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0" r:id="rId2"/>
  </p:sldMasterIdLst>
  <p:notesMasterIdLst>
    <p:notesMasterId r:id="rId121"/>
  </p:notesMasterIdLst>
  <p:sldIdLst>
    <p:sldId id="345" r:id="rId3"/>
    <p:sldId id="376" r:id="rId4"/>
    <p:sldId id="259" r:id="rId5"/>
    <p:sldId id="260" r:id="rId6"/>
    <p:sldId id="261" r:id="rId7"/>
    <p:sldId id="377" r:id="rId8"/>
    <p:sldId id="265" r:id="rId9"/>
    <p:sldId id="346" r:id="rId10"/>
    <p:sldId id="347" r:id="rId11"/>
    <p:sldId id="348" r:id="rId12"/>
    <p:sldId id="349" r:id="rId13"/>
    <p:sldId id="270" r:id="rId14"/>
    <p:sldId id="271" r:id="rId15"/>
    <p:sldId id="272" r:id="rId16"/>
    <p:sldId id="273" r:id="rId17"/>
    <p:sldId id="274" r:id="rId18"/>
    <p:sldId id="275" r:id="rId19"/>
    <p:sldId id="378" r:id="rId20"/>
    <p:sldId id="263" r:id="rId21"/>
    <p:sldId id="367" r:id="rId22"/>
    <p:sldId id="282" r:id="rId23"/>
    <p:sldId id="283" r:id="rId24"/>
    <p:sldId id="285" r:id="rId25"/>
    <p:sldId id="359" r:id="rId26"/>
    <p:sldId id="379" r:id="rId27"/>
    <p:sldId id="277" r:id="rId28"/>
    <p:sldId id="360" r:id="rId29"/>
    <p:sldId id="361" r:id="rId30"/>
    <p:sldId id="362" r:id="rId31"/>
    <p:sldId id="363" r:id="rId32"/>
    <p:sldId id="364" r:id="rId33"/>
    <p:sldId id="365" r:id="rId34"/>
    <p:sldId id="366" r:id="rId35"/>
    <p:sldId id="279" r:id="rId36"/>
    <p:sldId id="278" r:id="rId37"/>
    <p:sldId id="353" r:id="rId38"/>
    <p:sldId id="302" r:id="rId39"/>
    <p:sldId id="351" r:id="rId40"/>
    <p:sldId id="291" r:id="rId41"/>
    <p:sldId id="295" r:id="rId42"/>
    <p:sldId id="296" r:id="rId43"/>
    <p:sldId id="294" r:id="rId44"/>
    <p:sldId id="297" r:id="rId45"/>
    <p:sldId id="298" r:id="rId46"/>
    <p:sldId id="299" r:id="rId47"/>
    <p:sldId id="320" r:id="rId48"/>
    <p:sldId id="321" r:id="rId49"/>
    <p:sldId id="322" r:id="rId50"/>
    <p:sldId id="332" r:id="rId51"/>
    <p:sldId id="333" r:id="rId52"/>
    <p:sldId id="334" r:id="rId53"/>
    <p:sldId id="335" r:id="rId54"/>
    <p:sldId id="344" r:id="rId55"/>
    <p:sldId id="337" r:id="rId56"/>
    <p:sldId id="338" r:id="rId57"/>
    <p:sldId id="313" r:id="rId58"/>
    <p:sldId id="314" r:id="rId59"/>
    <p:sldId id="315" r:id="rId60"/>
    <p:sldId id="316" r:id="rId61"/>
    <p:sldId id="317" r:id="rId62"/>
    <p:sldId id="318" r:id="rId63"/>
    <p:sldId id="368" r:id="rId64"/>
    <p:sldId id="371" r:id="rId65"/>
    <p:sldId id="372" r:id="rId66"/>
    <p:sldId id="373" r:id="rId67"/>
    <p:sldId id="374" r:id="rId68"/>
    <p:sldId id="380" r:id="rId69"/>
    <p:sldId id="381" r:id="rId70"/>
    <p:sldId id="382" r:id="rId71"/>
    <p:sldId id="383" r:id="rId72"/>
    <p:sldId id="384" r:id="rId73"/>
    <p:sldId id="385" r:id="rId74"/>
    <p:sldId id="386" r:id="rId75"/>
    <p:sldId id="387" r:id="rId76"/>
    <p:sldId id="388" r:id="rId77"/>
    <p:sldId id="389" r:id="rId78"/>
    <p:sldId id="390" r:id="rId79"/>
    <p:sldId id="391" r:id="rId80"/>
    <p:sldId id="392" r:id="rId81"/>
    <p:sldId id="393" r:id="rId82"/>
    <p:sldId id="394" r:id="rId83"/>
    <p:sldId id="395" r:id="rId84"/>
    <p:sldId id="396" r:id="rId85"/>
    <p:sldId id="397" r:id="rId86"/>
    <p:sldId id="398" r:id="rId87"/>
    <p:sldId id="399" r:id="rId88"/>
    <p:sldId id="400" r:id="rId89"/>
    <p:sldId id="401" r:id="rId90"/>
    <p:sldId id="402" r:id="rId91"/>
    <p:sldId id="403" r:id="rId92"/>
    <p:sldId id="404" r:id="rId93"/>
    <p:sldId id="405" r:id="rId94"/>
    <p:sldId id="406" r:id="rId95"/>
    <p:sldId id="407" r:id="rId96"/>
    <p:sldId id="408" r:id="rId97"/>
    <p:sldId id="409" r:id="rId98"/>
    <p:sldId id="410" r:id="rId99"/>
    <p:sldId id="411" r:id="rId100"/>
    <p:sldId id="412" r:id="rId101"/>
    <p:sldId id="413" r:id="rId102"/>
    <p:sldId id="414" r:id="rId103"/>
    <p:sldId id="415" r:id="rId104"/>
    <p:sldId id="416" r:id="rId105"/>
    <p:sldId id="417" r:id="rId106"/>
    <p:sldId id="418" r:id="rId107"/>
    <p:sldId id="419" r:id="rId108"/>
    <p:sldId id="420" r:id="rId109"/>
    <p:sldId id="421" r:id="rId110"/>
    <p:sldId id="422" r:id="rId111"/>
    <p:sldId id="423" r:id="rId112"/>
    <p:sldId id="424" r:id="rId113"/>
    <p:sldId id="425" r:id="rId114"/>
    <p:sldId id="426" r:id="rId115"/>
    <p:sldId id="427" r:id="rId116"/>
    <p:sldId id="428" r:id="rId117"/>
    <p:sldId id="429" r:id="rId118"/>
    <p:sldId id="430" r:id="rId119"/>
    <p:sldId id="431" r:id="rId120"/>
  </p:sldIdLst>
  <p:sldSz cx="9144000" cy="6858000" type="screen4x3"/>
  <p:notesSz cx="6858000" cy="9144000"/>
  <p:defaultTextStyle>
    <a:defPPr>
      <a:defRPr lang="pl-PL"/>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12" autoAdjust="0"/>
    <p:restoredTop sz="90860" autoAdjust="0"/>
  </p:normalViewPr>
  <p:slideViewPr>
    <p:cSldViewPr>
      <p:cViewPr varScale="1">
        <p:scale>
          <a:sx n="80" d="100"/>
          <a:sy n="80" d="100"/>
        </p:scale>
        <p:origin x="-1450" y="-72"/>
      </p:cViewPr>
      <p:guideLst>
        <p:guide orient="horz" pos="2160"/>
        <p:guide pos="2880"/>
      </p:guideLst>
    </p:cSldViewPr>
  </p:slideViewPr>
  <p:outlineViewPr>
    <p:cViewPr>
      <p:scale>
        <a:sx n="33" d="100"/>
        <a:sy n="33" d="100"/>
      </p:scale>
      <p:origin x="0" y="18558"/>
    </p:cViewPr>
  </p:outlineViewPr>
  <p:notesTextViewPr>
    <p:cViewPr>
      <p:scale>
        <a:sx n="100" d="100"/>
        <a:sy n="100" d="100"/>
      </p:scale>
      <p:origin x="0" y="0"/>
    </p:cViewPr>
  </p:notesTextViewPr>
  <p:sorterViewPr>
    <p:cViewPr>
      <p:scale>
        <a:sx n="66" d="100"/>
        <a:sy n="66" d="100"/>
      </p:scale>
      <p:origin x="0" y="144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7C0FD2EA-D37B-4593-850C-D9B3E58E1647}" type="datetimeFigureOut">
              <a:rPr lang="pl-PL"/>
              <a:pPr>
                <a:defRPr/>
              </a:pPr>
              <a:t>13.10.2017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DEE995CD-44D6-4683-BCE0-47F2DF83A708}"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Slajd tytułowy">
    <p:bg>
      <p:bgPr>
        <a:solidFill>
          <a:srgbClr val="FBF8E9"/>
        </a:solidFill>
        <a:effectLst/>
      </p:bgPr>
    </p:bg>
    <p:spTree>
      <p:nvGrpSpPr>
        <p:cNvPr id="1" name=""/>
        <p:cNvGrpSpPr/>
        <p:nvPr/>
      </p:nvGrpSpPr>
      <p:grpSpPr>
        <a:xfrm>
          <a:off x="0" y="0"/>
          <a:ext cx="0" cy="0"/>
          <a:chOff x="0" y="0"/>
          <a:chExt cx="0" cy="0"/>
        </a:xfrm>
      </p:grpSpPr>
      <p:pic>
        <p:nvPicPr>
          <p:cNvPr id="4" name="Obraz 6" descr="logo_UPH.png"/>
          <p:cNvPicPr>
            <a:picLocks noChangeAspect="1"/>
          </p:cNvPicPr>
          <p:nvPr userDrawn="1"/>
        </p:nvPicPr>
        <p:blipFill>
          <a:blip r:embed="rId2" cstate="print"/>
          <a:srcRect/>
          <a:stretch>
            <a:fillRect/>
          </a:stretch>
        </p:blipFill>
        <p:spPr bwMode="auto">
          <a:xfrm>
            <a:off x="0" y="0"/>
            <a:ext cx="2484438" cy="942975"/>
          </a:xfrm>
          <a:prstGeom prst="rect">
            <a:avLst/>
          </a:prstGeom>
          <a:noFill/>
          <a:ln w="9525">
            <a:noFill/>
            <a:miter lim="800000"/>
            <a:headEnd/>
            <a:tailEnd/>
          </a:ln>
        </p:spPr>
      </p:pic>
      <p:sp>
        <p:nvSpPr>
          <p:cNvPr id="5" name="pole tekstowe 4"/>
          <p:cNvSpPr txBox="1"/>
          <p:nvPr userDrawn="1"/>
        </p:nvSpPr>
        <p:spPr>
          <a:xfrm>
            <a:off x="1147763" y="3933825"/>
            <a:ext cx="6840537" cy="2308225"/>
          </a:xfrm>
          <a:prstGeom prst="rect">
            <a:avLst/>
          </a:prstGeom>
          <a:noFill/>
        </p:spPr>
        <p:txBody>
          <a:bodyPr>
            <a:spAutoFit/>
          </a:bodyPr>
          <a:lstStyle/>
          <a:p>
            <a:pPr algn="ctr"/>
            <a:r>
              <a:rPr lang="pl-PL" b="1" dirty="0">
                <a:latin typeface="Calibri" pitchFamily="34" charset="0"/>
              </a:rPr>
              <a:t>dr Artur Niewiadomski</a:t>
            </a:r>
          </a:p>
          <a:p>
            <a:pPr algn="ctr"/>
            <a:r>
              <a:rPr lang="pl-PL" dirty="0">
                <a:latin typeface="Calibri" pitchFamily="34" charset="0"/>
              </a:rPr>
              <a:t>Uniwersytet Przyrodniczo-Humanistyczny w Siedlcach</a:t>
            </a:r>
          </a:p>
          <a:p>
            <a:pPr algn="ctr"/>
            <a:r>
              <a:rPr lang="pl-PL" dirty="0">
                <a:latin typeface="Calibri" pitchFamily="34" charset="0"/>
              </a:rPr>
              <a:t>Wydział Nauk Ścisłych </a:t>
            </a:r>
          </a:p>
          <a:p>
            <a:pPr algn="ctr"/>
            <a:r>
              <a:rPr lang="pl-PL" dirty="0">
                <a:latin typeface="Calibri" pitchFamily="34" charset="0"/>
              </a:rPr>
              <a:t>Instytut Informatyki</a:t>
            </a:r>
          </a:p>
          <a:p>
            <a:pPr algn="ctr"/>
            <a:r>
              <a:rPr lang="pl-PL" dirty="0" err="1" smtClean="0">
                <a:latin typeface="Calibri" pitchFamily="34" charset="0"/>
              </a:rPr>
              <a:t>artur.niewiadomski@uph.edu.pl</a:t>
            </a:r>
            <a:endParaRPr lang="pl-PL" dirty="0">
              <a:latin typeface="Calibri" pitchFamily="34" charset="0"/>
            </a:endParaRPr>
          </a:p>
          <a:p>
            <a:pPr algn="ctr"/>
            <a:r>
              <a:rPr lang="pl-PL" dirty="0">
                <a:latin typeface="Calibri" pitchFamily="34" charset="0"/>
              </a:rPr>
              <a:t>http://artur.ii.uph.edu.pl</a:t>
            </a:r>
          </a:p>
        </p:txBody>
      </p:sp>
      <p:sp>
        <p:nvSpPr>
          <p:cNvPr id="2" name="Tytuł 1"/>
          <p:cNvSpPr>
            <a:spLocks noGrp="1"/>
          </p:cNvSpPr>
          <p:nvPr>
            <p:ph type="ctrTitle"/>
          </p:nvPr>
        </p:nvSpPr>
        <p:spPr>
          <a:xfrm>
            <a:off x="683568" y="1052736"/>
            <a:ext cx="7772400" cy="1470025"/>
          </a:xfrm>
        </p:spPr>
        <p:txBody>
          <a:bodyPr/>
          <a:lstStyle>
            <a:lvl1pPr>
              <a:defRPr>
                <a:latin typeface="Calibri" pitchFamily="34" charset="0"/>
                <a:cs typeface="Calibri" pitchFamily="34"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1364298" y="2636912"/>
            <a:ext cx="6400800" cy="1152128"/>
          </a:xfrm>
        </p:spPr>
        <p:txBody>
          <a:bodyPr/>
          <a:lstStyle>
            <a:lvl1pPr marL="0" indent="0" algn="ctr">
              <a:buNone/>
              <a:defRPr b="1">
                <a:solidFill>
                  <a:schemeClr val="tx1">
                    <a:tint val="75000"/>
                  </a:schemeClr>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
        <p:nvSpPr>
          <p:cNvPr id="6" name="Symbol zastępczy daty 3"/>
          <p:cNvSpPr>
            <a:spLocks noGrp="1"/>
          </p:cNvSpPr>
          <p:nvPr>
            <p:ph type="dt" sz="half" idx="10"/>
          </p:nvPr>
        </p:nvSpPr>
        <p:spPr>
          <a:xfrm>
            <a:off x="457200" y="6356350"/>
            <a:ext cx="1019175" cy="365125"/>
          </a:xfrm>
        </p:spPr>
        <p:txBody>
          <a:bodyPr/>
          <a:lstStyle>
            <a:lvl1pPr>
              <a:defRPr dirty="0"/>
            </a:lvl1pPr>
          </a:lstStyle>
          <a:p>
            <a:pPr>
              <a:defRPr/>
            </a:pPr>
            <a:endParaRPr lang="pl-PL"/>
          </a:p>
        </p:txBody>
      </p:sp>
      <p:sp>
        <p:nvSpPr>
          <p:cNvPr id="7" name="Symbol zastępczy stopki 4"/>
          <p:cNvSpPr>
            <a:spLocks noGrp="1"/>
          </p:cNvSpPr>
          <p:nvPr>
            <p:ph type="ftr" sz="quarter" idx="11"/>
          </p:nvPr>
        </p:nvSpPr>
        <p:spPr>
          <a:xfrm>
            <a:off x="1547813" y="6356350"/>
            <a:ext cx="6048375" cy="365125"/>
          </a:xfrm>
        </p:spPr>
        <p:txBody>
          <a:bodyPr/>
          <a:lstStyle>
            <a:lvl1pPr>
              <a:defRPr/>
            </a:lvl1pPr>
          </a:lstStyle>
          <a:p>
            <a:pPr>
              <a:defRPr/>
            </a:pPr>
            <a:r>
              <a:rPr lang="pl-PL"/>
              <a:t>Zaawansowane Technologie Programistyczne</a:t>
            </a:r>
            <a:endParaRPr lang="pl-PL" dirty="0"/>
          </a:p>
        </p:txBody>
      </p:sp>
      <p:sp>
        <p:nvSpPr>
          <p:cNvPr id="8" name="Symbol zastępczy numeru slajdu 5"/>
          <p:cNvSpPr>
            <a:spLocks noGrp="1"/>
          </p:cNvSpPr>
          <p:nvPr>
            <p:ph type="sldNum" sz="quarter" idx="12"/>
          </p:nvPr>
        </p:nvSpPr>
        <p:spPr>
          <a:xfrm>
            <a:off x="7667625" y="6356350"/>
            <a:ext cx="1019175" cy="365125"/>
          </a:xfrm>
        </p:spPr>
        <p:txBody>
          <a:bodyPr/>
          <a:lstStyle>
            <a:lvl1pPr>
              <a:defRPr/>
            </a:lvl1pPr>
          </a:lstStyle>
          <a:p>
            <a:pPr>
              <a:defRPr/>
            </a:pPr>
            <a:fld id="{58117540-56B9-4A8E-9326-49AE8F4DE680}"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340768"/>
            <a:ext cx="7772400" cy="1362075"/>
          </a:xfrm>
        </p:spPr>
        <p:txBody>
          <a:bodyPr anchor="t"/>
          <a:lstStyle>
            <a:lvl1pPr algn="l">
              <a:defRPr sz="4000" b="1" cap="all"/>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normAutofit/>
          </a:bodyPr>
          <a:lstStyle>
            <a:lvl1pPr marL="0" indent="0">
              <a:buFont typeface="Arial" pitchFamily="34" charset="0"/>
              <a:buChar char="•"/>
              <a:defRPr sz="32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dirty="0" smtClean="0"/>
              <a:t>Kliknij, aby edytować style wzorca tekstu</a:t>
            </a:r>
          </a:p>
        </p:txBody>
      </p:sp>
      <p:sp>
        <p:nvSpPr>
          <p:cNvPr id="4" name="Symbol zastępczy daty 3"/>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atin typeface="Calibri" pitchFamily="34" charset="0"/>
                <a:cs typeface="Calibri" pitchFamily="34" charset="0"/>
              </a:defRPr>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a:xfrm>
            <a:off x="685800" y="6572250"/>
            <a:ext cx="1222375" cy="285750"/>
          </a:xfrm>
        </p:spPr>
        <p:txBody>
          <a:bodyPr/>
          <a:lstStyle>
            <a:lvl1pPr>
              <a:defRPr dirty="0">
                <a:solidFill>
                  <a:schemeClr val="bg2"/>
                </a:solidFill>
                <a:latin typeface="Calibri" pitchFamily="34" charset="0"/>
                <a:cs typeface="Calibri" pitchFamily="34" charset="0"/>
              </a:defRPr>
            </a:lvl1pPr>
          </a:lstStyle>
          <a:p>
            <a:pPr>
              <a:defRPr/>
            </a:pPr>
            <a:endParaRPr lang="pl-PL"/>
          </a:p>
        </p:txBody>
      </p:sp>
      <p:sp>
        <p:nvSpPr>
          <p:cNvPr id="5" name="Symbol zastępczy stopki 4"/>
          <p:cNvSpPr>
            <a:spLocks noGrp="1"/>
          </p:cNvSpPr>
          <p:nvPr>
            <p:ph type="ftr" sz="quarter" idx="11"/>
          </p:nvPr>
        </p:nvSpPr>
        <p:spPr>
          <a:xfrm>
            <a:off x="1908175" y="6572250"/>
            <a:ext cx="6048375" cy="285750"/>
          </a:xfrm>
        </p:spPr>
        <p:txBody>
          <a:bodyPr/>
          <a:lstStyle>
            <a:lvl1pPr>
              <a:defRPr>
                <a:solidFill>
                  <a:schemeClr val="bg2"/>
                </a:solidFill>
                <a:latin typeface="Calibri" pitchFamily="34" charset="0"/>
                <a:cs typeface="Calibri" pitchFamily="34" charset="0"/>
              </a:defRPr>
            </a:lvl1pPr>
          </a:lstStyle>
          <a:p>
            <a:pPr>
              <a:defRPr/>
            </a:pPr>
            <a:r>
              <a:rPr lang="pl-PL"/>
              <a:t>Zaawansowane Technologie Programistyczne</a:t>
            </a:r>
            <a:endParaRPr lang="pl-PL" dirty="0"/>
          </a:p>
        </p:txBody>
      </p:sp>
      <p:sp>
        <p:nvSpPr>
          <p:cNvPr id="6" name="Symbol zastępczy numeru slajdu 5"/>
          <p:cNvSpPr>
            <a:spLocks noGrp="1"/>
          </p:cNvSpPr>
          <p:nvPr>
            <p:ph type="sldNum" sz="quarter" idx="12"/>
          </p:nvPr>
        </p:nvSpPr>
        <p:spPr>
          <a:xfrm>
            <a:off x="7956550" y="6572250"/>
            <a:ext cx="501650" cy="285750"/>
          </a:xfrm>
        </p:spPr>
        <p:txBody>
          <a:bodyPr/>
          <a:lstStyle>
            <a:lvl1pPr>
              <a:defRPr>
                <a:solidFill>
                  <a:schemeClr val="bg2"/>
                </a:solidFill>
                <a:latin typeface="Calibri" pitchFamily="34" charset="0"/>
                <a:cs typeface="Calibri" pitchFamily="34" charset="0"/>
              </a:defRPr>
            </a:lvl1pPr>
          </a:lstStyle>
          <a:p>
            <a:pPr>
              <a:defRPr/>
            </a:pPr>
            <a:fld id="{6A0F23A3-8496-48BC-83BB-248D385E8157}" type="slidenum">
              <a:rPr lang="pl-PL"/>
              <a:pPr>
                <a:defRPr/>
              </a:pPr>
              <a:t>‹#›</a:t>
            </a:fld>
            <a:endParaRPr lang="pl-P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EF1AEF-F540-4AF3-9435-E51FDE17C76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r>
              <a:rPr lang="pl-PL"/>
              <a:t>2012-02-20</a:t>
            </a:r>
          </a:p>
        </p:txBody>
      </p:sp>
      <p:sp>
        <p:nvSpPr>
          <p:cNvPr id="6" name="Rectangle 5"/>
          <p:cNvSpPr>
            <a:spLocks noGrp="1" noChangeArrowheads="1"/>
          </p:cNvSpPr>
          <p:nvPr>
            <p:ph type="ftr" sz="quarter" idx="11"/>
          </p:nvPr>
        </p:nvSpPr>
        <p:spPr>
          <a:ln/>
        </p:spPr>
        <p:txBody>
          <a:bodyPr/>
          <a:lstStyle>
            <a:lvl1pPr>
              <a:defRPr/>
            </a:lvl1pPr>
          </a:lstStyle>
          <a:p>
            <a:pPr>
              <a:defRPr/>
            </a:pPr>
            <a:r>
              <a:rPr lang="pl-PL"/>
              <a:t>Zaawansowane Technologie Programistyczne</a:t>
            </a:r>
          </a:p>
        </p:txBody>
      </p:sp>
      <p:sp>
        <p:nvSpPr>
          <p:cNvPr id="7" name="Rectangle 6"/>
          <p:cNvSpPr>
            <a:spLocks noGrp="1" noChangeArrowheads="1"/>
          </p:cNvSpPr>
          <p:nvPr>
            <p:ph type="sldNum" sz="quarter" idx="12"/>
          </p:nvPr>
        </p:nvSpPr>
        <p:spPr>
          <a:ln/>
        </p:spPr>
        <p:txBody>
          <a:bodyPr/>
          <a:lstStyle>
            <a:lvl1pPr>
              <a:defRPr/>
            </a:lvl1pPr>
          </a:lstStyle>
          <a:p>
            <a:pPr>
              <a:defRPr/>
            </a:pPr>
            <a:fld id="{8F792D44-0900-461D-857E-F48AA120BDC8}"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r>
              <a:rPr lang="pl-PL"/>
              <a:t>2012-02-20</a:t>
            </a:r>
          </a:p>
        </p:txBody>
      </p:sp>
      <p:sp>
        <p:nvSpPr>
          <p:cNvPr id="8" name="Rectangle 5"/>
          <p:cNvSpPr>
            <a:spLocks noGrp="1" noChangeArrowheads="1"/>
          </p:cNvSpPr>
          <p:nvPr>
            <p:ph type="ftr" sz="quarter" idx="11"/>
          </p:nvPr>
        </p:nvSpPr>
        <p:spPr>
          <a:ln/>
        </p:spPr>
        <p:txBody>
          <a:bodyPr/>
          <a:lstStyle>
            <a:lvl1pPr>
              <a:defRPr/>
            </a:lvl1pPr>
          </a:lstStyle>
          <a:p>
            <a:pPr>
              <a:defRPr/>
            </a:pPr>
            <a:r>
              <a:rPr lang="pl-PL"/>
              <a:t>Zaawansowane Technologie Programistyczne</a:t>
            </a:r>
          </a:p>
        </p:txBody>
      </p:sp>
      <p:sp>
        <p:nvSpPr>
          <p:cNvPr id="9" name="Rectangle 6"/>
          <p:cNvSpPr>
            <a:spLocks noGrp="1" noChangeArrowheads="1"/>
          </p:cNvSpPr>
          <p:nvPr>
            <p:ph type="sldNum" sz="quarter" idx="12"/>
          </p:nvPr>
        </p:nvSpPr>
        <p:spPr>
          <a:ln/>
        </p:spPr>
        <p:txBody>
          <a:bodyPr/>
          <a:lstStyle>
            <a:lvl1pPr>
              <a:defRPr/>
            </a:lvl1pPr>
          </a:lstStyle>
          <a:p>
            <a:pPr>
              <a:defRPr/>
            </a:pPr>
            <a:fld id="{B3C8E1BF-C43D-4796-95B7-A1B0C5255873}"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85800" y="609600"/>
            <a:ext cx="77724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85800" y="1981200"/>
            <a:ext cx="38100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981200"/>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4114800"/>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r>
              <a:rPr lang="pl-PL"/>
              <a:t>2012-02-20</a:t>
            </a:r>
          </a:p>
        </p:txBody>
      </p:sp>
      <p:sp>
        <p:nvSpPr>
          <p:cNvPr id="7" name="Rectangle 5"/>
          <p:cNvSpPr>
            <a:spLocks noGrp="1" noChangeArrowheads="1"/>
          </p:cNvSpPr>
          <p:nvPr>
            <p:ph type="ftr" sz="quarter" idx="11"/>
          </p:nvPr>
        </p:nvSpPr>
        <p:spPr>
          <a:ln/>
        </p:spPr>
        <p:txBody>
          <a:bodyPr/>
          <a:lstStyle>
            <a:lvl1pPr>
              <a:defRPr/>
            </a:lvl1pPr>
          </a:lstStyle>
          <a:p>
            <a:pPr>
              <a:defRPr/>
            </a:pPr>
            <a:r>
              <a:rPr lang="pl-PL"/>
              <a:t>Zaawansowane Technologie Programistyczne</a:t>
            </a:r>
          </a:p>
        </p:txBody>
      </p:sp>
      <p:sp>
        <p:nvSpPr>
          <p:cNvPr id="8" name="Rectangle 6"/>
          <p:cNvSpPr>
            <a:spLocks noGrp="1" noChangeArrowheads="1"/>
          </p:cNvSpPr>
          <p:nvPr>
            <p:ph type="sldNum" sz="quarter" idx="12"/>
          </p:nvPr>
        </p:nvSpPr>
        <p:spPr>
          <a:ln/>
        </p:spPr>
        <p:txBody>
          <a:bodyPr/>
          <a:lstStyle>
            <a:lvl1pPr>
              <a:defRPr/>
            </a:lvl1pPr>
          </a:lstStyle>
          <a:p>
            <a:pPr>
              <a:defRPr/>
            </a:pPr>
            <a:fld id="{DB0EF9C8-9AAA-4179-9651-9EC8738F8741}"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woObj" preserve="1">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85800" y="609600"/>
            <a:ext cx="7772400" cy="1143000"/>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981200"/>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4114800"/>
            <a:ext cx="3810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r>
              <a:rPr lang="pl-PL"/>
              <a:t>2012-02-20</a:t>
            </a:r>
          </a:p>
        </p:txBody>
      </p:sp>
      <p:sp>
        <p:nvSpPr>
          <p:cNvPr id="7" name="Rectangle 5"/>
          <p:cNvSpPr>
            <a:spLocks noGrp="1" noChangeArrowheads="1"/>
          </p:cNvSpPr>
          <p:nvPr>
            <p:ph type="ftr" sz="quarter" idx="11"/>
          </p:nvPr>
        </p:nvSpPr>
        <p:spPr>
          <a:ln/>
        </p:spPr>
        <p:txBody>
          <a:bodyPr/>
          <a:lstStyle>
            <a:lvl1pPr>
              <a:defRPr/>
            </a:lvl1pPr>
          </a:lstStyle>
          <a:p>
            <a:pPr>
              <a:defRPr/>
            </a:pPr>
            <a:r>
              <a:rPr lang="pl-PL"/>
              <a:t>Zaawansowane Technologie Programistyczne</a:t>
            </a:r>
          </a:p>
        </p:txBody>
      </p:sp>
      <p:sp>
        <p:nvSpPr>
          <p:cNvPr id="8" name="Rectangle 6"/>
          <p:cNvSpPr>
            <a:spLocks noGrp="1" noChangeArrowheads="1"/>
          </p:cNvSpPr>
          <p:nvPr>
            <p:ph type="sldNum" sz="quarter" idx="12"/>
          </p:nvPr>
        </p:nvSpPr>
        <p:spPr>
          <a:ln/>
        </p:spPr>
        <p:txBody>
          <a:bodyPr/>
          <a:lstStyle>
            <a:lvl1pPr>
              <a:defRPr/>
            </a:lvl1pPr>
          </a:lstStyle>
          <a:p>
            <a:pPr>
              <a:defRPr/>
            </a:pPr>
            <a:fld id="{DD471606-6DCC-4A47-B2F1-D55DBF6AC2BA}"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lit layout">
    <p:spTree>
      <p:nvGrpSpPr>
        <p:cNvPr id="1" name=""/>
        <p:cNvGrpSpPr/>
        <p:nvPr/>
      </p:nvGrpSpPr>
      <p:grpSpPr>
        <a:xfrm>
          <a:off x="0" y="0"/>
          <a:ext cx="0" cy="0"/>
          <a:chOff x="0" y="0"/>
          <a:chExt cx="0" cy="0"/>
        </a:xfrm>
      </p:grpSpPr>
      <p:sp>
        <p:nvSpPr>
          <p:cNvPr id="3" name="Rectangle 9"/>
          <p:cNvSpPr/>
          <p:nvPr userDrawn="1"/>
        </p:nvSpPr>
        <p:spPr>
          <a:xfrm>
            <a:off x="1357313" y="1357313"/>
            <a:ext cx="6643687" cy="18573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4" name="Rectangle 10"/>
          <p:cNvSpPr/>
          <p:nvPr userDrawn="1"/>
        </p:nvSpPr>
        <p:spPr>
          <a:xfrm>
            <a:off x="1214438" y="1214438"/>
            <a:ext cx="6643687" cy="1857375"/>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 name="Title 1"/>
          <p:cNvSpPr>
            <a:spLocks noGrp="1"/>
          </p:cNvSpPr>
          <p:nvPr>
            <p:ph type="ctrTitle"/>
          </p:nvPr>
        </p:nvSpPr>
        <p:spPr>
          <a:xfrm>
            <a:off x="1285032" y="1340768"/>
            <a:ext cx="6500858" cy="1571636"/>
          </a:xfrm>
          <a:solidFill>
            <a:schemeClr val="bg1">
              <a:lumMod val="65000"/>
            </a:schemeClr>
          </a:solidFill>
          <a:effectLst>
            <a:outerShdw blurRad="50800" dist="38100" dir="2700000" algn="tl" rotWithShape="0">
              <a:prstClr val="black">
                <a:alpha val="40000"/>
              </a:prstClr>
            </a:outerShdw>
          </a:effectLst>
        </p:spPr>
        <p:txBody>
          <a:bodyPr anchor="t">
            <a:normAutofit/>
          </a:bodyPr>
          <a:lstStyle>
            <a:lvl1pPr>
              <a:defRPr sz="3000"/>
            </a:lvl1pPr>
          </a:lstStyle>
          <a:p>
            <a:r>
              <a:rPr lang="en-US" dirty="0" smtClean="0"/>
              <a:t>Click to edit Master title style</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pPr>
              <a:defRPr/>
            </a:pPr>
            <a:r>
              <a:rPr lang="pl-PL" smtClean="0"/>
              <a:t>2012-02-20</a:t>
            </a:r>
            <a:endParaRPr lang="pl-PL"/>
          </a:p>
        </p:txBody>
      </p:sp>
      <p:sp>
        <p:nvSpPr>
          <p:cNvPr id="4" name="Symbol zastępczy stopki 3"/>
          <p:cNvSpPr>
            <a:spLocks noGrp="1"/>
          </p:cNvSpPr>
          <p:nvPr>
            <p:ph type="ftr" sz="quarter" idx="11"/>
          </p:nvPr>
        </p:nvSpPr>
        <p:spPr/>
        <p:txBody>
          <a:bodyPr/>
          <a:lstStyle/>
          <a:p>
            <a:pPr>
              <a:defRPr/>
            </a:pPr>
            <a:r>
              <a:rPr lang="pl-PL" smtClean="0"/>
              <a:t>Zaawansowane Technologie Programistyczne</a:t>
            </a:r>
            <a:endParaRPr lang="pl-PL"/>
          </a:p>
        </p:txBody>
      </p:sp>
      <p:sp>
        <p:nvSpPr>
          <p:cNvPr id="5" name="Symbol zastępczy numeru slajdu 4"/>
          <p:cNvSpPr>
            <a:spLocks noGrp="1"/>
          </p:cNvSpPr>
          <p:nvPr>
            <p:ph type="sldNum" sz="quarter" idx="12"/>
          </p:nvPr>
        </p:nvSpPr>
        <p:spPr/>
        <p:txBody>
          <a:bodyPr/>
          <a:lstStyle/>
          <a:p>
            <a:pPr>
              <a:defRPr/>
            </a:pPr>
            <a:fld id="{04D057C9-AC54-4724-8545-3FC69505333A}" type="slidenum">
              <a:rPr lang="pl-PL" smtClean="0"/>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r>
              <a:rPr lang="pl-PL"/>
              <a:t>2012-02-20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r>
              <a:rPr lang="pl-PL"/>
              <a:t>Zaawansowane Technologie Programistyczne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04D057C9-AC54-4724-8545-3FC69505333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1" r:id="rId3"/>
    <p:sldLayoutId id="2147483682" r:id="rId4"/>
    <p:sldLayoutId id="2147483683" r:id="rId5"/>
    <p:sldLayoutId id="2147483684" r:id="rId6"/>
    <p:sldLayoutId id="2147483687" r:id="rId7"/>
    <p:sldLayoutId id="2147483689" r:id="rId8"/>
    <p:sldLayoutId id="2147483688" r:id="rId9"/>
  </p:sldLayoutIdLst>
  <p:hf hdr="0" dt="0"/>
  <p:txStyles>
    <p:titleStyle>
      <a:lvl1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a:solidFill>
            <a:schemeClr val="tx2"/>
          </a:solidFill>
          <a:latin typeface="Calibri" pitchFamily="34" charset="0"/>
          <a:ea typeface="Calibri" pitchFamily="34" charset="0"/>
          <a:cs typeface="Calibri"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1F9D0-C1A7-43BE-AA2D-764C193A8B92}" type="datetimeFigureOut">
              <a:rPr lang="pl-PL" smtClean="0"/>
              <a:pPr/>
              <a:t>13.10.2017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F1AEF-F540-4AF3-9435-E51FDE17C76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ctrTitle"/>
          </p:nvPr>
        </p:nvSpPr>
        <p:spPr>
          <a:xfrm>
            <a:off x="684213" y="1052513"/>
            <a:ext cx="7772400" cy="1470025"/>
          </a:xfrm>
        </p:spPr>
        <p:txBody>
          <a:bodyPr/>
          <a:lstStyle/>
          <a:p>
            <a:pPr eaLnBrk="1" hangingPunct="1"/>
            <a:r>
              <a:rPr lang="pl-PL" smtClean="0"/>
              <a:t>Zaawansowane technologie programistyczne</a:t>
            </a:r>
          </a:p>
        </p:txBody>
      </p:sp>
      <p:sp>
        <p:nvSpPr>
          <p:cNvPr id="6147" name="Podtytuł 2"/>
          <p:cNvSpPr>
            <a:spLocks noGrp="1"/>
          </p:cNvSpPr>
          <p:nvPr>
            <p:ph type="subTitle" idx="1"/>
          </p:nvPr>
        </p:nvSpPr>
        <p:spPr>
          <a:xfrm>
            <a:off x="755576" y="2636912"/>
            <a:ext cx="7344816" cy="1150937"/>
          </a:xfrm>
        </p:spPr>
        <p:txBody>
          <a:bodyPr/>
          <a:lstStyle/>
          <a:p>
            <a:pPr eaLnBrk="1" hangingPunct="1"/>
            <a:r>
              <a:rPr lang="pl-PL" smtClean="0">
                <a:solidFill>
                  <a:srgbClr val="898989"/>
                </a:solidFill>
              </a:rPr>
              <a:t>Wykład 1 i 2</a:t>
            </a:r>
            <a:r>
              <a:rPr lang="pl-PL" dirty="0" smtClean="0">
                <a:solidFill>
                  <a:srgbClr val="898989"/>
                </a:solidFill>
              </a:rPr>
              <a:t/>
            </a:r>
            <a:br>
              <a:rPr lang="pl-PL" dirty="0" smtClean="0">
                <a:solidFill>
                  <a:srgbClr val="898989"/>
                </a:solidFill>
              </a:rPr>
            </a:br>
            <a:r>
              <a:rPr lang="pl-PL" dirty="0" smtClean="0">
                <a:solidFill>
                  <a:srgbClr val="898989"/>
                </a:solidFill>
              </a:rPr>
              <a:t>Java - programowanie wielowątkowe</a:t>
            </a:r>
          </a:p>
          <a:p>
            <a:pPr eaLnBrk="1" hangingPunct="1"/>
            <a:endParaRPr lang="pl-PL" dirty="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txBox="1">
            <a:spLocks/>
          </p:cNvSpPr>
          <p:nvPr/>
        </p:nvSpPr>
        <p:spPr bwMode="auto">
          <a:xfrm>
            <a:off x="457200" y="1052513"/>
            <a:ext cx="8229600" cy="507365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pl-PL" sz="2800">
                <a:latin typeface="Calibri" pitchFamily="34" charset="0"/>
              </a:rPr>
              <a:t>Jednak wątki mogą wykonywać się z różnymi prędkościami. Oto jedna z możliwości:</a:t>
            </a: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0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r>
              <a:rPr lang="pl-PL" sz="2800">
                <a:latin typeface="Calibri" pitchFamily="34" charset="0"/>
              </a:rPr>
              <a:t>Efekt końcowy: </a:t>
            </a:r>
            <a:r>
              <a:rPr lang="pl-PL" sz="2800" b="1">
                <a:solidFill>
                  <a:srgbClr val="FF0000"/>
                </a:solidFill>
                <a:latin typeface="Calibri" pitchFamily="34" charset="0"/>
              </a:rPr>
              <a:t>y = 9422</a:t>
            </a:r>
            <a:r>
              <a:rPr lang="pl-PL" sz="2800">
                <a:latin typeface="Calibri" pitchFamily="34" charset="0"/>
              </a:rPr>
              <a:t> i z = 4714</a:t>
            </a:r>
          </a:p>
        </p:txBody>
      </p:sp>
      <p:sp>
        <p:nvSpPr>
          <p:cNvPr id="17411" name="Tytuł 1"/>
          <p:cNvSpPr>
            <a:spLocks noGrp="1"/>
          </p:cNvSpPr>
          <p:nvPr>
            <p:ph type="title"/>
          </p:nvPr>
        </p:nvSpPr>
        <p:spPr>
          <a:xfrm>
            <a:off x="468313" y="0"/>
            <a:ext cx="8229600" cy="1143000"/>
          </a:xfrm>
        </p:spPr>
        <p:txBody>
          <a:bodyPr/>
          <a:lstStyle/>
          <a:p>
            <a:pPr eaLnBrk="1" hangingPunct="1"/>
            <a:r>
              <a:rPr lang="pl-PL" smtClean="0"/>
              <a:t>Race condition – kolejny przykład</a:t>
            </a:r>
          </a:p>
        </p:txBody>
      </p:sp>
      <p:graphicFrame>
        <p:nvGraphicFramePr>
          <p:cNvPr id="7" name="Symbol zastępczy zawartości 6"/>
          <p:cNvGraphicFramePr>
            <a:graphicFrameLocks noGrp="1"/>
          </p:cNvGraphicFramePr>
          <p:nvPr>
            <p:ph idx="1"/>
          </p:nvPr>
        </p:nvGraphicFramePr>
        <p:xfrm>
          <a:off x="1619250" y="2276475"/>
          <a:ext cx="5040560" cy="2377440"/>
        </p:xfrm>
        <a:graphic>
          <a:graphicData uri="http://schemas.openxmlformats.org/drawingml/2006/table">
            <a:tbl>
              <a:tblPr firstRow="1" bandRow="1">
                <a:tableStyleId>{9D7B26C5-4107-4FEC-AEDC-1716B250A1EF}</a:tableStyleId>
              </a:tblPr>
              <a:tblGrid>
                <a:gridCol w="2520280"/>
                <a:gridCol w="2520280"/>
              </a:tblGrid>
              <a:tr h="370840">
                <a:tc>
                  <a:txBody>
                    <a:bodyPr/>
                    <a:lstStyle/>
                    <a:p>
                      <a:pPr algn="ctr"/>
                      <a:r>
                        <a:rPr lang="pl-PL" sz="2000" dirty="0" smtClean="0">
                          <a:latin typeface="Calibri" pitchFamily="34" charset="0"/>
                          <a:cs typeface="Calibri" pitchFamily="34" charset="0"/>
                        </a:rPr>
                        <a:t>P1:</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pl-PL" sz="2000" dirty="0" smtClean="0">
                          <a:latin typeface="Calibri" pitchFamily="34" charset="0"/>
                          <a:cs typeface="Calibri" pitchFamily="34" charset="0"/>
                        </a:rPr>
                        <a:t>P2:</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17</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4711</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y = 2*tmp</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z = </a:t>
                      </a: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+ 3</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7431"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7432" name="Symbol zastępczy numeru slajdu 5"/>
          <p:cNvSpPr>
            <a:spLocks noGrp="1"/>
          </p:cNvSpPr>
          <p:nvPr>
            <p:ph type="sldNum" sz="quarter" idx="12"/>
          </p:nvPr>
        </p:nvSpPr>
        <p:spPr>
          <a:noFill/>
        </p:spPr>
        <p:txBody>
          <a:bodyPr/>
          <a:lstStyle/>
          <a:p>
            <a:fld id="{34605DDF-D689-4A4A-B510-93319BF45566}" type="slidenum">
              <a:rPr lang="pl-PL" smtClean="0">
                <a:cs typeface="Arial" pitchFamily="34" charset="0"/>
              </a:rPr>
              <a:pPr/>
              <a:t>10</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ytuł 1"/>
          <p:cNvSpPr>
            <a:spLocks noGrp="1"/>
          </p:cNvSpPr>
          <p:nvPr>
            <p:ph type="title"/>
          </p:nvPr>
        </p:nvSpPr>
        <p:spPr/>
        <p:txBody>
          <a:bodyPr/>
          <a:lstStyle/>
          <a:p>
            <a:r>
              <a:rPr lang="pl-PL" smtClean="0"/>
              <a:t>Zadania zwracające wyniki</a:t>
            </a:r>
          </a:p>
        </p:txBody>
      </p:sp>
      <p:sp>
        <p:nvSpPr>
          <p:cNvPr id="40963" name="Symbol zastępczy zawartości 2"/>
          <p:cNvSpPr>
            <a:spLocks noGrp="1"/>
          </p:cNvSpPr>
          <p:nvPr>
            <p:ph idx="1"/>
          </p:nvPr>
        </p:nvSpPr>
        <p:spPr/>
        <p:txBody>
          <a:bodyPr/>
          <a:lstStyle/>
          <a:p>
            <a:r>
              <a:rPr lang="pl-PL" smtClean="0"/>
              <a:t>Interfejs </a:t>
            </a:r>
            <a:r>
              <a:rPr lang="pl-PL" i="1" smtClean="0"/>
              <a:t>Callable&lt;V&gt;</a:t>
            </a:r>
          </a:p>
          <a:p>
            <a:endParaRPr lang="pl-PL" i="1" smtClean="0"/>
          </a:p>
          <a:p>
            <a:endParaRPr lang="pl-PL" i="1" smtClean="0"/>
          </a:p>
          <a:p>
            <a:r>
              <a:rPr lang="pl-PL" smtClean="0"/>
              <a:t>Dwa ważne udogodnienia w porównaniu z </a:t>
            </a:r>
            <a:r>
              <a:rPr lang="pl-PL" i="1" smtClean="0"/>
              <a:t>Runnable</a:t>
            </a:r>
          </a:p>
          <a:p>
            <a:pPr lvl="1"/>
            <a:r>
              <a:rPr lang="pl-PL" smtClean="0"/>
              <a:t>Zwrot wyniku</a:t>
            </a:r>
          </a:p>
          <a:p>
            <a:pPr lvl="1"/>
            <a:r>
              <a:rPr lang="pl-PL" smtClean="0"/>
              <a:t>Możliwość zgłoszenia wyjątku</a:t>
            </a:r>
          </a:p>
        </p:txBody>
      </p:sp>
      <p:sp>
        <p:nvSpPr>
          <p:cNvPr id="40964"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0965" name="Symbol zastępczy numeru slajdu 4"/>
          <p:cNvSpPr>
            <a:spLocks noGrp="1"/>
          </p:cNvSpPr>
          <p:nvPr>
            <p:ph type="sldNum" sz="quarter" idx="12"/>
          </p:nvPr>
        </p:nvSpPr>
        <p:spPr>
          <a:noFill/>
        </p:spPr>
        <p:txBody>
          <a:bodyPr/>
          <a:lstStyle/>
          <a:p>
            <a:fld id="{03773D8A-D75A-465B-BC64-3DBB361D20BD}" type="slidenum">
              <a:rPr lang="pl-PL" smtClean="0">
                <a:cs typeface="Arial" pitchFamily="34" charset="0"/>
              </a:rPr>
              <a:pPr/>
              <a:t>100</a:t>
            </a:fld>
            <a:endParaRPr lang="pl-PL" smtClean="0">
              <a:cs typeface="Arial" pitchFamily="34" charset="0"/>
            </a:endParaRPr>
          </a:p>
        </p:txBody>
      </p:sp>
      <p:sp>
        <p:nvSpPr>
          <p:cNvPr id="40966" name="pole tekstowe 5"/>
          <p:cNvSpPr txBox="1">
            <a:spLocks noChangeArrowheads="1"/>
          </p:cNvSpPr>
          <p:nvPr/>
        </p:nvSpPr>
        <p:spPr bwMode="auto">
          <a:xfrm>
            <a:off x="755650" y="2636838"/>
            <a:ext cx="9144000" cy="923925"/>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interface Callable&lt;V&gt; {</a:t>
            </a:r>
          </a:p>
          <a:p>
            <a:pPr>
              <a:lnSpc>
                <a:spcPct val="90000"/>
              </a:lnSpc>
            </a:pPr>
            <a:r>
              <a:rPr lang="pl-PL" sz="2000" b="1">
                <a:latin typeface="Consolas" pitchFamily="49" charset="0"/>
                <a:cs typeface="Consolas" pitchFamily="49" charset="0"/>
              </a:rPr>
              <a:t>  V call() throws Exception;</a:t>
            </a:r>
          </a:p>
          <a:p>
            <a:pPr>
              <a:lnSpc>
                <a:spcPct val="90000"/>
              </a:lnSpc>
            </a:pPr>
            <a:r>
              <a:rPr lang="pl-PL" sz="2000" b="1">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ytuł 1"/>
          <p:cNvSpPr>
            <a:spLocks noGrp="1"/>
          </p:cNvSpPr>
          <p:nvPr>
            <p:ph type="title"/>
          </p:nvPr>
        </p:nvSpPr>
        <p:spPr>
          <a:xfrm>
            <a:off x="685800" y="-315913"/>
            <a:ext cx="7772400" cy="1143001"/>
          </a:xfrm>
        </p:spPr>
        <p:txBody>
          <a:bodyPr/>
          <a:lstStyle/>
          <a:p>
            <a:r>
              <a:rPr lang="pl-PL" smtClean="0"/>
              <a:t>Interfejs </a:t>
            </a:r>
            <a:r>
              <a:rPr lang="pl-PL" i="1" smtClean="0"/>
              <a:t>Future&lt;V&gt;</a:t>
            </a:r>
            <a:endParaRPr lang="pl-PL" smtClean="0"/>
          </a:p>
        </p:txBody>
      </p:sp>
      <p:sp>
        <p:nvSpPr>
          <p:cNvPr id="41987" name="Symbol zastępczy zawartości 2"/>
          <p:cNvSpPr>
            <a:spLocks noGrp="1"/>
          </p:cNvSpPr>
          <p:nvPr>
            <p:ph idx="1"/>
          </p:nvPr>
        </p:nvSpPr>
        <p:spPr>
          <a:xfrm>
            <a:off x="0" y="620713"/>
            <a:ext cx="9144000" cy="5475287"/>
          </a:xfrm>
        </p:spPr>
        <p:txBody>
          <a:bodyPr/>
          <a:lstStyle/>
          <a:p>
            <a:r>
              <a:rPr lang="pl-PL" smtClean="0"/>
              <a:t>Reprezentuje wynik asynchronicznych obliczeń</a:t>
            </a:r>
          </a:p>
          <a:p>
            <a:pPr lvl="1"/>
            <a:r>
              <a:rPr lang="pl-PL" b="1" i="1" smtClean="0"/>
              <a:t>boolean cancel(</a:t>
            </a:r>
            <a:r>
              <a:rPr lang="pl-PL" i="1" smtClean="0"/>
              <a:t>boolean mayInterruptIfRunning</a:t>
            </a:r>
            <a:r>
              <a:rPr lang="pl-PL" b="1" i="1" smtClean="0"/>
              <a:t>) - </a:t>
            </a:r>
            <a:r>
              <a:rPr lang="pl-PL" smtClean="0"/>
              <a:t>Próbuje anulować wykonanie zadania</a:t>
            </a:r>
          </a:p>
          <a:p>
            <a:pPr lvl="1"/>
            <a:r>
              <a:rPr lang="pl-PL" b="1" smtClean="0"/>
              <a:t> </a:t>
            </a:r>
            <a:r>
              <a:rPr lang="pl-PL" b="1" i="1" smtClean="0"/>
              <a:t>V get</a:t>
            </a:r>
            <a:r>
              <a:rPr lang="pl-PL" i="1" smtClean="0"/>
              <a:t>()</a:t>
            </a:r>
            <a:r>
              <a:rPr lang="pl-PL" smtClean="0"/>
              <a:t> - Pobiera wynik zadania, jeśli zadanie się nie zakończyło - czeka. Oczekiwanie może być przerwane przez CancellationException, ExecutionException, InterruptedException</a:t>
            </a:r>
          </a:p>
          <a:p>
            <a:pPr lvl="1"/>
            <a:r>
              <a:rPr lang="pl-PL" i="1" smtClean="0"/>
              <a:t> </a:t>
            </a:r>
            <a:r>
              <a:rPr lang="pl-PL" b="1" i="1" smtClean="0"/>
              <a:t>V get</a:t>
            </a:r>
            <a:r>
              <a:rPr lang="pl-PL" i="1" smtClean="0"/>
              <a:t>(long timeout, TimeUnit unit) - </a:t>
            </a:r>
            <a:r>
              <a:rPr lang="pl-PL" smtClean="0"/>
              <a:t>Pobiera wynik zadania, jeśli zadanie się nie zakończyło - czeka, ale nie dłużej niż podany czas. Wyjątki jw. + TimeoutException</a:t>
            </a:r>
          </a:p>
          <a:p>
            <a:pPr lvl="1"/>
            <a:r>
              <a:rPr lang="pl-PL" b="1" smtClean="0"/>
              <a:t> boolean isCancelled()</a:t>
            </a:r>
            <a:r>
              <a:rPr lang="pl-PL" smtClean="0"/>
              <a:t> - Czy anulowane?</a:t>
            </a:r>
          </a:p>
          <a:p>
            <a:pPr lvl="1"/>
            <a:r>
              <a:rPr lang="pl-PL" b="1" smtClean="0"/>
              <a:t> boolean isDone()</a:t>
            </a:r>
            <a:r>
              <a:rPr lang="pl-PL" smtClean="0"/>
              <a:t> - Czy zakończone (w dowolny sposób, również przez anulowanie)?</a:t>
            </a:r>
          </a:p>
        </p:txBody>
      </p:sp>
      <p:sp>
        <p:nvSpPr>
          <p:cNvPr id="4198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1989" name="Symbol zastępczy numeru slajdu 4"/>
          <p:cNvSpPr>
            <a:spLocks noGrp="1"/>
          </p:cNvSpPr>
          <p:nvPr>
            <p:ph type="sldNum" sz="quarter" idx="12"/>
          </p:nvPr>
        </p:nvSpPr>
        <p:spPr>
          <a:noFill/>
        </p:spPr>
        <p:txBody>
          <a:bodyPr/>
          <a:lstStyle/>
          <a:p>
            <a:fld id="{6A23A8E4-E7BC-4BD4-9158-37DCB3E50ED7}" type="slidenum">
              <a:rPr lang="pl-PL" smtClean="0">
                <a:cs typeface="Arial" pitchFamily="34" charset="0"/>
              </a:rPr>
              <a:pPr/>
              <a:t>101</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ytuł 1"/>
          <p:cNvSpPr>
            <a:spLocks noGrp="1"/>
          </p:cNvSpPr>
          <p:nvPr>
            <p:ph type="title"/>
          </p:nvPr>
        </p:nvSpPr>
        <p:spPr/>
        <p:txBody>
          <a:bodyPr/>
          <a:lstStyle/>
          <a:p>
            <a:r>
              <a:rPr lang="pl-PL" smtClean="0"/>
              <a:t>Klasa </a:t>
            </a:r>
            <a:r>
              <a:rPr lang="pl-PL" i="1" smtClean="0"/>
              <a:t>FutureTask&lt;V&gt;</a:t>
            </a:r>
            <a:endParaRPr lang="pl-PL" smtClean="0"/>
          </a:p>
        </p:txBody>
      </p:sp>
      <p:sp>
        <p:nvSpPr>
          <p:cNvPr id="43011" name="Symbol zastępczy zawartości 2"/>
          <p:cNvSpPr>
            <a:spLocks noGrp="1"/>
          </p:cNvSpPr>
          <p:nvPr>
            <p:ph idx="1"/>
          </p:nvPr>
        </p:nvSpPr>
        <p:spPr/>
        <p:txBody>
          <a:bodyPr/>
          <a:lstStyle/>
          <a:p>
            <a:r>
              <a:rPr lang="pl-PL" smtClean="0"/>
              <a:t>Implementuje pojęcie zadania w Javie</a:t>
            </a:r>
          </a:p>
          <a:p>
            <a:r>
              <a:rPr lang="pl-PL" smtClean="0"/>
              <a:t>Implementuje interfejsy </a:t>
            </a:r>
            <a:r>
              <a:rPr lang="pl-PL" i="1" smtClean="0"/>
              <a:t>Future&lt;V&gt; i Runnable</a:t>
            </a:r>
          </a:p>
          <a:p>
            <a:r>
              <a:rPr lang="pl-PL" smtClean="0"/>
              <a:t>Bazowa implementacja</a:t>
            </a:r>
            <a:r>
              <a:rPr lang="pl-PL" i="1" smtClean="0"/>
              <a:t> Future</a:t>
            </a:r>
          </a:p>
          <a:p>
            <a:r>
              <a:rPr lang="pl-PL" smtClean="0"/>
              <a:t>Umożliwia obsługę wyników również przez odwołania zwrotne</a:t>
            </a:r>
          </a:p>
          <a:p>
            <a:pPr lvl="1"/>
            <a:r>
              <a:rPr lang="pl-PL" smtClean="0"/>
              <a:t>Metoda </a:t>
            </a:r>
            <a:r>
              <a:rPr lang="pl-PL" i="1" smtClean="0"/>
              <a:t>done()</a:t>
            </a:r>
            <a:r>
              <a:rPr lang="pl-PL" smtClean="0"/>
              <a:t> wywoływana po zakończeniu zadania</a:t>
            </a:r>
          </a:p>
          <a:p>
            <a:endParaRPr lang="pl-PL" smtClean="0"/>
          </a:p>
        </p:txBody>
      </p:sp>
      <p:sp>
        <p:nvSpPr>
          <p:cNvPr id="4301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3013" name="Symbol zastępczy numeru slajdu 4"/>
          <p:cNvSpPr>
            <a:spLocks noGrp="1"/>
          </p:cNvSpPr>
          <p:nvPr>
            <p:ph type="sldNum" sz="quarter" idx="12"/>
          </p:nvPr>
        </p:nvSpPr>
        <p:spPr>
          <a:noFill/>
        </p:spPr>
        <p:txBody>
          <a:bodyPr/>
          <a:lstStyle/>
          <a:p>
            <a:fld id="{4347DD78-4983-439A-A9E1-59333C50CDF9}" type="slidenum">
              <a:rPr lang="pl-PL" smtClean="0">
                <a:cs typeface="Arial" pitchFamily="34" charset="0"/>
              </a:rPr>
              <a:pPr/>
              <a:t>102</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a:xfrm>
            <a:off x="685800" y="-315913"/>
            <a:ext cx="7772400" cy="1143001"/>
          </a:xfrm>
        </p:spPr>
        <p:txBody>
          <a:bodyPr/>
          <a:lstStyle/>
          <a:p>
            <a:r>
              <a:rPr lang="pl-PL" smtClean="0"/>
              <a:t>Przykład</a:t>
            </a:r>
          </a:p>
        </p:txBody>
      </p:sp>
      <p:sp>
        <p:nvSpPr>
          <p:cNvPr id="44035"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4036" name="Symbol zastępczy numeru slajdu 4"/>
          <p:cNvSpPr>
            <a:spLocks noGrp="1"/>
          </p:cNvSpPr>
          <p:nvPr>
            <p:ph type="sldNum" sz="quarter" idx="12"/>
          </p:nvPr>
        </p:nvSpPr>
        <p:spPr>
          <a:noFill/>
        </p:spPr>
        <p:txBody>
          <a:bodyPr/>
          <a:lstStyle/>
          <a:p>
            <a:fld id="{0E981F49-6204-4C63-A482-B783F75EF565}" type="slidenum">
              <a:rPr lang="pl-PL" smtClean="0">
                <a:cs typeface="Arial" pitchFamily="34" charset="0"/>
              </a:rPr>
              <a:pPr/>
              <a:t>103</a:t>
            </a:fld>
            <a:endParaRPr lang="pl-PL" smtClean="0">
              <a:cs typeface="Arial" pitchFamily="34" charset="0"/>
            </a:endParaRPr>
          </a:p>
        </p:txBody>
      </p:sp>
      <p:sp>
        <p:nvSpPr>
          <p:cNvPr id="44037" name="pole tekstowe 5"/>
          <p:cNvSpPr txBox="1">
            <a:spLocks noChangeArrowheads="1"/>
          </p:cNvSpPr>
          <p:nvPr/>
        </p:nvSpPr>
        <p:spPr bwMode="auto">
          <a:xfrm>
            <a:off x="0" y="942975"/>
            <a:ext cx="9144000" cy="5078413"/>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class  FutureTaskCallback&lt;V&gt; extends  FutureTask&lt;V&gt;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public FutureTaskCallback(Callable&lt;V&gt; callable) {</a:t>
            </a:r>
          </a:p>
          <a:p>
            <a:pPr>
              <a:lnSpc>
                <a:spcPct val="90000"/>
              </a:lnSpc>
            </a:pPr>
            <a:r>
              <a:rPr lang="pl-PL" sz="2000" b="1">
                <a:latin typeface="Consolas" pitchFamily="49" charset="0"/>
                <a:cs typeface="Consolas" pitchFamily="49" charset="0"/>
              </a:rPr>
              <a:t>    super(callable);</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public void done() {</a:t>
            </a:r>
          </a:p>
          <a:p>
            <a:pPr>
              <a:lnSpc>
                <a:spcPct val="90000"/>
              </a:lnSpc>
            </a:pPr>
            <a:r>
              <a:rPr lang="pl-PL" sz="2000" b="1">
                <a:latin typeface="Consolas" pitchFamily="49" charset="0"/>
                <a:cs typeface="Consolas" pitchFamily="49" charset="0"/>
              </a:rPr>
              <a:t>    String result = "Wynik: ";</a:t>
            </a:r>
          </a:p>
          <a:p>
            <a:pPr>
              <a:lnSpc>
                <a:spcPct val="90000"/>
              </a:lnSpc>
            </a:pPr>
            <a:r>
              <a:rPr lang="pl-PL" sz="2000" b="1">
                <a:latin typeface="Consolas" pitchFamily="49" charset="0"/>
                <a:cs typeface="Consolas" pitchFamily="49" charset="0"/>
              </a:rPr>
              <a:t>    if (isCancelled()) result += "Cancelled.";</a:t>
            </a:r>
          </a:p>
          <a:p>
            <a:pPr>
              <a:lnSpc>
                <a:spcPct val="90000"/>
              </a:lnSpc>
            </a:pPr>
            <a:r>
              <a:rPr lang="pl-PL" sz="2000" b="1">
                <a:latin typeface="Consolas" pitchFamily="49" charset="0"/>
                <a:cs typeface="Consolas" pitchFamily="49" charset="0"/>
              </a:rPr>
              <a:t>    else try {</a:t>
            </a:r>
          </a:p>
          <a:p>
            <a:pPr>
              <a:lnSpc>
                <a:spcPct val="90000"/>
              </a:lnSpc>
            </a:pPr>
            <a:r>
              <a:rPr lang="pl-PL" sz="2000" b="1">
                <a:latin typeface="Consolas" pitchFamily="49" charset="0"/>
                <a:cs typeface="Consolas" pitchFamily="49" charset="0"/>
              </a:rPr>
              <a:t>      result += get();</a:t>
            </a:r>
          </a:p>
          <a:p>
            <a:pPr>
              <a:lnSpc>
                <a:spcPct val="90000"/>
              </a:lnSpc>
            </a:pPr>
            <a:r>
              <a:rPr lang="pl-PL" sz="2000" b="1">
                <a:latin typeface="Consolas" pitchFamily="49" charset="0"/>
                <a:cs typeface="Consolas" pitchFamily="49" charset="0"/>
              </a:rPr>
              <a:t>    } catch(Exception exc) {</a:t>
            </a:r>
          </a:p>
          <a:p>
            <a:pPr>
              <a:lnSpc>
                <a:spcPct val="90000"/>
              </a:lnSpc>
            </a:pPr>
            <a:r>
              <a:rPr lang="pl-PL" sz="2000" b="1">
                <a:latin typeface="Consolas" pitchFamily="49" charset="0"/>
                <a:cs typeface="Consolas" pitchFamily="49" charset="0"/>
              </a:rPr>
              <a:t>        result += exc.toString();</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JOptionPane.showMessageDialog(null, result);</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ytuł 1"/>
          <p:cNvSpPr>
            <a:spLocks noGrp="1"/>
          </p:cNvSpPr>
          <p:nvPr>
            <p:ph type="title"/>
          </p:nvPr>
        </p:nvSpPr>
        <p:spPr>
          <a:xfrm>
            <a:off x="685800" y="-242888"/>
            <a:ext cx="7772400" cy="1143001"/>
          </a:xfrm>
        </p:spPr>
        <p:txBody>
          <a:bodyPr/>
          <a:lstStyle/>
          <a:p>
            <a:r>
              <a:rPr lang="pl-PL" smtClean="0"/>
              <a:t>Fork/Join</a:t>
            </a:r>
          </a:p>
        </p:txBody>
      </p:sp>
      <p:sp>
        <p:nvSpPr>
          <p:cNvPr id="45059" name="Symbol zastępczy zawartości 2"/>
          <p:cNvSpPr>
            <a:spLocks noGrp="1"/>
          </p:cNvSpPr>
          <p:nvPr>
            <p:ph idx="1"/>
          </p:nvPr>
        </p:nvSpPr>
        <p:spPr>
          <a:xfrm>
            <a:off x="250825" y="692150"/>
            <a:ext cx="8713788" cy="3313113"/>
          </a:xfrm>
        </p:spPr>
        <p:txBody>
          <a:bodyPr/>
          <a:lstStyle/>
          <a:p>
            <a:r>
              <a:rPr lang="pl-PL" smtClean="0"/>
              <a:t>Implementacja </a:t>
            </a:r>
            <a:r>
              <a:rPr lang="pl-PL" i="1" smtClean="0"/>
              <a:t>ExecutorService</a:t>
            </a:r>
            <a:r>
              <a:rPr lang="pl-PL" smtClean="0"/>
              <a:t> z myślą o wykorzystaniu wielu procesorów</a:t>
            </a:r>
          </a:p>
          <a:p>
            <a:r>
              <a:rPr lang="pl-PL" smtClean="0"/>
              <a:t>Przeznaczone dla zadań, które można rekursywnie podzielić na mniejsze częsci</a:t>
            </a:r>
          </a:p>
          <a:p>
            <a:r>
              <a:rPr lang="pl-PL" smtClean="0"/>
              <a:t>Zadania te implementujemy jako podklasy </a:t>
            </a:r>
            <a:r>
              <a:rPr lang="pl-PL" i="1" smtClean="0"/>
              <a:t>RecursiveTask </a:t>
            </a:r>
            <a:r>
              <a:rPr lang="pl-PL" smtClean="0"/>
              <a:t>lub</a:t>
            </a:r>
            <a:r>
              <a:rPr lang="pl-PL" i="1" smtClean="0"/>
              <a:t> RecursiveAction</a:t>
            </a:r>
          </a:p>
          <a:p>
            <a:pPr>
              <a:buFontTx/>
              <a:buNone/>
            </a:pPr>
            <a:endParaRPr lang="pl-PL" smtClean="0"/>
          </a:p>
        </p:txBody>
      </p:sp>
      <p:sp>
        <p:nvSpPr>
          <p:cNvPr id="4506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5061" name="Symbol zastępczy numeru slajdu 4"/>
          <p:cNvSpPr>
            <a:spLocks noGrp="1"/>
          </p:cNvSpPr>
          <p:nvPr>
            <p:ph type="sldNum" sz="quarter" idx="12"/>
          </p:nvPr>
        </p:nvSpPr>
        <p:spPr>
          <a:noFill/>
        </p:spPr>
        <p:txBody>
          <a:bodyPr/>
          <a:lstStyle/>
          <a:p>
            <a:fld id="{0BBBF118-D554-4FF0-9669-6D4B982FE6DE}" type="slidenum">
              <a:rPr lang="pl-PL" smtClean="0">
                <a:cs typeface="Arial" pitchFamily="34" charset="0"/>
              </a:rPr>
              <a:pPr/>
              <a:t>104</a:t>
            </a:fld>
            <a:endParaRPr lang="pl-PL" smtClean="0">
              <a:cs typeface="Arial" pitchFamily="34" charset="0"/>
            </a:endParaRPr>
          </a:p>
        </p:txBody>
      </p:sp>
      <p:sp>
        <p:nvSpPr>
          <p:cNvPr id="45062" name="pole tekstowe 5"/>
          <p:cNvSpPr txBox="1">
            <a:spLocks noChangeArrowheads="1"/>
          </p:cNvSpPr>
          <p:nvPr/>
        </p:nvSpPr>
        <p:spPr bwMode="auto">
          <a:xfrm>
            <a:off x="755650" y="4327525"/>
            <a:ext cx="8388350" cy="1477963"/>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if (zadanie jest wystarczająco małe)</a:t>
            </a:r>
          </a:p>
          <a:p>
            <a:pPr>
              <a:lnSpc>
                <a:spcPct val="90000"/>
              </a:lnSpc>
            </a:pPr>
            <a:r>
              <a:rPr lang="pl-PL" sz="2000" b="1">
                <a:latin typeface="Consolas" pitchFamily="49" charset="0"/>
                <a:cs typeface="Consolas" pitchFamily="49" charset="0"/>
              </a:rPr>
              <a:t>  wykonaj zadanie</a:t>
            </a:r>
          </a:p>
          <a:p>
            <a:pPr>
              <a:lnSpc>
                <a:spcPct val="90000"/>
              </a:lnSpc>
            </a:pPr>
            <a:r>
              <a:rPr lang="pl-PL" sz="2000" b="1">
                <a:latin typeface="Consolas" pitchFamily="49" charset="0"/>
                <a:cs typeface="Consolas" pitchFamily="49" charset="0"/>
              </a:rPr>
              <a:t>else</a:t>
            </a:r>
          </a:p>
          <a:p>
            <a:pPr>
              <a:lnSpc>
                <a:spcPct val="90000"/>
              </a:lnSpc>
            </a:pPr>
            <a:r>
              <a:rPr lang="pl-PL" sz="2000" b="1">
                <a:latin typeface="Consolas" pitchFamily="49" charset="0"/>
                <a:cs typeface="Consolas" pitchFamily="49" charset="0"/>
              </a:rPr>
              <a:t>  podziel zadanie na 2 części</a:t>
            </a:r>
          </a:p>
          <a:p>
            <a:pPr>
              <a:lnSpc>
                <a:spcPct val="90000"/>
              </a:lnSpc>
            </a:pPr>
            <a:r>
              <a:rPr lang="pl-PL" sz="2000" b="1">
                <a:latin typeface="Consolas" pitchFamily="49" charset="0"/>
                <a:cs typeface="Consolas" pitchFamily="49" charset="0"/>
              </a:rPr>
              <a:t>  wywołaj je i czekaj na wyniki</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284288" y="1341438"/>
            <a:ext cx="6500812" cy="1571625"/>
          </a:xfrm>
        </p:spPr>
        <p:txBody>
          <a:bodyPr/>
          <a:lstStyle/>
          <a:p>
            <a:r>
              <a:rPr lang="pl-PL" smtClean="0"/>
              <a:t>Wątki w aplikacjach Swing</a:t>
            </a:r>
          </a:p>
        </p:txBody>
      </p:sp>
      <p:sp>
        <p:nvSpPr>
          <p:cNvPr id="4" name="Symbol zastępczy stopki 3"/>
          <p:cNvSpPr>
            <a:spLocks noGrp="1"/>
          </p:cNvSpPr>
          <p:nvPr>
            <p:ph type="ftr" sz="quarter" idx="4294967295"/>
          </p:nvPr>
        </p:nvSpPr>
        <p:spPr>
          <a:xfrm>
            <a:off x="3095625" y="6572250"/>
            <a:ext cx="6048375" cy="285750"/>
          </a:xfrm>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4294967295"/>
          </p:nvPr>
        </p:nvSpPr>
        <p:spPr>
          <a:xfrm>
            <a:off x="8642350" y="6572250"/>
            <a:ext cx="501650" cy="285750"/>
          </a:xfrm>
        </p:spPr>
        <p:txBody>
          <a:bodyPr/>
          <a:lstStyle/>
          <a:p>
            <a:pPr>
              <a:defRPr/>
            </a:pPr>
            <a:fld id="{58C06F56-5D95-4735-84FA-A99FE9D6C68A}" type="slidenum">
              <a:rPr lang="pl-PL" smtClean="0"/>
              <a:pPr>
                <a:defRPr/>
              </a:pPr>
              <a:t>105</a:t>
            </a:fld>
            <a:endParaRPr lang="pl-PL"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ytuł 1"/>
          <p:cNvSpPr>
            <a:spLocks noGrp="1"/>
          </p:cNvSpPr>
          <p:nvPr>
            <p:ph type="title"/>
          </p:nvPr>
        </p:nvSpPr>
        <p:spPr/>
        <p:txBody>
          <a:bodyPr/>
          <a:lstStyle/>
          <a:p>
            <a:r>
              <a:rPr lang="pl-PL" smtClean="0"/>
              <a:t>Wątki w aplikacjach Swing</a:t>
            </a:r>
          </a:p>
        </p:txBody>
      </p:sp>
      <p:sp>
        <p:nvSpPr>
          <p:cNvPr id="47107" name="Symbol zastępczy zawartości 2"/>
          <p:cNvSpPr>
            <a:spLocks noGrp="1"/>
          </p:cNvSpPr>
          <p:nvPr>
            <p:ph idx="1"/>
          </p:nvPr>
        </p:nvSpPr>
        <p:spPr/>
        <p:txBody>
          <a:bodyPr/>
          <a:lstStyle/>
          <a:p>
            <a:r>
              <a:rPr lang="pl-PL" smtClean="0"/>
              <a:t>Potrzebne do tego, żeby GUI zawsze odpowiadał na działania użytkownika</a:t>
            </a:r>
          </a:p>
          <a:p>
            <a:r>
              <a:rPr lang="pl-PL" smtClean="0"/>
              <a:t>Trzy rodzaje wątków w aplikacjach Swing</a:t>
            </a:r>
          </a:p>
          <a:p>
            <a:pPr lvl="1"/>
            <a:r>
              <a:rPr lang="pl-PL" smtClean="0"/>
              <a:t>Wątki inicjujące (</a:t>
            </a:r>
            <a:r>
              <a:rPr lang="pl-PL" i="1" smtClean="0"/>
              <a:t>Initial threads</a:t>
            </a:r>
            <a:r>
              <a:rPr lang="pl-PL" smtClean="0"/>
              <a:t>)</a:t>
            </a:r>
          </a:p>
          <a:p>
            <a:pPr lvl="1"/>
            <a:r>
              <a:rPr lang="pl-PL" smtClean="0"/>
              <a:t>Wątek obsługi zdarzeń (</a:t>
            </a:r>
            <a:r>
              <a:rPr lang="pl-PL" i="1" smtClean="0"/>
              <a:t>Event dispatch thread</a:t>
            </a:r>
            <a:r>
              <a:rPr lang="pl-PL" smtClean="0"/>
              <a:t>)</a:t>
            </a:r>
          </a:p>
          <a:p>
            <a:pPr lvl="1"/>
            <a:r>
              <a:rPr lang="pl-PL" smtClean="0"/>
              <a:t>Wątki robocze (</a:t>
            </a:r>
            <a:r>
              <a:rPr lang="pl-PL" i="1" smtClean="0"/>
              <a:t>Worker/background threads</a:t>
            </a:r>
            <a:r>
              <a:rPr lang="pl-PL" smtClean="0"/>
              <a:t>)</a:t>
            </a:r>
          </a:p>
          <a:p>
            <a:r>
              <a:rPr lang="pl-PL" smtClean="0"/>
              <a:t>Wątki te nie muszą być jawnie tworzone, ale odpowiednio wykorzystane przez programistę</a:t>
            </a:r>
          </a:p>
          <a:p>
            <a:pPr lvl="1"/>
            <a:endParaRPr lang="pl-PL" smtClean="0"/>
          </a:p>
          <a:p>
            <a:endParaRPr lang="pl-PL" smtClean="0"/>
          </a:p>
        </p:txBody>
      </p:sp>
      <p:sp>
        <p:nvSpPr>
          <p:cNvPr id="4710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7109" name="Symbol zastępczy numeru slajdu 4"/>
          <p:cNvSpPr>
            <a:spLocks noGrp="1"/>
          </p:cNvSpPr>
          <p:nvPr>
            <p:ph type="sldNum" sz="quarter" idx="12"/>
          </p:nvPr>
        </p:nvSpPr>
        <p:spPr>
          <a:noFill/>
        </p:spPr>
        <p:txBody>
          <a:bodyPr/>
          <a:lstStyle/>
          <a:p>
            <a:fld id="{657096F2-7FBD-4767-8C3D-72C18CF70347}" type="slidenum">
              <a:rPr lang="pl-PL" smtClean="0">
                <a:cs typeface="Arial" pitchFamily="34" charset="0"/>
              </a:rPr>
              <a:pPr/>
              <a:t>106</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ytuł 1"/>
          <p:cNvSpPr>
            <a:spLocks noGrp="1"/>
          </p:cNvSpPr>
          <p:nvPr>
            <p:ph type="title"/>
          </p:nvPr>
        </p:nvSpPr>
        <p:spPr/>
        <p:txBody>
          <a:bodyPr/>
          <a:lstStyle/>
          <a:p>
            <a:r>
              <a:rPr lang="pl-PL" smtClean="0"/>
              <a:t>Wątki inicjujące</a:t>
            </a:r>
          </a:p>
        </p:txBody>
      </p:sp>
      <p:sp>
        <p:nvSpPr>
          <p:cNvPr id="48131" name="Symbol zastępczy zawartości 2"/>
          <p:cNvSpPr>
            <a:spLocks noGrp="1"/>
          </p:cNvSpPr>
          <p:nvPr>
            <p:ph idx="1"/>
          </p:nvPr>
        </p:nvSpPr>
        <p:spPr/>
        <p:txBody>
          <a:bodyPr/>
          <a:lstStyle/>
          <a:p>
            <a:r>
              <a:rPr lang="pl-PL" smtClean="0"/>
              <a:t>W aplikacjach Swing nie mają zbyt dużo do roboty</a:t>
            </a:r>
          </a:p>
          <a:p>
            <a:r>
              <a:rPr lang="pl-PL" smtClean="0"/>
              <a:t>Muszą utworzyć obiekt </a:t>
            </a:r>
            <a:r>
              <a:rPr lang="pl-PL" i="1" smtClean="0"/>
              <a:t>Runnable</a:t>
            </a:r>
            <a:r>
              <a:rPr lang="pl-PL" smtClean="0"/>
              <a:t>, który inicjalizuje GUI i przekazać go do wykonania wątkowi obsługi zdarzeń</a:t>
            </a:r>
          </a:p>
          <a:p>
            <a:r>
              <a:rPr lang="pl-PL" smtClean="0"/>
              <a:t>Robią to za pomocą </a:t>
            </a:r>
          </a:p>
          <a:p>
            <a:pPr lvl="1"/>
            <a:r>
              <a:rPr lang="pl-PL" smtClean="0"/>
              <a:t>SwingUtilities.invokeLater lub</a:t>
            </a:r>
          </a:p>
          <a:p>
            <a:pPr lvl="1"/>
            <a:r>
              <a:rPr lang="pl-PL" smtClean="0"/>
              <a:t>SwingUtilities.invokeAndWait</a:t>
            </a:r>
          </a:p>
        </p:txBody>
      </p:sp>
      <p:sp>
        <p:nvSpPr>
          <p:cNvPr id="4813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8133" name="Symbol zastępczy numeru slajdu 4"/>
          <p:cNvSpPr>
            <a:spLocks noGrp="1"/>
          </p:cNvSpPr>
          <p:nvPr>
            <p:ph type="sldNum" sz="quarter" idx="12"/>
          </p:nvPr>
        </p:nvSpPr>
        <p:spPr>
          <a:noFill/>
        </p:spPr>
        <p:txBody>
          <a:bodyPr/>
          <a:lstStyle/>
          <a:p>
            <a:fld id="{D224859D-2B94-4F3C-A36F-9640222E717A}" type="slidenum">
              <a:rPr lang="pl-PL" smtClean="0">
                <a:cs typeface="Arial" pitchFamily="34" charset="0"/>
              </a:rPr>
              <a:pPr/>
              <a:t>107</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ytuł 1"/>
          <p:cNvSpPr>
            <a:spLocks noGrp="1"/>
          </p:cNvSpPr>
          <p:nvPr>
            <p:ph type="title"/>
          </p:nvPr>
        </p:nvSpPr>
        <p:spPr/>
        <p:txBody>
          <a:bodyPr/>
          <a:lstStyle/>
          <a:p>
            <a:r>
              <a:rPr lang="pl-PL" smtClean="0"/>
              <a:t>Wątek obsługi zdarzeń</a:t>
            </a:r>
          </a:p>
        </p:txBody>
      </p:sp>
      <p:sp>
        <p:nvSpPr>
          <p:cNvPr id="49155" name="Symbol zastępczy zawartości 2"/>
          <p:cNvSpPr>
            <a:spLocks noGrp="1"/>
          </p:cNvSpPr>
          <p:nvPr>
            <p:ph idx="1"/>
          </p:nvPr>
        </p:nvSpPr>
        <p:spPr/>
        <p:txBody>
          <a:bodyPr/>
          <a:lstStyle/>
          <a:p>
            <a:r>
              <a:rPr lang="pl-PL" smtClean="0"/>
              <a:t>Większość kodu wywołującego metody obiektów Swing musi być wykonana w wątku obsługi zdarzeń</a:t>
            </a:r>
          </a:p>
          <a:p>
            <a:r>
              <a:rPr lang="pl-PL" smtClean="0"/>
              <a:t>Kod wykonywany w tym wątku powinien mieć postać krótkich zadań</a:t>
            </a:r>
          </a:p>
          <a:p>
            <a:r>
              <a:rPr lang="pl-PL" smtClean="0"/>
              <a:t>Jeśli zadania są dłuższe, wtedy interfejs graficzny nie odpowiada na działania użytkownika</a:t>
            </a:r>
          </a:p>
        </p:txBody>
      </p:sp>
      <p:sp>
        <p:nvSpPr>
          <p:cNvPr id="4915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9157" name="Symbol zastępczy numeru slajdu 4"/>
          <p:cNvSpPr>
            <a:spLocks noGrp="1"/>
          </p:cNvSpPr>
          <p:nvPr>
            <p:ph type="sldNum" sz="quarter" idx="12"/>
          </p:nvPr>
        </p:nvSpPr>
        <p:spPr>
          <a:noFill/>
        </p:spPr>
        <p:txBody>
          <a:bodyPr/>
          <a:lstStyle/>
          <a:p>
            <a:fld id="{E33E02F4-4DDC-40CE-8FC5-A3CC46DE855A}" type="slidenum">
              <a:rPr lang="pl-PL" smtClean="0">
                <a:cs typeface="Arial" pitchFamily="34" charset="0"/>
              </a:rPr>
              <a:pPr/>
              <a:t>108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ytuł 1"/>
          <p:cNvSpPr>
            <a:spLocks noGrp="1"/>
          </p:cNvSpPr>
          <p:nvPr>
            <p:ph type="title"/>
          </p:nvPr>
        </p:nvSpPr>
        <p:spPr/>
        <p:txBody>
          <a:bodyPr/>
          <a:lstStyle/>
          <a:p>
            <a:r>
              <a:rPr lang="pl-PL" smtClean="0"/>
              <a:t>Wątki robocze</a:t>
            </a:r>
          </a:p>
        </p:txBody>
      </p:sp>
      <p:sp>
        <p:nvSpPr>
          <p:cNvPr id="50179" name="Symbol zastępczy zawartości 2"/>
          <p:cNvSpPr>
            <a:spLocks noGrp="1"/>
          </p:cNvSpPr>
          <p:nvPr>
            <p:ph idx="1"/>
          </p:nvPr>
        </p:nvSpPr>
        <p:spPr/>
        <p:txBody>
          <a:bodyPr/>
          <a:lstStyle/>
          <a:p>
            <a:r>
              <a:rPr lang="pl-PL" smtClean="0"/>
              <a:t>Przydatne do obsługi dłuższych zadań</a:t>
            </a:r>
          </a:p>
          <a:p>
            <a:r>
              <a:rPr lang="pl-PL" smtClean="0"/>
              <a:t>Każde zadanie reprezentowane przez obiekt </a:t>
            </a:r>
            <a:r>
              <a:rPr lang="pl-PL" i="1" smtClean="0"/>
              <a:t>javax.swing.SwingWorker</a:t>
            </a:r>
            <a:endParaRPr lang="pl-PL" smtClean="0"/>
          </a:p>
          <a:p>
            <a:r>
              <a:rPr lang="pl-PL" smtClean="0"/>
              <a:t>SwingWorker to klasa abstrakcyjna, którą trzeba odziedziczyć</a:t>
            </a:r>
          </a:p>
          <a:p>
            <a:r>
              <a:rPr lang="pl-PL" smtClean="0"/>
              <a:t>Do prostych zadań przydatne są anonimowe klasy wewnętrzne</a:t>
            </a:r>
          </a:p>
          <a:p>
            <a:endParaRPr lang="pl-PL" smtClean="0"/>
          </a:p>
          <a:p>
            <a:endParaRPr lang="pl-PL" smtClean="0"/>
          </a:p>
          <a:p>
            <a:pPr lvl="1"/>
            <a:endParaRPr lang="pl-PL" smtClean="0"/>
          </a:p>
        </p:txBody>
      </p:sp>
      <p:sp>
        <p:nvSpPr>
          <p:cNvPr id="5018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0181" name="Symbol zastępczy numeru slajdu 4"/>
          <p:cNvSpPr>
            <a:spLocks noGrp="1"/>
          </p:cNvSpPr>
          <p:nvPr>
            <p:ph type="sldNum" sz="quarter" idx="12"/>
          </p:nvPr>
        </p:nvSpPr>
        <p:spPr>
          <a:noFill/>
        </p:spPr>
        <p:txBody>
          <a:bodyPr/>
          <a:lstStyle/>
          <a:p>
            <a:fld id="{3001F7D4-730F-46E6-AF11-965587B99AE6}" type="slidenum">
              <a:rPr lang="pl-PL" smtClean="0">
                <a:cs typeface="Arial" pitchFamily="34" charset="0"/>
              </a:rPr>
              <a:pPr/>
              <a:t>109</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txBox="1">
            <a:spLocks/>
          </p:cNvSpPr>
          <p:nvPr/>
        </p:nvSpPr>
        <p:spPr bwMode="auto">
          <a:xfrm>
            <a:off x="457200" y="1052513"/>
            <a:ext cx="8229600" cy="507365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pl-PL" sz="2800">
                <a:latin typeface="Calibri" pitchFamily="34" charset="0"/>
              </a:rPr>
              <a:t>Kolejna możliwość:</a:t>
            </a: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r>
              <a:rPr lang="pl-PL" sz="2800">
                <a:latin typeface="Calibri" pitchFamily="34" charset="0"/>
              </a:rPr>
              <a:t>Efekt końcowy:  y = 34 i </a:t>
            </a:r>
            <a:r>
              <a:rPr lang="pl-PL" sz="2800" b="1">
                <a:solidFill>
                  <a:srgbClr val="FF0000"/>
                </a:solidFill>
                <a:latin typeface="Calibri" pitchFamily="34" charset="0"/>
              </a:rPr>
              <a:t>z = 20</a:t>
            </a:r>
          </a:p>
        </p:txBody>
      </p:sp>
      <p:sp>
        <p:nvSpPr>
          <p:cNvPr id="18435" name="Tytuł 1"/>
          <p:cNvSpPr>
            <a:spLocks noGrp="1"/>
          </p:cNvSpPr>
          <p:nvPr>
            <p:ph type="title"/>
          </p:nvPr>
        </p:nvSpPr>
        <p:spPr>
          <a:xfrm>
            <a:off x="468313" y="0"/>
            <a:ext cx="8229600" cy="1143000"/>
          </a:xfrm>
        </p:spPr>
        <p:txBody>
          <a:bodyPr/>
          <a:lstStyle/>
          <a:p>
            <a:pPr eaLnBrk="1" hangingPunct="1"/>
            <a:r>
              <a:rPr lang="pl-PL" smtClean="0"/>
              <a:t>Race condition – kolejny przykład</a:t>
            </a:r>
          </a:p>
        </p:txBody>
      </p:sp>
      <p:graphicFrame>
        <p:nvGraphicFramePr>
          <p:cNvPr id="7" name="Symbol zastępczy zawartości 6"/>
          <p:cNvGraphicFramePr>
            <a:graphicFrameLocks noGrp="1"/>
          </p:cNvGraphicFramePr>
          <p:nvPr>
            <p:ph idx="1"/>
          </p:nvPr>
        </p:nvGraphicFramePr>
        <p:xfrm>
          <a:off x="1619250" y="1844675"/>
          <a:ext cx="5040560" cy="2377440"/>
        </p:xfrm>
        <a:graphic>
          <a:graphicData uri="http://schemas.openxmlformats.org/drawingml/2006/table">
            <a:tbl>
              <a:tblPr firstRow="1" bandRow="1">
                <a:tableStyleId>{9D7B26C5-4107-4FEC-AEDC-1716B250A1EF}</a:tableStyleId>
              </a:tblPr>
              <a:tblGrid>
                <a:gridCol w="2520280"/>
                <a:gridCol w="2520280"/>
              </a:tblGrid>
              <a:tr h="370840">
                <a:tc>
                  <a:txBody>
                    <a:bodyPr/>
                    <a:lstStyle/>
                    <a:p>
                      <a:pPr algn="ctr"/>
                      <a:r>
                        <a:rPr lang="pl-PL" sz="2000" dirty="0" smtClean="0">
                          <a:latin typeface="Calibri" pitchFamily="34" charset="0"/>
                          <a:cs typeface="Calibri" pitchFamily="34" charset="0"/>
                        </a:rPr>
                        <a:t>P1:</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pl-PL" sz="2000" dirty="0" smtClean="0">
                          <a:latin typeface="Calibri" pitchFamily="34" charset="0"/>
                          <a:cs typeface="Calibri" pitchFamily="34" charset="0"/>
                        </a:rPr>
                        <a:t>P2:</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pl-PL" sz="2000" dirty="0" smtClean="0">
                          <a:latin typeface="Calibri" pitchFamily="34" charset="0"/>
                          <a:cs typeface="Calibri" pitchFamily="34" charset="0"/>
                        </a:rPr>
                        <a:t>.</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4711</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17</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z = </a:t>
                      </a: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+ 3</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y = 2*tmp</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Calibri" pitchFamily="34" charset="0"/>
                          <a:cs typeface="Calibri" pitchFamily="34" charset="0"/>
                        </a:rPr>
                        <a:t>.</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8455"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8456" name="Symbol zastępczy numeru slajdu 5"/>
          <p:cNvSpPr>
            <a:spLocks noGrp="1"/>
          </p:cNvSpPr>
          <p:nvPr>
            <p:ph type="sldNum" sz="quarter" idx="12"/>
          </p:nvPr>
        </p:nvSpPr>
        <p:spPr>
          <a:noFill/>
        </p:spPr>
        <p:txBody>
          <a:bodyPr/>
          <a:lstStyle/>
          <a:p>
            <a:fld id="{7FC5BC80-A920-4FD7-A989-9962E4257E3C}" type="slidenum">
              <a:rPr lang="pl-PL" smtClean="0">
                <a:cs typeface="Arial" pitchFamily="34" charset="0"/>
              </a:rPr>
              <a:pPr/>
              <a:t>11</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ytuł 1"/>
          <p:cNvSpPr>
            <a:spLocks noGrp="1"/>
          </p:cNvSpPr>
          <p:nvPr>
            <p:ph type="title"/>
          </p:nvPr>
        </p:nvSpPr>
        <p:spPr>
          <a:xfrm>
            <a:off x="685800" y="-100013"/>
            <a:ext cx="7772400" cy="1143001"/>
          </a:xfrm>
        </p:spPr>
        <p:txBody>
          <a:bodyPr/>
          <a:lstStyle/>
          <a:p>
            <a:r>
              <a:rPr lang="pl-PL" smtClean="0"/>
              <a:t>javax.swing.SwingWorker</a:t>
            </a:r>
          </a:p>
        </p:txBody>
      </p:sp>
      <p:sp>
        <p:nvSpPr>
          <p:cNvPr id="52227" name="Symbol zastępczy zawartości 2"/>
          <p:cNvSpPr>
            <a:spLocks noGrp="1"/>
          </p:cNvSpPr>
          <p:nvPr>
            <p:ph idx="1"/>
          </p:nvPr>
        </p:nvSpPr>
        <p:spPr>
          <a:xfrm>
            <a:off x="0" y="908050"/>
            <a:ext cx="9144000" cy="5187950"/>
          </a:xfrm>
        </p:spPr>
        <p:txBody>
          <a:bodyPr/>
          <a:lstStyle/>
          <a:p>
            <a:r>
              <a:rPr lang="pl-PL" smtClean="0"/>
              <a:t>Konieczne nadpisanie </a:t>
            </a:r>
            <a:r>
              <a:rPr lang="pl-PL" b="1" i="1" smtClean="0"/>
              <a:t>doInBackground</a:t>
            </a:r>
            <a:r>
              <a:rPr lang="pl-PL" smtClean="0"/>
              <a:t>, opcjonalnie </a:t>
            </a:r>
            <a:r>
              <a:rPr lang="pl-PL" b="1" i="1" smtClean="0"/>
              <a:t>done</a:t>
            </a:r>
          </a:p>
          <a:p>
            <a:pPr lvl="1"/>
            <a:r>
              <a:rPr lang="pl-PL" b="1" i="1" smtClean="0"/>
              <a:t>doInBackground</a:t>
            </a:r>
            <a:r>
              <a:rPr lang="pl-PL" i="1" smtClean="0"/>
              <a:t>  - </a:t>
            </a:r>
            <a:r>
              <a:rPr lang="pl-PL" smtClean="0"/>
              <a:t>wątek roboczy</a:t>
            </a:r>
          </a:p>
          <a:p>
            <a:pPr lvl="1"/>
            <a:r>
              <a:rPr lang="pl-PL" b="1" i="1" smtClean="0"/>
              <a:t>done</a:t>
            </a:r>
            <a:r>
              <a:rPr lang="pl-PL" i="1" smtClean="0"/>
              <a:t> – </a:t>
            </a:r>
            <a:r>
              <a:rPr lang="pl-PL" smtClean="0"/>
              <a:t>wątek obsługi zdarzeń</a:t>
            </a:r>
            <a:endParaRPr lang="pl-PL" i="1" smtClean="0"/>
          </a:p>
          <a:p>
            <a:r>
              <a:rPr lang="pl-PL" smtClean="0"/>
              <a:t>Klasa parametryzowana dwoma typami</a:t>
            </a:r>
          </a:p>
          <a:p>
            <a:pPr lvl="1"/>
            <a:r>
              <a:rPr lang="pl-PL" smtClean="0"/>
              <a:t>Pierwszy to typ zwracanego wyniku</a:t>
            </a:r>
          </a:p>
          <a:p>
            <a:pPr lvl="1"/>
            <a:r>
              <a:rPr lang="pl-PL" smtClean="0"/>
              <a:t>Drugi to typ wyniku pośredniego</a:t>
            </a:r>
          </a:p>
          <a:p>
            <a:r>
              <a:rPr lang="pl-PL" smtClean="0"/>
              <a:t>Odebranie wyniku poprzez </a:t>
            </a:r>
            <a:r>
              <a:rPr lang="pl-PL" b="1" i="1" smtClean="0"/>
              <a:t>get</a:t>
            </a:r>
            <a:r>
              <a:rPr lang="pl-PL" b="1" smtClean="0"/>
              <a:t> </a:t>
            </a:r>
          </a:p>
          <a:p>
            <a:pPr lvl="1"/>
            <a:r>
              <a:rPr lang="pl-PL" smtClean="0"/>
              <a:t>Wynik widoczny dla innych wątków (relacja happens-before)</a:t>
            </a:r>
          </a:p>
          <a:p>
            <a:pPr lvl="1"/>
            <a:r>
              <a:rPr lang="pl-PL" smtClean="0"/>
              <a:t>Ostrożnie z wołaniem </a:t>
            </a:r>
            <a:r>
              <a:rPr lang="pl-PL" i="1" smtClean="0"/>
              <a:t>get</a:t>
            </a:r>
            <a:r>
              <a:rPr lang="pl-PL" smtClean="0"/>
              <a:t> z wątku obsługi zdarzeń</a:t>
            </a:r>
          </a:p>
        </p:txBody>
      </p:sp>
      <p:sp>
        <p:nvSpPr>
          <p:cNvPr id="5222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2229" name="Symbol zastępczy numeru slajdu 4"/>
          <p:cNvSpPr>
            <a:spLocks noGrp="1"/>
          </p:cNvSpPr>
          <p:nvPr>
            <p:ph type="sldNum" sz="quarter" idx="12"/>
          </p:nvPr>
        </p:nvSpPr>
        <p:spPr>
          <a:noFill/>
        </p:spPr>
        <p:txBody>
          <a:bodyPr/>
          <a:lstStyle/>
          <a:p>
            <a:fld id="{8EDB9EDB-E3D6-47F5-8770-3E992442B8E4}" type="slidenum">
              <a:rPr lang="pl-PL" smtClean="0">
                <a:cs typeface="Arial" pitchFamily="34" charset="0"/>
              </a:rPr>
              <a:pPr/>
              <a:t>110</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ytuł 1"/>
          <p:cNvSpPr>
            <a:spLocks noGrp="1"/>
          </p:cNvSpPr>
          <p:nvPr>
            <p:ph type="title"/>
          </p:nvPr>
        </p:nvSpPr>
        <p:spPr>
          <a:xfrm>
            <a:off x="685800" y="-315913"/>
            <a:ext cx="7772400" cy="1143001"/>
          </a:xfrm>
        </p:spPr>
        <p:txBody>
          <a:bodyPr/>
          <a:lstStyle/>
          <a:p>
            <a:r>
              <a:rPr lang="pl-PL" smtClean="0"/>
              <a:t>Przykład</a:t>
            </a:r>
          </a:p>
        </p:txBody>
      </p:sp>
      <p:sp>
        <p:nvSpPr>
          <p:cNvPr id="51203"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1204" name="Symbol zastępczy numeru slajdu 4"/>
          <p:cNvSpPr>
            <a:spLocks noGrp="1"/>
          </p:cNvSpPr>
          <p:nvPr>
            <p:ph type="sldNum" sz="quarter" idx="12"/>
          </p:nvPr>
        </p:nvSpPr>
        <p:spPr>
          <a:noFill/>
        </p:spPr>
        <p:txBody>
          <a:bodyPr/>
          <a:lstStyle/>
          <a:p>
            <a:fld id="{5C3AE104-1AF0-4304-A9C6-C089032EAF7F}" type="slidenum">
              <a:rPr lang="pl-PL" smtClean="0">
                <a:cs typeface="Arial" pitchFamily="34" charset="0"/>
              </a:rPr>
              <a:pPr/>
              <a:t>111</a:t>
            </a:fld>
            <a:endParaRPr lang="pl-PL" smtClean="0">
              <a:cs typeface="Arial" pitchFamily="34" charset="0"/>
            </a:endParaRPr>
          </a:p>
        </p:txBody>
      </p:sp>
      <p:sp>
        <p:nvSpPr>
          <p:cNvPr id="51205" name="pole tekstowe 5"/>
          <p:cNvSpPr txBox="1">
            <a:spLocks noChangeArrowheads="1"/>
          </p:cNvSpPr>
          <p:nvPr/>
        </p:nvSpPr>
        <p:spPr bwMode="auto">
          <a:xfrm>
            <a:off x="0" y="476250"/>
            <a:ext cx="9144000" cy="6464300"/>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SwingWorker worker = new SwingWorker</a:t>
            </a:r>
            <a:r>
              <a:rPr lang="pl-PL" sz="2000" b="1">
                <a:solidFill>
                  <a:schemeClr val="accent2"/>
                </a:solidFill>
                <a:latin typeface="Consolas" pitchFamily="49" charset="0"/>
                <a:cs typeface="Consolas" pitchFamily="49" charset="0"/>
              </a:rPr>
              <a:t>&lt;ImageIcon[], Void&gt;</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public ImageIcon[] </a:t>
            </a:r>
            <a:r>
              <a:rPr lang="pl-PL" sz="2000" b="1">
                <a:solidFill>
                  <a:srgbClr val="FF0000"/>
                </a:solidFill>
                <a:latin typeface="Consolas" pitchFamily="49" charset="0"/>
                <a:cs typeface="Consolas" pitchFamily="49" charset="0"/>
              </a:rPr>
              <a:t>doInBackground()</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final ImageIcon[] innerImgs = new ImageIcon[nimgs];</a:t>
            </a:r>
          </a:p>
          <a:p>
            <a:pPr>
              <a:lnSpc>
                <a:spcPct val="90000"/>
              </a:lnSpc>
            </a:pPr>
            <a:r>
              <a:rPr lang="pl-PL" sz="2000" b="1">
                <a:latin typeface="Consolas" pitchFamily="49" charset="0"/>
                <a:cs typeface="Consolas" pitchFamily="49" charset="0"/>
              </a:rPr>
              <a:t>        for (int i = 0; i &lt; nimgs; i++) {</a:t>
            </a:r>
          </a:p>
          <a:p>
            <a:pPr>
              <a:lnSpc>
                <a:spcPct val="90000"/>
              </a:lnSpc>
            </a:pPr>
            <a:r>
              <a:rPr lang="pl-PL" sz="2000" b="1">
                <a:latin typeface="Consolas" pitchFamily="49" charset="0"/>
                <a:cs typeface="Consolas" pitchFamily="49" charset="0"/>
              </a:rPr>
              <a:t>            innerImgs[i] = loadImage(i+1);</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return innerImgs;</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public void </a:t>
            </a:r>
            <a:r>
              <a:rPr lang="pl-PL" sz="2000" b="1">
                <a:solidFill>
                  <a:srgbClr val="FF0000"/>
                </a:solidFill>
                <a:latin typeface="Consolas" pitchFamily="49" charset="0"/>
                <a:cs typeface="Consolas" pitchFamily="49" charset="0"/>
              </a:rPr>
              <a:t>done()</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try {</a:t>
            </a:r>
          </a:p>
          <a:p>
            <a:pPr>
              <a:lnSpc>
                <a:spcPct val="90000"/>
              </a:lnSpc>
            </a:pPr>
            <a:r>
              <a:rPr lang="pl-PL" sz="2000" b="1">
                <a:latin typeface="Consolas" pitchFamily="49" charset="0"/>
                <a:cs typeface="Consolas" pitchFamily="49" charset="0"/>
              </a:rPr>
              <a:t>            imgs = </a:t>
            </a:r>
            <a:r>
              <a:rPr lang="pl-PL" sz="2000" b="1">
                <a:solidFill>
                  <a:schemeClr val="accent2"/>
                </a:solidFill>
                <a:latin typeface="Consolas" pitchFamily="49" charset="0"/>
                <a:cs typeface="Consolas" pitchFamily="49" charset="0"/>
              </a:rPr>
              <a:t>get()</a:t>
            </a: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        } catch (InterruptedException ignore) {}</a:t>
            </a:r>
          </a:p>
          <a:p>
            <a:pPr>
              <a:lnSpc>
                <a:spcPct val="90000"/>
              </a:lnSpc>
            </a:pPr>
            <a:r>
              <a:rPr lang="pl-PL" sz="2000" b="1">
                <a:latin typeface="Consolas" pitchFamily="49" charset="0"/>
                <a:cs typeface="Consolas" pitchFamily="49" charset="0"/>
              </a:rPr>
              <a:t>        catch (java.util.concurrent.ExecutionException e) {</a:t>
            </a:r>
          </a:p>
          <a:p>
            <a:pPr>
              <a:lnSpc>
                <a:spcPct val="90000"/>
              </a:lnSpc>
            </a:pPr>
            <a:r>
              <a:rPr lang="pl-PL" sz="2000" b="1">
                <a:latin typeface="Consolas" pitchFamily="49" charset="0"/>
                <a:cs typeface="Consolas" pitchFamily="49" charset="0"/>
              </a:rPr>
              <a:t>            String why = null;</a:t>
            </a:r>
          </a:p>
          <a:p>
            <a:pPr>
              <a:lnSpc>
                <a:spcPct val="90000"/>
              </a:lnSpc>
            </a:pPr>
            <a:r>
              <a:rPr lang="pl-PL" sz="2000" b="1">
                <a:latin typeface="Consolas" pitchFamily="49" charset="0"/>
                <a:cs typeface="Consolas" pitchFamily="49" charset="0"/>
              </a:rPr>
              <a:t>            Throwable cause = e.getCause();</a:t>
            </a:r>
          </a:p>
          <a:p>
            <a:pPr>
              <a:lnSpc>
                <a:spcPct val="90000"/>
              </a:lnSpc>
            </a:pPr>
            <a:r>
              <a:rPr lang="pl-PL" sz="2000" b="1">
                <a:latin typeface="Consolas" pitchFamily="49" charset="0"/>
                <a:cs typeface="Consolas" pitchFamily="49" charset="0"/>
              </a:rPr>
              <a:t>            if (cause != null) {</a:t>
            </a:r>
          </a:p>
          <a:p>
            <a:pPr>
              <a:lnSpc>
                <a:spcPct val="90000"/>
              </a:lnSpc>
            </a:pPr>
            <a:r>
              <a:rPr lang="pl-PL" sz="2000" b="1">
                <a:latin typeface="Consolas" pitchFamily="49" charset="0"/>
                <a:cs typeface="Consolas" pitchFamily="49" charset="0"/>
              </a:rPr>
              <a:t>                why = cause.getMessage();</a:t>
            </a:r>
          </a:p>
          <a:p>
            <a:pPr>
              <a:lnSpc>
                <a:spcPct val="90000"/>
              </a:lnSpc>
            </a:pPr>
            <a:r>
              <a:rPr lang="pl-PL" sz="2000" b="1">
                <a:latin typeface="Consolas" pitchFamily="49" charset="0"/>
                <a:cs typeface="Consolas" pitchFamily="49" charset="0"/>
              </a:rPr>
              <a:t>            } else {</a:t>
            </a:r>
          </a:p>
          <a:p>
            <a:pPr>
              <a:lnSpc>
                <a:spcPct val="90000"/>
              </a:lnSpc>
            </a:pPr>
            <a:r>
              <a:rPr lang="pl-PL" sz="2000" b="1">
                <a:latin typeface="Consolas" pitchFamily="49" charset="0"/>
                <a:cs typeface="Consolas" pitchFamily="49" charset="0"/>
              </a:rPr>
              <a:t>                why = e.getMessage();</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System.err.println("Error retrieving file: " + why);</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ytuł 1"/>
          <p:cNvSpPr>
            <a:spLocks noGrp="1"/>
          </p:cNvSpPr>
          <p:nvPr>
            <p:ph type="title"/>
          </p:nvPr>
        </p:nvSpPr>
        <p:spPr/>
        <p:txBody>
          <a:bodyPr/>
          <a:lstStyle/>
          <a:p>
            <a:r>
              <a:rPr lang="pl-PL" smtClean="0"/>
              <a:t>SwingWorker - wyniki pośrednie</a:t>
            </a:r>
          </a:p>
        </p:txBody>
      </p:sp>
      <p:sp>
        <p:nvSpPr>
          <p:cNvPr id="53251" name="Symbol zastępczy zawartości 2"/>
          <p:cNvSpPr>
            <a:spLocks noGrp="1"/>
          </p:cNvSpPr>
          <p:nvPr>
            <p:ph idx="1"/>
          </p:nvPr>
        </p:nvSpPr>
        <p:spPr>
          <a:xfrm>
            <a:off x="0" y="1773238"/>
            <a:ext cx="9144000" cy="4322762"/>
          </a:xfrm>
        </p:spPr>
        <p:txBody>
          <a:bodyPr/>
          <a:lstStyle/>
          <a:p>
            <a:r>
              <a:rPr lang="pl-PL" smtClean="0"/>
              <a:t>Często zadania wykonywane w tle zwracają wyniki pośrednie, lub chcą sygnalizować swój stan</a:t>
            </a:r>
          </a:p>
          <a:p>
            <a:r>
              <a:rPr lang="pl-PL" smtClean="0"/>
              <a:t>Do obsługi tej funkcjonalności służą metody: </a:t>
            </a:r>
          </a:p>
          <a:p>
            <a:pPr lvl="1"/>
            <a:r>
              <a:rPr lang="pl-PL" b="1" i="1" smtClean="0"/>
              <a:t>publish(V... chunks)</a:t>
            </a:r>
            <a:r>
              <a:rPr lang="pl-PL" i="1" smtClean="0"/>
              <a:t> </a:t>
            </a:r>
          </a:p>
          <a:p>
            <a:pPr lvl="1"/>
            <a:r>
              <a:rPr lang="pl-PL" b="1" i="1" smtClean="0"/>
              <a:t>process(List&lt;V&gt; chunks)</a:t>
            </a:r>
          </a:p>
          <a:p>
            <a:r>
              <a:rPr lang="pl-PL" i="1" smtClean="0"/>
              <a:t>Publish</a:t>
            </a:r>
            <a:r>
              <a:rPr lang="pl-PL" smtClean="0"/>
              <a:t> działa w wątku roboczym</a:t>
            </a:r>
          </a:p>
          <a:p>
            <a:r>
              <a:rPr lang="pl-PL" i="1" smtClean="0"/>
              <a:t>Process</a:t>
            </a:r>
            <a:r>
              <a:rPr lang="pl-PL" smtClean="0"/>
              <a:t> </a:t>
            </a:r>
            <a:r>
              <a:rPr lang="pl-PL" i="1" smtClean="0"/>
              <a:t> </a:t>
            </a:r>
            <a:r>
              <a:rPr lang="pl-PL" smtClean="0"/>
              <a:t>jest wykonywane w wątku obsługi zdarzeń, można więc bezpiecznie aktualizować GUI</a:t>
            </a:r>
          </a:p>
          <a:p>
            <a:endParaRPr lang="pl-PL" smtClean="0"/>
          </a:p>
        </p:txBody>
      </p:sp>
      <p:sp>
        <p:nvSpPr>
          <p:cNvPr id="5325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3253" name="Symbol zastępczy numeru slajdu 4"/>
          <p:cNvSpPr>
            <a:spLocks noGrp="1"/>
          </p:cNvSpPr>
          <p:nvPr>
            <p:ph type="sldNum" sz="quarter" idx="12"/>
          </p:nvPr>
        </p:nvSpPr>
        <p:spPr>
          <a:noFill/>
        </p:spPr>
        <p:txBody>
          <a:bodyPr/>
          <a:lstStyle/>
          <a:p>
            <a:fld id="{1C0EDA1D-AA62-4E42-947A-3107BAFD571E}" type="slidenum">
              <a:rPr lang="pl-PL" smtClean="0">
                <a:cs typeface="Arial" pitchFamily="34" charset="0"/>
              </a:rPr>
              <a:pPr/>
              <a:t>112</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ytuł 1"/>
          <p:cNvSpPr>
            <a:spLocks noGrp="1"/>
          </p:cNvSpPr>
          <p:nvPr>
            <p:ph type="title"/>
          </p:nvPr>
        </p:nvSpPr>
        <p:spPr>
          <a:xfrm>
            <a:off x="685800" y="-315913"/>
            <a:ext cx="7772400" cy="1143001"/>
          </a:xfrm>
        </p:spPr>
        <p:txBody>
          <a:bodyPr/>
          <a:lstStyle/>
          <a:p>
            <a:r>
              <a:rPr lang="pl-PL" smtClean="0"/>
              <a:t>Przykład</a:t>
            </a:r>
          </a:p>
        </p:txBody>
      </p:sp>
      <p:sp>
        <p:nvSpPr>
          <p:cNvPr id="54275"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4276" name="Symbol zastępczy numeru slajdu 4"/>
          <p:cNvSpPr>
            <a:spLocks noGrp="1"/>
          </p:cNvSpPr>
          <p:nvPr>
            <p:ph type="sldNum" sz="quarter" idx="12"/>
          </p:nvPr>
        </p:nvSpPr>
        <p:spPr>
          <a:noFill/>
        </p:spPr>
        <p:txBody>
          <a:bodyPr/>
          <a:lstStyle/>
          <a:p>
            <a:fld id="{C21F8771-7B41-4A66-9785-6B8C43BC2242}" type="slidenum">
              <a:rPr lang="pl-PL" smtClean="0">
                <a:cs typeface="Arial" pitchFamily="34" charset="0"/>
              </a:rPr>
              <a:pPr/>
              <a:t>113</a:t>
            </a:fld>
            <a:endParaRPr lang="pl-PL" smtClean="0">
              <a:cs typeface="Arial" pitchFamily="34" charset="0"/>
            </a:endParaRPr>
          </a:p>
        </p:txBody>
      </p:sp>
      <p:sp>
        <p:nvSpPr>
          <p:cNvPr id="54277" name="pole tekstowe 5"/>
          <p:cNvSpPr txBox="1">
            <a:spLocks noChangeArrowheads="1"/>
          </p:cNvSpPr>
          <p:nvPr/>
        </p:nvSpPr>
        <p:spPr bwMode="auto">
          <a:xfrm>
            <a:off x="0" y="476250"/>
            <a:ext cx="9144000" cy="6186488"/>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private class FlipTask extends SwingWorker&lt;</a:t>
            </a:r>
            <a:r>
              <a:rPr lang="pl-PL" sz="2000" b="1">
                <a:solidFill>
                  <a:schemeClr val="accent2"/>
                </a:solidFill>
                <a:latin typeface="Consolas" pitchFamily="49" charset="0"/>
                <a:cs typeface="Consolas" pitchFamily="49" charset="0"/>
              </a:rPr>
              <a:t>Void</a:t>
            </a:r>
            <a:r>
              <a:rPr lang="pl-PL" sz="2000" b="1">
                <a:latin typeface="Consolas" pitchFamily="49" charset="0"/>
                <a:cs typeface="Consolas" pitchFamily="49" charset="0"/>
              </a:rPr>
              <a:t>, FlipPair&gt; {</a:t>
            </a:r>
          </a:p>
          <a:p>
            <a:pPr>
              <a:lnSpc>
                <a:spcPct val="90000"/>
              </a:lnSpc>
            </a:pPr>
            <a:r>
              <a:rPr lang="pl-PL" sz="2000" b="1">
                <a:latin typeface="Consolas" pitchFamily="49" charset="0"/>
                <a:cs typeface="Consolas" pitchFamily="49" charset="0"/>
              </a:rPr>
              <a:t>@Override</a:t>
            </a:r>
          </a:p>
          <a:p>
            <a:pPr>
              <a:lnSpc>
                <a:spcPct val="90000"/>
              </a:lnSpc>
            </a:pPr>
            <a:r>
              <a:rPr lang="pl-PL" sz="2000" b="1">
                <a:latin typeface="Consolas" pitchFamily="49" charset="0"/>
                <a:cs typeface="Consolas" pitchFamily="49" charset="0"/>
              </a:rPr>
              <a:t>protected Void </a:t>
            </a:r>
            <a:r>
              <a:rPr lang="pl-PL" sz="2000" b="1">
                <a:solidFill>
                  <a:srgbClr val="FF0000"/>
                </a:solidFill>
                <a:latin typeface="Consolas" pitchFamily="49" charset="0"/>
                <a:cs typeface="Consolas" pitchFamily="49" charset="0"/>
              </a:rPr>
              <a:t>doInBackground</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long heads = 0;</a:t>
            </a:r>
          </a:p>
          <a:p>
            <a:pPr>
              <a:lnSpc>
                <a:spcPct val="90000"/>
              </a:lnSpc>
            </a:pPr>
            <a:r>
              <a:rPr lang="pl-PL" sz="2000" b="1">
                <a:latin typeface="Consolas" pitchFamily="49" charset="0"/>
                <a:cs typeface="Consolas" pitchFamily="49" charset="0"/>
              </a:rPr>
              <a:t>    long total = 0;</a:t>
            </a:r>
          </a:p>
          <a:p>
            <a:pPr>
              <a:lnSpc>
                <a:spcPct val="90000"/>
              </a:lnSpc>
            </a:pPr>
            <a:r>
              <a:rPr lang="pl-PL" sz="2000" b="1">
                <a:latin typeface="Consolas" pitchFamily="49" charset="0"/>
                <a:cs typeface="Consolas" pitchFamily="49" charset="0"/>
              </a:rPr>
              <a:t>    Random random = new Random();</a:t>
            </a:r>
          </a:p>
          <a:p>
            <a:pPr>
              <a:lnSpc>
                <a:spcPct val="90000"/>
              </a:lnSpc>
            </a:pPr>
            <a:r>
              <a:rPr lang="pl-PL" sz="2000" b="1">
                <a:latin typeface="Consolas" pitchFamily="49" charset="0"/>
                <a:cs typeface="Consolas" pitchFamily="49" charset="0"/>
              </a:rPr>
              <a:t>    while (!isCancelled()) {</a:t>
            </a:r>
          </a:p>
          <a:p>
            <a:pPr>
              <a:lnSpc>
                <a:spcPct val="90000"/>
              </a:lnSpc>
            </a:pPr>
            <a:r>
              <a:rPr lang="pl-PL" sz="2000" b="1">
                <a:latin typeface="Consolas" pitchFamily="49" charset="0"/>
                <a:cs typeface="Consolas" pitchFamily="49" charset="0"/>
              </a:rPr>
              <a:t>        total++;</a:t>
            </a:r>
          </a:p>
          <a:p>
            <a:pPr>
              <a:lnSpc>
                <a:spcPct val="90000"/>
              </a:lnSpc>
            </a:pPr>
            <a:r>
              <a:rPr lang="pl-PL" sz="2000" b="1">
                <a:latin typeface="Consolas" pitchFamily="49" charset="0"/>
                <a:cs typeface="Consolas" pitchFamily="49" charset="0"/>
              </a:rPr>
              <a:t>        if (random.nextBoolean()) {</a:t>
            </a:r>
          </a:p>
          <a:p>
            <a:pPr>
              <a:lnSpc>
                <a:spcPct val="90000"/>
              </a:lnSpc>
            </a:pPr>
            <a:r>
              <a:rPr lang="pl-PL" sz="2000" b="1">
                <a:latin typeface="Consolas" pitchFamily="49" charset="0"/>
                <a:cs typeface="Consolas" pitchFamily="49" charset="0"/>
              </a:rPr>
              <a:t>            heads++;</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r>
              <a:rPr lang="pl-PL" sz="2000" b="1">
                <a:solidFill>
                  <a:srgbClr val="FF0000"/>
                </a:solidFill>
                <a:latin typeface="Consolas" pitchFamily="49" charset="0"/>
                <a:cs typeface="Consolas" pitchFamily="49" charset="0"/>
              </a:rPr>
              <a:t>publish</a:t>
            </a:r>
            <a:r>
              <a:rPr lang="pl-PL" sz="2000" b="1">
                <a:latin typeface="Consolas" pitchFamily="49" charset="0"/>
                <a:cs typeface="Consolas" pitchFamily="49" charset="0"/>
              </a:rPr>
              <a:t>(new FlipPair(heads, total));</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return </a:t>
            </a:r>
            <a:r>
              <a:rPr lang="pl-PL" sz="2000" b="1">
                <a:solidFill>
                  <a:schemeClr val="accent2"/>
                </a:solidFill>
                <a:latin typeface="Consolas" pitchFamily="49" charset="0"/>
                <a:cs typeface="Consolas" pitchFamily="49" charset="0"/>
              </a:rPr>
              <a:t>null</a:t>
            </a: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protected void </a:t>
            </a:r>
            <a:r>
              <a:rPr lang="pl-PL" sz="2000" b="1">
                <a:solidFill>
                  <a:srgbClr val="FF0000"/>
                </a:solidFill>
                <a:latin typeface="Consolas" pitchFamily="49" charset="0"/>
                <a:cs typeface="Consolas" pitchFamily="49" charset="0"/>
              </a:rPr>
              <a:t>process</a:t>
            </a:r>
            <a:r>
              <a:rPr lang="pl-PL" sz="2000" b="1">
                <a:latin typeface="Consolas" pitchFamily="49" charset="0"/>
                <a:cs typeface="Consolas" pitchFamily="49" charset="0"/>
              </a:rPr>
              <a:t>(List&lt;FlipPair&gt; pairs) {</a:t>
            </a:r>
          </a:p>
          <a:p>
            <a:pPr>
              <a:lnSpc>
                <a:spcPct val="90000"/>
              </a:lnSpc>
            </a:pPr>
            <a:r>
              <a:rPr lang="pl-PL" sz="2000" b="1">
                <a:latin typeface="Consolas" pitchFamily="49" charset="0"/>
                <a:cs typeface="Consolas" pitchFamily="49" charset="0"/>
              </a:rPr>
              <a:t>    FlipPair pair = pairs.get(pairs.size() - 1);</a:t>
            </a:r>
          </a:p>
          <a:p>
            <a:pPr>
              <a:lnSpc>
                <a:spcPct val="90000"/>
              </a:lnSpc>
            </a:pPr>
            <a:r>
              <a:rPr lang="pl-PL" sz="2000" b="1">
                <a:latin typeface="Consolas" pitchFamily="49" charset="0"/>
                <a:cs typeface="Consolas" pitchFamily="49" charset="0"/>
              </a:rPr>
              <a:t>    headsText.setText(String.format("%d", pair.heads));</a:t>
            </a:r>
          </a:p>
          <a:p>
            <a:pPr>
              <a:lnSpc>
                <a:spcPct val="90000"/>
              </a:lnSpc>
            </a:pPr>
            <a:r>
              <a:rPr lang="pl-PL" sz="2000" b="1">
                <a:latin typeface="Consolas" pitchFamily="49" charset="0"/>
                <a:cs typeface="Consolas" pitchFamily="49" charset="0"/>
              </a:rPr>
              <a:t>    totalText.setText(String.format("%d", pair.total));</a:t>
            </a:r>
          </a:p>
          <a:p>
            <a:pPr>
              <a:lnSpc>
                <a:spcPct val="90000"/>
              </a:lnSpc>
            </a:pPr>
            <a:r>
              <a:rPr lang="pl-PL" sz="2000" b="1">
                <a:latin typeface="Consolas" pitchFamily="49" charset="0"/>
                <a:cs typeface="Consolas" pitchFamily="49" charset="0"/>
              </a:rPr>
              <a:t>    devText.setText(String.format("%.10g", </a:t>
            </a:r>
          </a:p>
          <a:p>
            <a:pPr>
              <a:lnSpc>
                <a:spcPct val="90000"/>
              </a:lnSpc>
            </a:pPr>
            <a:r>
              <a:rPr lang="pl-PL" sz="2000" b="1">
                <a:latin typeface="Consolas" pitchFamily="49" charset="0"/>
                <a:cs typeface="Consolas" pitchFamily="49" charset="0"/>
              </a:rPr>
              <a:t>            ((double) pair.heads)/((double) pair.total) - 0.5));</a:t>
            </a:r>
          </a:p>
          <a:p>
            <a:pPr>
              <a:lnSpc>
                <a:spcPct val="90000"/>
              </a:lnSpc>
            </a:pPr>
            <a:r>
              <a:rPr lang="pl-PL" sz="2000" b="1">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ytuł 1"/>
          <p:cNvSpPr>
            <a:spLocks noGrp="1"/>
          </p:cNvSpPr>
          <p:nvPr>
            <p:ph type="title"/>
          </p:nvPr>
        </p:nvSpPr>
        <p:spPr/>
        <p:txBody>
          <a:bodyPr/>
          <a:lstStyle/>
          <a:p>
            <a:r>
              <a:rPr lang="pl-PL" smtClean="0"/>
              <a:t>SwingWorker - własności</a:t>
            </a:r>
          </a:p>
        </p:txBody>
      </p:sp>
      <p:sp>
        <p:nvSpPr>
          <p:cNvPr id="55299" name="Symbol zastępczy zawartości 2"/>
          <p:cNvSpPr>
            <a:spLocks noGrp="1"/>
          </p:cNvSpPr>
          <p:nvPr>
            <p:ph idx="1"/>
          </p:nvPr>
        </p:nvSpPr>
        <p:spPr/>
        <p:txBody>
          <a:bodyPr/>
          <a:lstStyle/>
          <a:p>
            <a:r>
              <a:rPr lang="pl-PL" smtClean="0"/>
              <a:t>progress</a:t>
            </a:r>
          </a:p>
          <a:p>
            <a:pPr lvl="1"/>
            <a:r>
              <a:rPr lang="pl-PL" smtClean="0"/>
              <a:t>Metody do ustawiania i odczytywania </a:t>
            </a:r>
            <a:r>
              <a:rPr lang="pl-PL" i="1" smtClean="0"/>
              <a:t>setProgress, getProgress</a:t>
            </a:r>
          </a:p>
          <a:p>
            <a:pPr lvl="1"/>
            <a:r>
              <a:rPr lang="pl-PL" smtClean="0"/>
              <a:t>Wartości powinny być z zakresu 0 do 100</a:t>
            </a:r>
          </a:p>
          <a:p>
            <a:r>
              <a:rPr lang="pl-PL" smtClean="0"/>
              <a:t>state</a:t>
            </a:r>
          </a:p>
          <a:p>
            <a:pPr lvl="1"/>
            <a:r>
              <a:rPr lang="pl-PL" smtClean="0"/>
              <a:t>Wartości typu SwingWorker.StateValue</a:t>
            </a:r>
          </a:p>
          <a:p>
            <a:pPr lvl="1"/>
            <a:r>
              <a:rPr lang="pl-PL" smtClean="0"/>
              <a:t>Możliwe stany: PENDING, STARTED, DONE</a:t>
            </a:r>
          </a:p>
          <a:p>
            <a:endParaRPr lang="pl-PL" smtClean="0"/>
          </a:p>
        </p:txBody>
      </p:sp>
      <p:sp>
        <p:nvSpPr>
          <p:cNvPr id="5530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5301" name="Symbol zastępczy numeru slajdu 4"/>
          <p:cNvSpPr>
            <a:spLocks noGrp="1"/>
          </p:cNvSpPr>
          <p:nvPr>
            <p:ph type="sldNum" sz="quarter" idx="12"/>
          </p:nvPr>
        </p:nvSpPr>
        <p:spPr>
          <a:noFill/>
        </p:spPr>
        <p:txBody>
          <a:bodyPr/>
          <a:lstStyle/>
          <a:p>
            <a:fld id="{F1F4BD17-8CDB-43E7-A0B7-CA4734013A8E}" type="slidenum">
              <a:rPr lang="pl-PL" smtClean="0">
                <a:cs typeface="Arial" pitchFamily="34" charset="0"/>
              </a:rPr>
              <a:pPr/>
              <a:t>114</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ytuł 1"/>
          <p:cNvSpPr>
            <a:spLocks noGrp="1"/>
          </p:cNvSpPr>
          <p:nvPr>
            <p:ph type="title"/>
          </p:nvPr>
        </p:nvSpPr>
        <p:spPr>
          <a:xfrm>
            <a:off x="685800" y="-315913"/>
            <a:ext cx="7772400" cy="1143001"/>
          </a:xfrm>
        </p:spPr>
        <p:txBody>
          <a:bodyPr/>
          <a:lstStyle/>
          <a:p>
            <a:r>
              <a:rPr lang="pl-PL" smtClean="0"/>
              <a:t>Przykład</a:t>
            </a:r>
          </a:p>
        </p:txBody>
      </p:sp>
      <p:sp>
        <p:nvSpPr>
          <p:cNvPr id="56323"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6324" name="Symbol zastępczy numeru slajdu 4"/>
          <p:cNvSpPr>
            <a:spLocks noGrp="1"/>
          </p:cNvSpPr>
          <p:nvPr>
            <p:ph type="sldNum" sz="quarter" idx="12"/>
          </p:nvPr>
        </p:nvSpPr>
        <p:spPr>
          <a:noFill/>
        </p:spPr>
        <p:txBody>
          <a:bodyPr/>
          <a:lstStyle/>
          <a:p>
            <a:fld id="{969BA58D-0D87-4048-A06B-629BFCDBCC0C}" type="slidenum">
              <a:rPr lang="pl-PL" smtClean="0">
                <a:cs typeface="Arial" pitchFamily="34" charset="0"/>
              </a:rPr>
              <a:pPr/>
              <a:t>115</a:t>
            </a:fld>
            <a:endParaRPr lang="pl-PL" smtClean="0">
              <a:cs typeface="Arial" pitchFamily="34" charset="0"/>
            </a:endParaRPr>
          </a:p>
        </p:txBody>
      </p:sp>
      <p:sp>
        <p:nvSpPr>
          <p:cNvPr id="56325" name="pole tekstowe 5"/>
          <p:cNvSpPr txBox="1">
            <a:spLocks noChangeArrowheads="1"/>
          </p:cNvSpPr>
          <p:nvPr/>
        </p:nvSpPr>
        <p:spPr bwMode="auto">
          <a:xfrm>
            <a:off x="0" y="476250"/>
            <a:ext cx="9144000" cy="6464300"/>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class PNTask extends SwingWorker&lt;List&lt;Integer&gt;, Integer&gt; {</a:t>
            </a:r>
          </a:p>
          <a:p>
            <a:pPr>
              <a:lnSpc>
                <a:spcPct val="90000"/>
              </a:lnSpc>
            </a:pPr>
            <a:r>
              <a:rPr lang="pl-PL" sz="2000" b="1">
                <a:latin typeface="Consolas" pitchFamily="49" charset="0"/>
                <a:cs typeface="Consolas" pitchFamily="49" charset="0"/>
              </a:rPr>
              <a:t>     PNTask(JTextArea textArea, int numbersToFind) {</a:t>
            </a:r>
          </a:p>
          <a:p>
            <a:pPr>
              <a:lnSpc>
                <a:spcPct val="90000"/>
              </a:lnSpc>
            </a:pPr>
            <a:r>
              <a:rPr lang="pl-PL" sz="2000" b="1">
                <a:latin typeface="Consolas" pitchFamily="49" charset="0"/>
                <a:cs typeface="Consolas" pitchFamily="49" charset="0"/>
              </a:rPr>
              <a:t>         //inicjalizacja ...</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@Override</a:t>
            </a:r>
          </a:p>
          <a:p>
            <a:pPr>
              <a:lnSpc>
                <a:spcPct val="90000"/>
              </a:lnSpc>
            </a:pPr>
            <a:r>
              <a:rPr lang="pl-PL" sz="2000" b="1">
                <a:latin typeface="Consolas" pitchFamily="49" charset="0"/>
                <a:cs typeface="Consolas" pitchFamily="49" charset="0"/>
              </a:rPr>
              <a:t>     public List&lt;Integer&gt; </a:t>
            </a:r>
            <a:r>
              <a:rPr lang="pl-PL" sz="2000" b="1">
                <a:solidFill>
                  <a:schemeClr val="accent2"/>
                </a:solidFill>
                <a:latin typeface="Consolas" pitchFamily="49" charset="0"/>
                <a:cs typeface="Consolas" pitchFamily="49" charset="0"/>
              </a:rPr>
              <a:t>doInBackground</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while (! enough &amp;&amp; ! isCancelled()) {</a:t>
            </a:r>
          </a:p>
          <a:p>
            <a:pPr>
              <a:lnSpc>
                <a:spcPct val="90000"/>
              </a:lnSpc>
            </a:pPr>
            <a:r>
              <a:rPr lang="pl-PL" sz="2000" b="1">
                <a:latin typeface="Consolas" pitchFamily="49" charset="0"/>
                <a:cs typeface="Consolas" pitchFamily="49" charset="0"/>
              </a:rPr>
              <a:t>              number = nextPrimeNumber();</a:t>
            </a:r>
          </a:p>
          <a:p>
            <a:pPr>
              <a:lnSpc>
                <a:spcPct val="90000"/>
              </a:lnSpc>
            </a:pPr>
            <a:r>
              <a:rPr lang="pl-PL" sz="2000" b="1">
                <a:latin typeface="Consolas" pitchFamily="49" charset="0"/>
                <a:cs typeface="Consolas" pitchFamily="49" charset="0"/>
              </a:rPr>
              <a:t>              publish(number);</a:t>
            </a:r>
          </a:p>
          <a:p>
            <a:pPr>
              <a:lnSpc>
                <a:spcPct val="90000"/>
              </a:lnSpc>
            </a:pPr>
            <a:r>
              <a:rPr lang="pl-PL" sz="2000" b="1">
                <a:latin typeface="Consolas" pitchFamily="49" charset="0"/>
                <a:cs typeface="Consolas" pitchFamily="49" charset="0"/>
              </a:rPr>
              <a:t>              setProgress(100 * numbers.size() / numbersToFind);</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return numbers;</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@Override</a:t>
            </a:r>
          </a:p>
          <a:p>
            <a:pPr>
              <a:lnSpc>
                <a:spcPct val="90000"/>
              </a:lnSpc>
            </a:pPr>
            <a:r>
              <a:rPr lang="pl-PL" sz="2000" b="1">
                <a:latin typeface="Consolas" pitchFamily="49" charset="0"/>
                <a:cs typeface="Consolas" pitchFamily="49" charset="0"/>
              </a:rPr>
              <a:t>     protected void </a:t>
            </a:r>
            <a:r>
              <a:rPr lang="pl-PL" sz="2000" b="1">
                <a:solidFill>
                  <a:schemeClr val="accent2"/>
                </a:solidFill>
                <a:latin typeface="Consolas" pitchFamily="49" charset="0"/>
                <a:cs typeface="Consolas" pitchFamily="49" charset="0"/>
              </a:rPr>
              <a:t>process</a:t>
            </a:r>
            <a:r>
              <a:rPr lang="pl-PL" sz="2000" b="1">
                <a:latin typeface="Consolas" pitchFamily="49" charset="0"/>
                <a:cs typeface="Consolas" pitchFamily="49" charset="0"/>
              </a:rPr>
              <a:t>(List&lt;Integer&gt; chunks) {</a:t>
            </a:r>
          </a:p>
          <a:p>
            <a:pPr>
              <a:lnSpc>
                <a:spcPct val="90000"/>
              </a:lnSpc>
            </a:pPr>
            <a:r>
              <a:rPr lang="pl-PL" sz="2000" b="1">
                <a:latin typeface="Consolas" pitchFamily="49" charset="0"/>
                <a:cs typeface="Consolas" pitchFamily="49" charset="0"/>
              </a:rPr>
              <a:t>         for (int number : chunks) {</a:t>
            </a:r>
          </a:p>
          <a:p>
            <a:pPr>
              <a:lnSpc>
                <a:spcPct val="90000"/>
              </a:lnSpc>
            </a:pPr>
            <a:r>
              <a:rPr lang="pl-PL" sz="2000" b="1">
                <a:latin typeface="Consolas" pitchFamily="49" charset="0"/>
                <a:cs typeface="Consolas" pitchFamily="49" charset="0"/>
              </a:rPr>
              <a:t>             textArea.append(number + "\n");</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ytuł 1"/>
          <p:cNvSpPr>
            <a:spLocks noGrp="1"/>
          </p:cNvSpPr>
          <p:nvPr>
            <p:ph type="title"/>
          </p:nvPr>
        </p:nvSpPr>
        <p:spPr>
          <a:xfrm>
            <a:off x="685800" y="-315913"/>
            <a:ext cx="7772400" cy="1143001"/>
          </a:xfrm>
        </p:spPr>
        <p:txBody>
          <a:bodyPr/>
          <a:lstStyle/>
          <a:p>
            <a:r>
              <a:rPr lang="pl-PL" smtClean="0"/>
              <a:t>Przykład (c.d.)</a:t>
            </a:r>
          </a:p>
        </p:txBody>
      </p:sp>
      <p:sp>
        <p:nvSpPr>
          <p:cNvPr id="57347"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7348" name="Symbol zastępczy numeru slajdu 4"/>
          <p:cNvSpPr>
            <a:spLocks noGrp="1"/>
          </p:cNvSpPr>
          <p:nvPr>
            <p:ph type="sldNum" sz="quarter" idx="12"/>
          </p:nvPr>
        </p:nvSpPr>
        <p:spPr>
          <a:noFill/>
        </p:spPr>
        <p:txBody>
          <a:bodyPr/>
          <a:lstStyle/>
          <a:p>
            <a:fld id="{01831D35-890B-4D5C-B466-43ED4172E703}" type="slidenum">
              <a:rPr lang="pl-PL" smtClean="0">
                <a:cs typeface="Arial" pitchFamily="34" charset="0"/>
              </a:rPr>
              <a:pPr/>
              <a:t>116</a:t>
            </a:fld>
            <a:endParaRPr lang="pl-PL" smtClean="0">
              <a:cs typeface="Arial" pitchFamily="34" charset="0"/>
            </a:endParaRPr>
          </a:p>
        </p:txBody>
      </p:sp>
      <p:sp>
        <p:nvSpPr>
          <p:cNvPr id="57349" name="pole tekstowe 5"/>
          <p:cNvSpPr txBox="1">
            <a:spLocks noChangeArrowheads="1"/>
          </p:cNvSpPr>
          <p:nvPr/>
        </p:nvSpPr>
        <p:spPr bwMode="auto">
          <a:xfrm>
            <a:off x="0" y="1485900"/>
            <a:ext cx="9144000" cy="4246563"/>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JTextArea textArea = new JTextArea();</a:t>
            </a:r>
          </a:p>
          <a:p>
            <a:pPr>
              <a:lnSpc>
                <a:spcPct val="90000"/>
              </a:lnSpc>
            </a:pPr>
            <a:r>
              <a:rPr lang="pl-PL" sz="2000" b="1">
                <a:latin typeface="Consolas" pitchFamily="49" charset="0"/>
                <a:cs typeface="Consolas" pitchFamily="49" charset="0"/>
              </a:rPr>
              <a:t> final JProgressBar progressBar = new JProgressBar(0, 100);</a:t>
            </a:r>
          </a:p>
          <a:p>
            <a:pPr>
              <a:lnSpc>
                <a:spcPct val="90000"/>
              </a:lnSpc>
            </a:pPr>
            <a:r>
              <a:rPr lang="pl-PL" sz="2000" b="1">
                <a:latin typeface="Consolas" pitchFamily="49" charset="0"/>
                <a:cs typeface="Consolas" pitchFamily="49" charset="0"/>
              </a:rPr>
              <a:t> PrimeNumbersTask task = new PNTask(textArea, N);</a:t>
            </a:r>
          </a:p>
          <a:p>
            <a:pPr>
              <a:lnSpc>
                <a:spcPct val="90000"/>
              </a:lnSpc>
            </a:pPr>
            <a:r>
              <a:rPr lang="pl-PL" sz="2000" b="1">
                <a:latin typeface="Consolas" pitchFamily="49" charset="0"/>
                <a:cs typeface="Consolas" pitchFamily="49" charset="0"/>
              </a:rPr>
              <a:t> task.</a:t>
            </a:r>
            <a:r>
              <a:rPr lang="pl-PL" sz="2000" b="1">
                <a:solidFill>
                  <a:schemeClr val="accent2"/>
                </a:solidFill>
                <a:latin typeface="Consolas" pitchFamily="49" charset="0"/>
                <a:cs typeface="Consolas" pitchFamily="49" charset="0"/>
              </a:rPr>
              <a:t>addPropertyChangeListener</a:t>
            </a: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     new PropertyChangeListener() {</a:t>
            </a:r>
          </a:p>
          <a:p>
            <a:pPr>
              <a:lnSpc>
                <a:spcPct val="90000"/>
              </a:lnSpc>
            </a:pPr>
            <a:r>
              <a:rPr lang="pl-PL" sz="2000" b="1">
                <a:latin typeface="Consolas" pitchFamily="49" charset="0"/>
                <a:cs typeface="Consolas" pitchFamily="49" charset="0"/>
              </a:rPr>
              <a:t>         public  void propertyChange(PropertyChangeEvent evt) {</a:t>
            </a:r>
          </a:p>
          <a:p>
            <a:pPr>
              <a:lnSpc>
                <a:spcPct val="90000"/>
              </a:lnSpc>
            </a:pPr>
            <a:r>
              <a:rPr lang="pl-PL" sz="2000" b="1">
                <a:latin typeface="Consolas" pitchFamily="49" charset="0"/>
                <a:cs typeface="Consolas" pitchFamily="49" charset="0"/>
              </a:rPr>
              <a:t>             if ("progress".equals(evt.getPropertyName())) {</a:t>
            </a:r>
          </a:p>
          <a:p>
            <a:pPr>
              <a:lnSpc>
                <a:spcPct val="90000"/>
              </a:lnSpc>
            </a:pPr>
            <a:r>
              <a:rPr lang="pl-PL" sz="2000" b="1">
                <a:latin typeface="Consolas" pitchFamily="49" charset="0"/>
                <a:cs typeface="Consolas" pitchFamily="49" charset="0"/>
              </a:rPr>
              <a:t>                 progressBar.setValue((Integer)evt.getNewValue());</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a:t>
            </a:r>
            <a:r>
              <a:rPr lang="pl-PL" sz="2000" b="1">
                <a:solidFill>
                  <a:srgbClr val="FF0000"/>
                </a:solidFill>
                <a:latin typeface="Consolas" pitchFamily="49" charset="0"/>
                <a:cs typeface="Consolas" pitchFamily="49" charset="0"/>
              </a:rPr>
              <a:t>task.execute</a:t>
            </a: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 System.out.println(task.get()); //dodatkowo na konsolę</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ytuł 1"/>
          <p:cNvSpPr>
            <a:spLocks noGrp="1"/>
          </p:cNvSpPr>
          <p:nvPr>
            <p:ph type="title"/>
          </p:nvPr>
        </p:nvSpPr>
        <p:spPr/>
        <p:txBody>
          <a:bodyPr/>
          <a:lstStyle/>
          <a:p>
            <a:r>
              <a:rPr lang="pl-PL" smtClean="0"/>
              <a:t>SwingWorker - wątki</a:t>
            </a:r>
          </a:p>
        </p:txBody>
      </p:sp>
      <p:sp>
        <p:nvSpPr>
          <p:cNvPr id="58371" name="Symbol zastępczy zawartości 2"/>
          <p:cNvSpPr>
            <a:spLocks noGrp="1"/>
          </p:cNvSpPr>
          <p:nvPr>
            <p:ph idx="1"/>
          </p:nvPr>
        </p:nvSpPr>
        <p:spPr/>
        <p:txBody>
          <a:bodyPr/>
          <a:lstStyle/>
          <a:p>
            <a:r>
              <a:rPr lang="pl-PL" smtClean="0"/>
              <a:t>Maksymalnie trzy wątki są związane z obiektem SwingWorker</a:t>
            </a:r>
          </a:p>
          <a:p>
            <a:pPr lvl="1"/>
            <a:r>
              <a:rPr lang="pl-PL" smtClean="0"/>
              <a:t>Wątek bieżący, z którego została wywołana metoda </a:t>
            </a:r>
            <a:r>
              <a:rPr lang="pl-PL" b="1" i="1" smtClean="0"/>
              <a:t>execute</a:t>
            </a:r>
            <a:r>
              <a:rPr lang="pl-PL" i="1" smtClean="0"/>
              <a:t>()</a:t>
            </a:r>
          </a:p>
          <a:p>
            <a:pPr lvl="1"/>
            <a:r>
              <a:rPr lang="pl-PL" smtClean="0"/>
              <a:t>Wątek roboczy, który wykonuje zadanie</a:t>
            </a:r>
          </a:p>
          <a:p>
            <a:pPr lvl="1"/>
            <a:r>
              <a:rPr lang="pl-PL" smtClean="0"/>
              <a:t>Wątek obsługi zdarzeń, do akutualizacji GUI</a:t>
            </a:r>
          </a:p>
          <a:p>
            <a:r>
              <a:rPr lang="pl-PL" smtClean="0"/>
              <a:t>Często wątek bieżący to wątek obsługi zdarzeń</a:t>
            </a:r>
          </a:p>
        </p:txBody>
      </p:sp>
      <p:sp>
        <p:nvSpPr>
          <p:cNvPr id="5837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8373" name="Symbol zastępczy numeru slajdu 4"/>
          <p:cNvSpPr>
            <a:spLocks noGrp="1"/>
          </p:cNvSpPr>
          <p:nvPr>
            <p:ph type="sldNum" sz="quarter" idx="12"/>
          </p:nvPr>
        </p:nvSpPr>
        <p:spPr>
          <a:noFill/>
        </p:spPr>
        <p:txBody>
          <a:bodyPr/>
          <a:lstStyle/>
          <a:p>
            <a:fld id="{F9C5FDE9-0BC8-4815-8CA5-58E10F587FCE}" type="slidenum">
              <a:rPr lang="pl-PL" smtClean="0">
                <a:cs typeface="Arial" pitchFamily="34" charset="0"/>
              </a:rPr>
              <a:pPr/>
              <a:t>117</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ytuł 1"/>
          <p:cNvSpPr>
            <a:spLocks noGrp="1"/>
          </p:cNvSpPr>
          <p:nvPr>
            <p:ph type="title"/>
          </p:nvPr>
        </p:nvSpPr>
        <p:spPr/>
        <p:txBody>
          <a:bodyPr/>
          <a:lstStyle/>
          <a:p>
            <a:r>
              <a:rPr lang="pl-PL" smtClean="0"/>
              <a:t>SwingWorker – anulowanie zadania</a:t>
            </a:r>
          </a:p>
        </p:txBody>
      </p:sp>
      <p:sp>
        <p:nvSpPr>
          <p:cNvPr id="59395" name="Symbol zastępczy zawartości 2"/>
          <p:cNvSpPr>
            <a:spLocks noGrp="1"/>
          </p:cNvSpPr>
          <p:nvPr>
            <p:ph idx="1"/>
          </p:nvPr>
        </p:nvSpPr>
        <p:spPr/>
        <p:txBody>
          <a:bodyPr/>
          <a:lstStyle/>
          <a:p>
            <a:r>
              <a:rPr lang="pl-PL" smtClean="0"/>
              <a:t>Aby możliwe było anulowanie zadania musi ono cyklicznie wywoływać </a:t>
            </a:r>
            <a:r>
              <a:rPr lang="pl-PL" i="1" smtClean="0"/>
              <a:t>isCancelled()</a:t>
            </a:r>
            <a:r>
              <a:rPr lang="pl-PL" smtClean="0"/>
              <a:t> lub </a:t>
            </a:r>
            <a:r>
              <a:rPr lang="pl-PL" i="1" smtClean="0"/>
              <a:t>Thread.isInterrupted()</a:t>
            </a:r>
          </a:p>
          <a:p>
            <a:r>
              <a:rPr lang="pl-PL" smtClean="0"/>
              <a:t>Metoda </a:t>
            </a:r>
            <a:r>
              <a:rPr lang="pl-PL" i="1" smtClean="0"/>
              <a:t>cancel</a:t>
            </a:r>
          </a:p>
          <a:p>
            <a:pPr lvl="1"/>
            <a:r>
              <a:rPr lang="pl-PL" smtClean="0"/>
              <a:t>Z parametrem </a:t>
            </a:r>
            <a:r>
              <a:rPr lang="pl-PL" i="1" smtClean="0"/>
              <a:t>true</a:t>
            </a:r>
            <a:r>
              <a:rPr lang="pl-PL" smtClean="0"/>
              <a:t> wyśle przerwanie do wątku roboczego</a:t>
            </a:r>
          </a:p>
          <a:p>
            <a:pPr lvl="1"/>
            <a:r>
              <a:rPr lang="pl-PL" smtClean="0"/>
              <a:t>Zwraca </a:t>
            </a:r>
            <a:r>
              <a:rPr lang="pl-PL" i="1" smtClean="0"/>
              <a:t>true</a:t>
            </a:r>
            <a:r>
              <a:rPr lang="pl-PL" smtClean="0"/>
              <a:t> jeśli zadanie zostało przerwane</a:t>
            </a:r>
          </a:p>
        </p:txBody>
      </p:sp>
      <p:sp>
        <p:nvSpPr>
          <p:cNvPr id="5939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9397" name="Symbol zastępczy numeru slajdu 4"/>
          <p:cNvSpPr>
            <a:spLocks noGrp="1"/>
          </p:cNvSpPr>
          <p:nvPr>
            <p:ph type="sldNum" sz="quarter" idx="12"/>
          </p:nvPr>
        </p:nvSpPr>
        <p:spPr>
          <a:noFill/>
        </p:spPr>
        <p:txBody>
          <a:bodyPr/>
          <a:lstStyle/>
          <a:p>
            <a:fld id="{F596D0F4-1AA4-41B9-B4A1-7642D12909BA}" type="slidenum">
              <a:rPr lang="pl-PL" smtClean="0">
                <a:cs typeface="Arial" pitchFamily="34" charset="0"/>
              </a:rPr>
              <a:pPr/>
              <a:t>118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r>
              <a:rPr lang="pl-PL" smtClean="0"/>
              <a:t>Wątki - podstawy</a:t>
            </a:r>
          </a:p>
        </p:txBody>
      </p:sp>
      <p:sp>
        <p:nvSpPr>
          <p:cNvPr id="19459" name="Rectangle 3"/>
          <p:cNvSpPr>
            <a:spLocks noGrp="1" noChangeArrowheads="1"/>
          </p:cNvSpPr>
          <p:nvPr>
            <p:ph type="body" idx="1"/>
          </p:nvPr>
        </p:nvSpPr>
        <p:spPr>
          <a:xfrm>
            <a:off x="228600" y="1143000"/>
            <a:ext cx="8686800" cy="4953000"/>
          </a:xfrm>
        </p:spPr>
        <p:txBody>
          <a:bodyPr/>
          <a:lstStyle/>
          <a:p>
            <a:pPr eaLnBrk="1" hangingPunct="1">
              <a:lnSpc>
                <a:spcPct val="90000"/>
              </a:lnSpc>
            </a:pPr>
            <a:r>
              <a:rPr lang="pl-PL" sz="2800" smtClean="0"/>
              <a:t>Użytkownik pracując z określoną aplikacją z reguły nie zdaje sobie sprawy z tego że na jego usługi pracuje wiele procesów (pracujących być może na wielu procesorach) z których większość jest utworzona z wielu wątków. </a:t>
            </a:r>
          </a:p>
          <a:p>
            <a:pPr eaLnBrk="1" hangingPunct="1">
              <a:lnSpc>
                <a:spcPct val="90000"/>
              </a:lnSpc>
            </a:pPr>
            <a:r>
              <a:rPr lang="pl-PL" sz="2800" smtClean="0"/>
              <a:t>Każda aplikacja wykonywana przez co najmniej jeden proces. </a:t>
            </a:r>
          </a:p>
          <a:p>
            <a:pPr eaLnBrk="1" hangingPunct="1">
              <a:lnSpc>
                <a:spcPct val="90000"/>
              </a:lnSpc>
            </a:pPr>
            <a:r>
              <a:rPr lang="pl-PL" sz="2800" smtClean="0"/>
              <a:t>Proces tworzony przez system po uruchomieniu wykonywanego pliku. </a:t>
            </a:r>
          </a:p>
          <a:p>
            <a:pPr eaLnBrk="1" hangingPunct="1">
              <a:lnSpc>
                <a:spcPct val="90000"/>
              </a:lnSpc>
            </a:pPr>
            <a:r>
              <a:rPr lang="pl-PL" sz="2800" smtClean="0"/>
              <a:t>Każdemu procesowi przydzielone zostają zasoby:</a:t>
            </a:r>
          </a:p>
          <a:p>
            <a:pPr lvl="1" eaLnBrk="1" hangingPunct="1">
              <a:lnSpc>
                <a:spcPct val="90000"/>
              </a:lnSpc>
            </a:pPr>
            <a:r>
              <a:rPr lang="pl-PL" sz="2400" smtClean="0"/>
              <a:t>procesor</a:t>
            </a:r>
          </a:p>
          <a:p>
            <a:pPr lvl="1" eaLnBrk="1" hangingPunct="1">
              <a:lnSpc>
                <a:spcPct val="90000"/>
              </a:lnSpc>
            </a:pPr>
            <a:r>
              <a:rPr lang="pl-PL" sz="2400" smtClean="0"/>
              <a:t>pamięć</a:t>
            </a:r>
          </a:p>
          <a:p>
            <a:pPr lvl="1" eaLnBrk="1" hangingPunct="1">
              <a:lnSpc>
                <a:spcPct val="90000"/>
              </a:lnSpc>
            </a:pPr>
            <a:r>
              <a:rPr lang="pl-PL" sz="2400" smtClean="0"/>
              <a:t>dostęp do urządzeń wejścia-wyjścia</a:t>
            </a:r>
          </a:p>
          <a:p>
            <a:pPr lvl="1" eaLnBrk="1" hangingPunct="1">
              <a:lnSpc>
                <a:spcPct val="90000"/>
              </a:lnSpc>
            </a:pPr>
            <a:r>
              <a:rPr lang="pl-PL" sz="2400" smtClean="0"/>
              <a:t>pliki</a:t>
            </a:r>
          </a:p>
        </p:txBody>
      </p:sp>
      <p:sp>
        <p:nvSpPr>
          <p:cNvPr id="19460" name="Symbol zastępczy numeru slajdu 6"/>
          <p:cNvSpPr>
            <a:spLocks noGrp="1"/>
          </p:cNvSpPr>
          <p:nvPr>
            <p:ph type="sldNum" sz="quarter" idx="12"/>
          </p:nvPr>
        </p:nvSpPr>
        <p:spPr>
          <a:noFill/>
        </p:spPr>
        <p:txBody>
          <a:bodyPr/>
          <a:lstStyle/>
          <a:p>
            <a:fld id="{A2794601-74DB-4F73-A0F8-4EBFA6933723}" type="slidenum">
              <a:rPr lang="pl-PL" smtClean="0">
                <a:cs typeface="Arial" pitchFamily="34" charset="0"/>
              </a:rPr>
              <a:pPr/>
              <a:t>12</a:t>
            </a:fld>
            <a:endParaRPr lang="pl-PL" smtClean="0">
              <a:cs typeface="Arial" pitchFamily="34" charset="0"/>
            </a:endParaRPr>
          </a:p>
        </p:txBody>
      </p:sp>
      <p:sp>
        <p:nvSpPr>
          <p:cNvPr id="1946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260350"/>
            <a:ext cx="7772400" cy="1143000"/>
          </a:xfrm>
        </p:spPr>
        <p:txBody>
          <a:bodyPr/>
          <a:lstStyle/>
          <a:p>
            <a:pPr eaLnBrk="1" hangingPunct="1"/>
            <a:r>
              <a:rPr lang="pl-PL" smtClean="0"/>
              <a:t>Wątki - podstawy</a:t>
            </a:r>
          </a:p>
        </p:txBody>
      </p:sp>
      <p:sp>
        <p:nvSpPr>
          <p:cNvPr id="20483" name="Rectangle 3"/>
          <p:cNvSpPr>
            <a:spLocks noGrp="1" noChangeArrowheads="1"/>
          </p:cNvSpPr>
          <p:nvPr>
            <p:ph type="body" idx="1"/>
          </p:nvPr>
        </p:nvSpPr>
        <p:spPr>
          <a:xfrm>
            <a:off x="685800" y="1341438"/>
            <a:ext cx="7772400" cy="4754562"/>
          </a:xfrm>
        </p:spPr>
        <p:txBody>
          <a:bodyPr/>
          <a:lstStyle/>
          <a:p>
            <a:pPr eaLnBrk="1" hangingPunct="1">
              <a:lnSpc>
                <a:spcPct val="90000"/>
              </a:lnSpc>
              <a:spcBef>
                <a:spcPct val="0"/>
              </a:spcBef>
            </a:pPr>
            <a:r>
              <a:rPr lang="pl-PL" sz="2800" smtClean="0">
                <a:solidFill>
                  <a:srgbClr val="000000"/>
                </a:solidFill>
                <a:latin typeface="FABDMN+TimesNewRoman"/>
              </a:rPr>
              <a:t>Ka</a:t>
            </a:r>
            <a:r>
              <a:rPr lang="pl-PL" sz="2800" smtClean="0">
                <a:solidFill>
                  <a:srgbClr val="000000"/>
                </a:solidFill>
              </a:rPr>
              <a:t>ż</a:t>
            </a:r>
            <a:r>
              <a:rPr lang="pl-PL" sz="2800" smtClean="0">
                <a:solidFill>
                  <a:srgbClr val="000000"/>
                </a:solidFill>
                <a:latin typeface="FABDMN+TimesNewRoman"/>
              </a:rPr>
              <a:t>dy proces posiada tzw. "rodzica". </a:t>
            </a:r>
          </a:p>
          <a:p>
            <a:pPr eaLnBrk="1" hangingPunct="1">
              <a:lnSpc>
                <a:spcPct val="90000"/>
              </a:lnSpc>
              <a:spcBef>
                <a:spcPct val="0"/>
              </a:spcBef>
            </a:pPr>
            <a:r>
              <a:rPr lang="pl-PL" sz="2800" smtClean="0">
                <a:solidFill>
                  <a:srgbClr val="000000"/>
                </a:solidFill>
                <a:latin typeface="FABDMN+TimesNewRoman"/>
              </a:rPr>
              <a:t>Procesy zorganizowane w drzewo. </a:t>
            </a:r>
          </a:p>
          <a:p>
            <a:pPr eaLnBrk="1" hangingPunct="1">
              <a:lnSpc>
                <a:spcPct val="90000"/>
              </a:lnSpc>
              <a:spcBef>
                <a:spcPct val="0"/>
              </a:spcBef>
            </a:pPr>
            <a:r>
              <a:rPr lang="pl-PL" sz="2800" smtClean="0">
                <a:solidFill>
                  <a:srgbClr val="000000"/>
                </a:solidFill>
                <a:latin typeface="FABDMN+TimesNewRoman"/>
              </a:rPr>
              <a:t>Proces mo</a:t>
            </a:r>
            <a:r>
              <a:rPr lang="pl-PL" sz="2800" smtClean="0">
                <a:solidFill>
                  <a:srgbClr val="000000"/>
                </a:solidFill>
              </a:rPr>
              <a:t>ż</a:t>
            </a:r>
            <a:r>
              <a:rPr lang="pl-PL" sz="2800" smtClean="0">
                <a:solidFill>
                  <a:srgbClr val="000000"/>
                </a:solidFill>
                <a:latin typeface="FABDMN+TimesNewRoman"/>
              </a:rPr>
              <a:t>e (ale nie musi) mie</a:t>
            </a:r>
            <a:r>
              <a:rPr lang="pl-PL" sz="2800" smtClean="0">
                <a:solidFill>
                  <a:srgbClr val="000000"/>
                </a:solidFill>
              </a:rPr>
              <a:t>ć </a:t>
            </a:r>
            <a:r>
              <a:rPr lang="pl-PL" sz="2800" smtClean="0">
                <a:solidFill>
                  <a:srgbClr val="000000"/>
                </a:solidFill>
                <a:latin typeface="FABDMN+TimesNewRoman"/>
              </a:rPr>
              <a:t>swoje procesy potomne. </a:t>
            </a:r>
          </a:p>
          <a:p>
            <a:pPr eaLnBrk="1" hangingPunct="1">
              <a:lnSpc>
                <a:spcPct val="90000"/>
              </a:lnSpc>
              <a:spcBef>
                <a:spcPct val="0"/>
              </a:spcBef>
            </a:pPr>
            <a:r>
              <a:rPr lang="pl-PL" sz="2800" smtClean="0">
                <a:solidFill>
                  <a:srgbClr val="000000"/>
                </a:solidFill>
                <a:latin typeface="FABDMN+TimesNewRoman"/>
              </a:rPr>
              <a:t>Za zarz</a:t>
            </a:r>
            <a:r>
              <a:rPr lang="pl-PL" sz="2800" smtClean="0">
                <a:solidFill>
                  <a:srgbClr val="000000"/>
                </a:solidFill>
              </a:rPr>
              <a:t>ą</a:t>
            </a:r>
            <a:r>
              <a:rPr lang="pl-PL" sz="2800" smtClean="0">
                <a:solidFill>
                  <a:srgbClr val="000000"/>
                </a:solidFill>
                <a:latin typeface="FABDMN+TimesNewRoman"/>
              </a:rPr>
              <a:t>dzanie procesami odpowiada j</a:t>
            </a:r>
            <a:r>
              <a:rPr lang="pl-PL" sz="2800" smtClean="0">
                <a:solidFill>
                  <a:srgbClr val="000000"/>
                </a:solidFill>
              </a:rPr>
              <a:t>ą</a:t>
            </a:r>
            <a:r>
              <a:rPr lang="pl-PL" sz="2800" smtClean="0">
                <a:solidFill>
                  <a:srgbClr val="000000"/>
                </a:solidFill>
                <a:latin typeface="FABDMN+TimesNewRoman"/>
              </a:rPr>
              <a:t>dro systemu operacyjnego. </a:t>
            </a:r>
          </a:p>
          <a:p>
            <a:pPr eaLnBrk="1" hangingPunct="1">
              <a:lnSpc>
                <a:spcPct val="90000"/>
              </a:lnSpc>
              <a:spcBef>
                <a:spcPct val="0"/>
              </a:spcBef>
            </a:pPr>
            <a:r>
              <a:rPr lang="pl-PL" sz="2800" smtClean="0">
                <a:solidFill>
                  <a:srgbClr val="000000"/>
                </a:solidFill>
                <a:latin typeface="FABDMN+TimesNewRoman"/>
              </a:rPr>
              <a:t>Wykonanie procesu musi przebiega</a:t>
            </a:r>
            <a:r>
              <a:rPr lang="pl-PL" sz="2800" smtClean="0">
                <a:solidFill>
                  <a:srgbClr val="000000"/>
                </a:solidFill>
              </a:rPr>
              <a:t>ć </a:t>
            </a:r>
            <a:r>
              <a:rPr lang="pl-PL" sz="2800" smtClean="0">
                <a:solidFill>
                  <a:srgbClr val="000000"/>
                </a:solidFill>
                <a:latin typeface="FABDMN+TimesNewRoman"/>
              </a:rPr>
              <a:t>sekwencyjnie. </a:t>
            </a:r>
          </a:p>
          <a:p>
            <a:pPr eaLnBrk="1" hangingPunct="1">
              <a:lnSpc>
                <a:spcPct val="90000"/>
              </a:lnSpc>
              <a:spcBef>
                <a:spcPct val="0"/>
              </a:spcBef>
            </a:pPr>
            <a:r>
              <a:rPr lang="pl-PL" sz="2800" smtClean="0">
                <a:solidFill>
                  <a:srgbClr val="000000"/>
                </a:solidFill>
                <a:latin typeface="FABDMN+TimesNewRoman"/>
              </a:rPr>
              <a:t>W sk</a:t>
            </a:r>
            <a:r>
              <a:rPr lang="pl-PL" sz="2800" smtClean="0">
                <a:solidFill>
                  <a:srgbClr val="000000"/>
                </a:solidFill>
              </a:rPr>
              <a:t>ł</a:t>
            </a:r>
            <a:r>
              <a:rPr lang="pl-PL" sz="2800" smtClean="0">
                <a:solidFill>
                  <a:srgbClr val="000000"/>
                </a:solidFill>
                <a:latin typeface="FABDMN+TimesNewRoman"/>
              </a:rPr>
              <a:t>ad procesu wchodzi: </a:t>
            </a:r>
          </a:p>
          <a:p>
            <a:pPr lvl="1" eaLnBrk="1" hangingPunct="1">
              <a:lnSpc>
                <a:spcPct val="90000"/>
              </a:lnSpc>
              <a:spcBef>
                <a:spcPct val="0"/>
              </a:spcBef>
            </a:pPr>
            <a:r>
              <a:rPr lang="pl-PL" sz="2400" smtClean="0">
                <a:solidFill>
                  <a:srgbClr val="000000"/>
                </a:solidFill>
                <a:latin typeface="FABDMN+TimesNewRoman"/>
              </a:rPr>
              <a:t>kod programu </a:t>
            </a:r>
          </a:p>
          <a:p>
            <a:pPr lvl="1" eaLnBrk="1" hangingPunct="1">
              <a:lnSpc>
                <a:spcPct val="90000"/>
              </a:lnSpc>
              <a:spcBef>
                <a:spcPct val="0"/>
              </a:spcBef>
            </a:pPr>
            <a:r>
              <a:rPr lang="pl-PL" sz="2400" smtClean="0">
                <a:solidFill>
                  <a:srgbClr val="000000"/>
                </a:solidFill>
                <a:latin typeface="FABDMN+TimesNewRoman"/>
              </a:rPr>
              <a:t>licznik rozkazów </a:t>
            </a:r>
          </a:p>
          <a:p>
            <a:pPr lvl="1" eaLnBrk="1" hangingPunct="1">
              <a:lnSpc>
                <a:spcPct val="90000"/>
              </a:lnSpc>
              <a:spcBef>
                <a:spcPct val="0"/>
              </a:spcBef>
            </a:pPr>
            <a:r>
              <a:rPr lang="pl-PL" sz="2400" smtClean="0">
                <a:solidFill>
                  <a:srgbClr val="000000"/>
                </a:solidFill>
                <a:latin typeface="FABDMN+TimesNewRoman"/>
              </a:rPr>
              <a:t>stos </a:t>
            </a:r>
          </a:p>
          <a:p>
            <a:pPr lvl="1" eaLnBrk="1" hangingPunct="1">
              <a:lnSpc>
                <a:spcPct val="90000"/>
              </a:lnSpc>
              <a:spcBef>
                <a:spcPct val="0"/>
              </a:spcBef>
            </a:pPr>
            <a:r>
              <a:rPr lang="pl-PL" sz="2400" smtClean="0">
                <a:solidFill>
                  <a:srgbClr val="000000"/>
                </a:solidFill>
                <a:latin typeface="FABDMN+TimesNewRoman"/>
              </a:rPr>
              <a:t>segment danych. </a:t>
            </a:r>
          </a:p>
          <a:p>
            <a:pPr eaLnBrk="1" hangingPunct="1">
              <a:lnSpc>
                <a:spcPct val="90000"/>
              </a:lnSpc>
            </a:pPr>
            <a:endParaRPr lang="pl-PL" sz="2800" smtClean="0">
              <a:solidFill>
                <a:srgbClr val="000000"/>
              </a:solidFill>
              <a:latin typeface="FABDMN+TimesNewRoman"/>
            </a:endParaRPr>
          </a:p>
          <a:p>
            <a:pPr eaLnBrk="1" hangingPunct="1">
              <a:lnSpc>
                <a:spcPct val="90000"/>
              </a:lnSpc>
            </a:pPr>
            <a:endParaRPr lang="pl-PL" sz="2800" smtClean="0"/>
          </a:p>
        </p:txBody>
      </p:sp>
      <p:sp>
        <p:nvSpPr>
          <p:cNvPr id="20484" name="Symbol zastępczy numeru slajdu 6"/>
          <p:cNvSpPr>
            <a:spLocks noGrp="1"/>
          </p:cNvSpPr>
          <p:nvPr>
            <p:ph type="sldNum" sz="quarter" idx="12"/>
          </p:nvPr>
        </p:nvSpPr>
        <p:spPr>
          <a:noFill/>
        </p:spPr>
        <p:txBody>
          <a:bodyPr/>
          <a:lstStyle/>
          <a:p>
            <a:fld id="{2ED947C4-8C19-4652-95B3-867C8AEDDBEC}" type="slidenum">
              <a:rPr lang="pl-PL" smtClean="0">
                <a:cs typeface="Arial" pitchFamily="34" charset="0"/>
              </a:rPr>
              <a:pPr/>
              <a:t>13</a:t>
            </a:fld>
            <a:endParaRPr lang="pl-PL" smtClean="0">
              <a:cs typeface="Arial" pitchFamily="34" charset="0"/>
            </a:endParaRPr>
          </a:p>
        </p:txBody>
      </p:sp>
      <p:sp>
        <p:nvSpPr>
          <p:cNvPr id="2048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0"/>
            <a:ext cx="7772400" cy="1143000"/>
          </a:xfrm>
        </p:spPr>
        <p:txBody>
          <a:bodyPr/>
          <a:lstStyle/>
          <a:p>
            <a:pPr eaLnBrk="1" hangingPunct="1"/>
            <a:r>
              <a:rPr lang="pl-PL" smtClean="0"/>
              <a:t>Wątki - podstawy</a:t>
            </a:r>
          </a:p>
        </p:txBody>
      </p:sp>
      <p:sp>
        <p:nvSpPr>
          <p:cNvPr id="21507" name="Rectangle 3"/>
          <p:cNvSpPr>
            <a:spLocks noGrp="1" noChangeArrowheads="1"/>
          </p:cNvSpPr>
          <p:nvPr>
            <p:ph type="body" idx="1"/>
          </p:nvPr>
        </p:nvSpPr>
        <p:spPr>
          <a:xfrm>
            <a:off x="457200" y="1052513"/>
            <a:ext cx="8001000" cy="5043487"/>
          </a:xfrm>
        </p:spPr>
        <p:txBody>
          <a:bodyPr/>
          <a:lstStyle/>
          <a:p>
            <a:pPr algn="just" eaLnBrk="1" hangingPunct="1">
              <a:lnSpc>
                <a:spcPct val="90000"/>
              </a:lnSpc>
            </a:pPr>
            <a:r>
              <a:rPr lang="pl-PL" sz="2800" smtClean="0"/>
              <a:t>Wymiana danych między procesami nie jest trywialna</a:t>
            </a:r>
          </a:p>
          <a:p>
            <a:pPr algn="just" eaLnBrk="1" hangingPunct="1">
              <a:lnSpc>
                <a:spcPct val="90000"/>
              </a:lnSpc>
            </a:pPr>
            <a:r>
              <a:rPr lang="pl-PL" sz="2800" smtClean="0"/>
              <a:t>Obejmuje całe spektrum metod począwszy od plików znacznikowych do np. gniazd. </a:t>
            </a:r>
          </a:p>
          <a:p>
            <a:pPr algn="just" eaLnBrk="1" hangingPunct="1">
              <a:lnSpc>
                <a:spcPct val="90000"/>
              </a:lnSpc>
            </a:pPr>
            <a:r>
              <a:rPr lang="pl-PL" sz="2800" smtClean="0"/>
              <a:t>System operacyjny gwarantuje niepodzielność operacji wykorzystywanych do komunikacji międzyprocesowej. </a:t>
            </a:r>
          </a:p>
          <a:p>
            <a:pPr algn="just" eaLnBrk="1" hangingPunct="1">
              <a:lnSpc>
                <a:spcPct val="90000"/>
              </a:lnSpc>
            </a:pPr>
            <a:r>
              <a:rPr lang="pl-PL" sz="2800" smtClean="0"/>
              <a:t>Np. nie jest możliwe przeplatające się kasowane i zakładanie pliku o takiej samej nazwie. </a:t>
            </a:r>
          </a:p>
          <a:p>
            <a:pPr algn="just" eaLnBrk="1" hangingPunct="1">
              <a:lnSpc>
                <a:spcPct val="90000"/>
              </a:lnSpc>
            </a:pPr>
            <a:r>
              <a:rPr lang="pl-PL" sz="2800" smtClean="0"/>
              <a:t>Komunikowanie się przez współdzielenie pamięci operacyjnej jest w niektórych systemach możliwe ale wówczas to programista jest odpowiedzialny za synchronizację dostępu.</a:t>
            </a:r>
          </a:p>
        </p:txBody>
      </p:sp>
      <p:sp>
        <p:nvSpPr>
          <p:cNvPr id="21508" name="Symbol zastępczy numeru slajdu 6"/>
          <p:cNvSpPr>
            <a:spLocks noGrp="1"/>
          </p:cNvSpPr>
          <p:nvPr>
            <p:ph type="sldNum" sz="quarter" idx="12"/>
          </p:nvPr>
        </p:nvSpPr>
        <p:spPr>
          <a:noFill/>
        </p:spPr>
        <p:txBody>
          <a:bodyPr/>
          <a:lstStyle/>
          <a:p>
            <a:fld id="{8026C3AE-E71D-48A5-854D-BE976E7193C9}" type="slidenum">
              <a:rPr lang="pl-PL" smtClean="0">
                <a:cs typeface="Arial" pitchFamily="34" charset="0"/>
              </a:rPr>
              <a:pPr/>
              <a:t>14</a:t>
            </a:fld>
            <a:endParaRPr lang="pl-PL" smtClean="0">
              <a:cs typeface="Arial" pitchFamily="34" charset="0"/>
            </a:endParaRPr>
          </a:p>
        </p:txBody>
      </p:sp>
      <p:sp>
        <p:nvSpPr>
          <p:cNvPr id="2150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762000"/>
          </a:xfrm>
        </p:spPr>
        <p:txBody>
          <a:bodyPr/>
          <a:lstStyle/>
          <a:p>
            <a:pPr eaLnBrk="1" hangingPunct="1"/>
            <a:r>
              <a:rPr lang="pl-PL" sz="4000" smtClean="0"/>
              <a:t>Wątki – podstawy (definicja wątku)</a:t>
            </a:r>
          </a:p>
        </p:txBody>
      </p:sp>
      <p:sp>
        <p:nvSpPr>
          <p:cNvPr id="22531" name="Rectangle 3"/>
          <p:cNvSpPr>
            <a:spLocks noGrp="1" noChangeArrowheads="1"/>
          </p:cNvSpPr>
          <p:nvPr>
            <p:ph type="body" idx="1"/>
          </p:nvPr>
        </p:nvSpPr>
        <p:spPr>
          <a:xfrm>
            <a:off x="304800" y="762000"/>
            <a:ext cx="8153400" cy="5334000"/>
          </a:xfrm>
        </p:spPr>
        <p:txBody>
          <a:bodyPr/>
          <a:lstStyle/>
          <a:p>
            <a:pPr eaLnBrk="1" hangingPunct="1">
              <a:lnSpc>
                <a:spcPct val="90000"/>
              </a:lnSpc>
            </a:pPr>
            <a:r>
              <a:rPr lang="pl-PL" sz="2800" dirty="0" smtClean="0"/>
              <a:t>Każdy proces składa się z co najmniej jednego wątku.</a:t>
            </a:r>
          </a:p>
          <a:p>
            <a:pPr eaLnBrk="1" hangingPunct="1">
              <a:lnSpc>
                <a:spcPct val="90000"/>
              </a:lnSpc>
            </a:pPr>
            <a:r>
              <a:rPr lang="pl-PL" sz="2800" dirty="0" smtClean="0"/>
              <a:t>Wątek to jednostka wykonawcza w obrębie jednego procesu, będąca ciągiem instrukcji wykonywanym w obrębie tych samych danych (w tej samej przestrzeni adresowej). </a:t>
            </a:r>
          </a:p>
          <a:p>
            <a:pPr eaLnBrk="1" hangingPunct="1">
              <a:lnSpc>
                <a:spcPct val="90000"/>
              </a:lnSpc>
            </a:pPr>
            <a:r>
              <a:rPr lang="pl-PL" sz="2800" dirty="0" smtClean="0"/>
              <a:t>Wątki tego samego procesu korzystają ze wspólnego kodu i danych, mają jednak oddzielne stosy. </a:t>
            </a:r>
          </a:p>
          <a:p>
            <a:pPr eaLnBrk="1" hangingPunct="1">
              <a:lnSpc>
                <a:spcPct val="90000"/>
              </a:lnSpc>
            </a:pPr>
            <a:r>
              <a:rPr lang="pl-PL" sz="2800" dirty="0" smtClean="0"/>
              <a:t>W systemach wieloprocesorowych, a także w systemach z wywłaszczaniem, wątki mogą być wykonywane równocześnie (współbieżnie).</a:t>
            </a:r>
          </a:p>
        </p:txBody>
      </p:sp>
      <p:sp>
        <p:nvSpPr>
          <p:cNvPr id="22532" name="Symbol zastępczy numeru slajdu 6"/>
          <p:cNvSpPr>
            <a:spLocks noGrp="1"/>
          </p:cNvSpPr>
          <p:nvPr>
            <p:ph type="sldNum" sz="quarter" idx="12"/>
          </p:nvPr>
        </p:nvSpPr>
        <p:spPr>
          <a:noFill/>
        </p:spPr>
        <p:txBody>
          <a:bodyPr/>
          <a:lstStyle/>
          <a:p>
            <a:fld id="{0EE6547C-A9C7-4FD3-9CEA-1333843A0FA4}" type="slidenum">
              <a:rPr lang="pl-PL" smtClean="0">
                <a:cs typeface="Arial" pitchFamily="34" charset="0"/>
              </a:rPr>
              <a:pPr/>
              <a:t>15</a:t>
            </a:fld>
            <a:endParaRPr lang="pl-PL" smtClean="0">
              <a:cs typeface="Arial" pitchFamily="34" charset="0"/>
            </a:endParaRPr>
          </a:p>
        </p:txBody>
      </p:sp>
      <p:sp>
        <p:nvSpPr>
          <p:cNvPr id="2253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88913"/>
            <a:ext cx="7772400" cy="1143000"/>
          </a:xfrm>
        </p:spPr>
        <p:txBody>
          <a:bodyPr/>
          <a:lstStyle/>
          <a:p>
            <a:pPr eaLnBrk="1" hangingPunct="1"/>
            <a:r>
              <a:rPr lang="pl-PL" smtClean="0"/>
              <a:t>Wątki - podstawy</a:t>
            </a:r>
          </a:p>
        </p:txBody>
      </p:sp>
      <p:sp>
        <p:nvSpPr>
          <p:cNvPr id="23555" name="Rectangle 3"/>
          <p:cNvSpPr>
            <a:spLocks noGrp="1" noChangeArrowheads="1"/>
          </p:cNvSpPr>
          <p:nvPr>
            <p:ph type="body" idx="1"/>
          </p:nvPr>
        </p:nvSpPr>
        <p:spPr>
          <a:xfrm>
            <a:off x="685800" y="1412875"/>
            <a:ext cx="7772400" cy="4683125"/>
          </a:xfrm>
        </p:spPr>
        <p:txBody>
          <a:bodyPr/>
          <a:lstStyle/>
          <a:p>
            <a:pPr eaLnBrk="1" hangingPunct="1">
              <a:lnSpc>
                <a:spcPct val="90000"/>
              </a:lnSpc>
            </a:pPr>
            <a:r>
              <a:rPr lang="pl-PL" sz="2800" smtClean="0"/>
              <a:t>Wątki komunikują się przez współdzielenie dostępu do obiektów. </a:t>
            </a:r>
          </a:p>
          <a:p>
            <a:pPr eaLnBrk="1" hangingPunct="1">
              <a:lnSpc>
                <a:spcPct val="90000"/>
              </a:lnSpc>
            </a:pPr>
            <a:r>
              <a:rPr lang="pl-PL" sz="2800" smtClean="0"/>
              <a:t>Równoczesny dostęp do wspólnych danych ułatwia wymianę danych i jest efektywny.</a:t>
            </a:r>
          </a:p>
          <a:p>
            <a:pPr eaLnBrk="1" hangingPunct="1">
              <a:lnSpc>
                <a:spcPct val="90000"/>
              </a:lnSpc>
            </a:pPr>
            <a:r>
              <a:rPr lang="pl-PL" sz="2800" smtClean="0"/>
              <a:t>Jednocześnie grozi utratą ich spójności i w konsekwencji błędem działania programu.</a:t>
            </a:r>
          </a:p>
          <a:p>
            <a:pPr eaLnBrk="1" hangingPunct="1">
              <a:lnSpc>
                <a:spcPct val="90000"/>
              </a:lnSpc>
            </a:pPr>
            <a:r>
              <a:rPr lang="pl-PL" sz="2800" smtClean="0"/>
              <a:t>Stosowanie wątków jest przydatne w przypadku konieczności realizacji zadań długotrwałych, nie blokujących jednocześnie całego programu np. przeglądanie jednej strony internetowej a jednocześnie ściąganie innej.</a:t>
            </a:r>
          </a:p>
        </p:txBody>
      </p:sp>
      <p:sp>
        <p:nvSpPr>
          <p:cNvPr id="23556" name="Symbol zastępczy numeru slajdu 6"/>
          <p:cNvSpPr>
            <a:spLocks noGrp="1"/>
          </p:cNvSpPr>
          <p:nvPr>
            <p:ph type="sldNum" sz="quarter" idx="12"/>
          </p:nvPr>
        </p:nvSpPr>
        <p:spPr>
          <a:noFill/>
        </p:spPr>
        <p:txBody>
          <a:bodyPr/>
          <a:lstStyle/>
          <a:p>
            <a:fld id="{6BF80C01-3A33-4615-941B-8E49790056F6}" type="slidenum">
              <a:rPr lang="pl-PL" smtClean="0">
                <a:cs typeface="Arial" pitchFamily="34" charset="0"/>
              </a:rPr>
              <a:pPr/>
              <a:t>16</a:t>
            </a:fld>
            <a:endParaRPr lang="pl-PL" smtClean="0">
              <a:cs typeface="Arial" pitchFamily="34" charset="0"/>
            </a:endParaRPr>
          </a:p>
        </p:txBody>
      </p:sp>
      <p:sp>
        <p:nvSpPr>
          <p:cNvPr id="2355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762000"/>
          </a:xfrm>
        </p:spPr>
        <p:txBody>
          <a:bodyPr/>
          <a:lstStyle/>
          <a:p>
            <a:pPr eaLnBrk="1" hangingPunct="1"/>
            <a:r>
              <a:rPr lang="pl-PL" smtClean="0"/>
              <a:t>Wątki - podstawy</a:t>
            </a:r>
          </a:p>
        </p:txBody>
      </p:sp>
      <p:sp>
        <p:nvSpPr>
          <p:cNvPr id="24579" name="Rectangle 3"/>
          <p:cNvSpPr>
            <a:spLocks noGrp="1" noChangeArrowheads="1"/>
          </p:cNvSpPr>
          <p:nvPr>
            <p:ph type="body" idx="1"/>
          </p:nvPr>
        </p:nvSpPr>
        <p:spPr>
          <a:xfrm>
            <a:off x="228600" y="838200"/>
            <a:ext cx="8229600" cy="5486400"/>
          </a:xfrm>
        </p:spPr>
        <p:txBody>
          <a:bodyPr/>
          <a:lstStyle/>
          <a:p>
            <a:pPr algn="just" eaLnBrk="1" hangingPunct="1">
              <a:lnSpc>
                <a:spcPct val="90000"/>
              </a:lnSpc>
            </a:pPr>
            <a:r>
              <a:rPr lang="pl-PL" sz="2800" dirty="0" smtClean="0"/>
              <a:t>Do zmiany wykonywanego wątku stosowane są dwa mechanizmy:</a:t>
            </a:r>
          </a:p>
          <a:p>
            <a:pPr lvl="1" algn="just" eaLnBrk="1" hangingPunct="1">
              <a:lnSpc>
                <a:spcPct val="90000"/>
              </a:lnSpc>
            </a:pPr>
            <a:r>
              <a:rPr lang="pl-PL" sz="2400" dirty="0" smtClean="0"/>
              <a:t>współpracy: wątek sam decyduje, że kończy swoje działanie, </a:t>
            </a:r>
          </a:p>
          <a:p>
            <a:pPr lvl="2" algn="just" eaLnBrk="1" hangingPunct="1">
              <a:lnSpc>
                <a:spcPct val="90000"/>
              </a:lnSpc>
            </a:pPr>
            <a:r>
              <a:rPr lang="pl-PL" sz="2000" dirty="0" smtClean="0"/>
              <a:t>możliwe "czarne dziury" gdy brak przerwania zewnętrznego (np. pętla for(;1&gt;0;) i wątek blokuje procesor. Przerwanie działania może nastąpić przy wywołaniu funkcji systemowej.</a:t>
            </a:r>
          </a:p>
          <a:p>
            <a:pPr lvl="1" algn="just" eaLnBrk="1" hangingPunct="1">
              <a:lnSpc>
                <a:spcPct val="90000"/>
              </a:lnSpc>
            </a:pPr>
            <a:r>
              <a:rPr lang="pl-PL" sz="2400" dirty="0" smtClean="0"/>
              <a:t>wywłaszczania: system operacyjny przydziela wątkom kwanty czasu, które dodatkowo przerywają działanie wątku.</a:t>
            </a:r>
          </a:p>
          <a:p>
            <a:pPr algn="just" eaLnBrk="1" hangingPunct="1">
              <a:lnSpc>
                <a:spcPct val="90000"/>
              </a:lnSpc>
              <a:spcBef>
                <a:spcPct val="0"/>
              </a:spcBef>
            </a:pPr>
            <a:r>
              <a:rPr lang="pl-PL" sz="2800" dirty="0" smtClean="0">
                <a:solidFill>
                  <a:srgbClr val="000000"/>
                </a:solidFill>
              </a:rPr>
              <a:t>Stosowany sposób zależy od konkretnego systemu operacyjnego.</a:t>
            </a:r>
          </a:p>
          <a:p>
            <a:pPr algn="just" eaLnBrk="1" hangingPunct="1">
              <a:lnSpc>
                <a:spcPct val="90000"/>
              </a:lnSpc>
              <a:spcBef>
                <a:spcPct val="0"/>
              </a:spcBef>
            </a:pPr>
            <a:r>
              <a:rPr lang="pl-PL" sz="2800" dirty="0" smtClean="0">
                <a:solidFill>
                  <a:srgbClr val="000000"/>
                </a:solidFill>
              </a:rPr>
              <a:t>Java wykonywana na szerokim spektrum systemów </a:t>
            </a:r>
          </a:p>
          <a:p>
            <a:pPr algn="just" eaLnBrk="1" hangingPunct="1">
              <a:lnSpc>
                <a:spcPct val="90000"/>
              </a:lnSpc>
              <a:spcBef>
                <a:spcPct val="0"/>
              </a:spcBef>
            </a:pPr>
            <a:r>
              <a:rPr lang="pl-PL" sz="2800" dirty="0" smtClean="0">
                <a:solidFill>
                  <a:srgbClr val="000000"/>
                </a:solidFill>
              </a:rPr>
              <a:t>Nie wymaga w związku z tym konkretnego mechanizmu, nie można więc zakładać, że obowiązuje wywłaszczanie. </a:t>
            </a:r>
          </a:p>
          <a:p>
            <a:pPr algn="just" eaLnBrk="1" hangingPunct="1">
              <a:lnSpc>
                <a:spcPct val="90000"/>
              </a:lnSpc>
              <a:buFontTx/>
              <a:buNone/>
            </a:pPr>
            <a:endParaRPr lang="pl-PL" sz="2800" dirty="0" smtClean="0"/>
          </a:p>
        </p:txBody>
      </p:sp>
      <p:sp>
        <p:nvSpPr>
          <p:cNvPr id="24580" name="Symbol zastępczy numeru slajdu 6"/>
          <p:cNvSpPr>
            <a:spLocks noGrp="1"/>
          </p:cNvSpPr>
          <p:nvPr>
            <p:ph type="sldNum" sz="quarter" idx="12"/>
          </p:nvPr>
        </p:nvSpPr>
        <p:spPr>
          <a:noFill/>
        </p:spPr>
        <p:txBody>
          <a:bodyPr/>
          <a:lstStyle/>
          <a:p>
            <a:fld id="{2D81DA46-2447-4577-B3A0-FBA5D909BAFB}" type="slidenum">
              <a:rPr lang="pl-PL" smtClean="0">
                <a:cs typeface="Arial" pitchFamily="34" charset="0"/>
              </a:rPr>
              <a:pPr/>
              <a:t>17</a:t>
            </a:fld>
            <a:endParaRPr lang="pl-PL" smtClean="0">
              <a:cs typeface="Arial" pitchFamily="34" charset="0"/>
            </a:endParaRPr>
          </a:p>
        </p:txBody>
      </p:sp>
      <p:sp>
        <p:nvSpPr>
          <p:cNvPr id="2458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dirty="0" smtClean="0"/>
              <a:t>Wątki w języku Java</a:t>
            </a:r>
            <a:endParaRPr lang="pl-PL" dirty="0"/>
          </a:p>
        </p:txBody>
      </p:sp>
      <p:sp>
        <p:nvSpPr>
          <p:cNvPr id="8" name="Symbol zastępczy tekstu 7"/>
          <p:cNvSpPr>
            <a:spLocks noGrp="1"/>
          </p:cNvSpPr>
          <p:nvPr>
            <p:ph type="body" idx="1"/>
          </p:nvPr>
        </p:nvSpPr>
        <p:spPr>
          <a:xfrm>
            <a:off x="722313" y="2906713"/>
            <a:ext cx="7772400" cy="2682527"/>
          </a:xfrm>
        </p:spPr>
        <p:txBody>
          <a:bodyPr/>
          <a:lstStyle/>
          <a:p>
            <a:r>
              <a:rPr lang="pl-PL" dirty="0" smtClean="0"/>
              <a:t>Tworzenie wątków</a:t>
            </a:r>
          </a:p>
          <a:p>
            <a:r>
              <a:rPr lang="pl-PL" dirty="0" smtClean="0"/>
              <a:t>Cykl życia wątku</a:t>
            </a:r>
          </a:p>
          <a:p>
            <a:endParaRPr lang="pl-PL" dirty="0"/>
          </a:p>
        </p:txBody>
      </p:sp>
      <p:sp>
        <p:nvSpPr>
          <p:cNvPr id="4" name="Symbol zastępczy stopki 3"/>
          <p:cNvSpPr>
            <a:spLocks noGrp="1"/>
          </p:cNvSpPr>
          <p:nvPr>
            <p:ph type="ftr" sz="quarter" idx="11"/>
          </p:nvPr>
        </p:nvSpPr>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12"/>
          </p:nvPr>
        </p:nvSpPr>
        <p:spPr/>
        <p:txBody>
          <a:bodyPr/>
          <a:lstStyle/>
          <a:p>
            <a:pPr>
              <a:defRPr/>
            </a:pPr>
            <a:fld id="{6A0F23A3-8496-48BC-83BB-248D385E8157}" type="slidenum">
              <a:rPr lang="pl-PL" smtClean="0"/>
              <a:pPr>
                <a:defRPr/>
              </a:pPr>
              <a:t>18</a:t>
            </a:fld>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pl-PL" smtClean="0"/>
              <a:t>Tworzenie wątków w Javie</a:t>
            </a:r>
          </a:p>
        </p:txBody>
      </p:sp>
      <p:sp>
        <p:nvSpPr>
          <p:cNvPr id="25603" name="Rectangle 3"/>
          <p:cNvSpPr>
            <a:spLocks noGrp="1" noChangeArrowheads="1"/>
          </p:cNvSpPr>
          <p:nvPr>
            <p:ph type="body" idx="1"/>
          </p:nvPr>
        </p:nvSpPr>
        <p:spPr/>
        <p:txBody>
          <a:bodyPr/>
          <a:lstStyle/>
          <a:p>
            <a:pPr algn="just" eaLnBrk="1" hangingPunct="1"/>
            <a:r>
              <a:rPr lang="pl-PL" sz="2800" dirty="0" smtClean="0"/>
              <a:t>Dwa sposoby:</a:t>
            </a:r>
          </a:p>
          <a:p>
            <a:pPr lvl="1" eaLnBrk="1" hangingPunct="1"/>
            <a:r>
              <a:rPr lang="pl-PL" sz="2400" dirty="0" smtClean="0"/>
              <a:t>rozszerzając klasę </a:t>
            </a:r>
            <a:r>
              <a:rPr lang="pl-PL" sz="2400" b="1" dirty="0" err="1" smtClean="0"/>
              <a:t>Thread</a:t>
            </a:r>
            <a:r>
              <a:rPr lang="pl-PL" sz="2400" dirty="0" smtClean="0"/>
              <a:t>;</a:t>
            </a:r>
          </a:p>
          <a:p>
            <a:pPr lvl="1" eaLnBrk="1" hangingPunct="1"/>
            <a:r>
              <a:rPr lang="pl-PL" sz="2400" dirty="0" smtClean="0"/>
              <a:t>implementując interfejs </a:t>
            </a:r>
            <a:r>
              <a:rPr lang="pl-PL" sz="2400" b="1" dirty="0" err="1" smtClean="0"/>
              <a:t>Runnable</a:t>
            </a:r>
            <a:r>
              <a:rPr lang="pl-PL" sz="2400" dirty="0" smtClean="0"/>
              <a:t>.</a:t>
            </a:r>
          </a:p>
          <a:p>
            <a:pPr algn="just" eaLnBrk="1" hangingPunct="1"/>
            <a:r>
              <a:rPr lang="pl-PL" sz="2800" dirty="0" smtClean="0"/>
              <a:t>Wykorzystanie interfejsu jest szczególnie istotne wówczas, gdy dana klasa (</a:t>
            </a:r>
            <a:r>
              <a:rPr lang="pl-PL" sz="2800" dirty="0" err="1" smtClean="0"/>
              <a:t>klasa</a:t>
            </a:r>
            <a:r>
              <a:rPr lang="pl-PL" sz="2800" dirty="0" smtClean="0"/>
              <a:t> wątku) dziedziczy już z innej klasy, </a:t>
            </a:r>
          </a:p>
          <a:p>
            <a:pPr algn="just" eaLnBrk="1" hangingPunct="1"/>
            <a:r>
              <a:rPr lang="pl-PL" sz="2800" dirty="0" smtClean="0"/>
              <a:t>W Javie nie ma </a:t>
            </a:r>
            <a:r>
              <a:rPr lang="pl-PL" sz="2800" dirty="0" err="1" smtClean="0"/>
              <a:t>wielodziedziczenia</a:t>
            </a:r>
            <a:r>
              <a:rPr lang="pl-PL" sz="2800" dirty="0" smtClean="0"/>
              <a:t>, ale klasa może implementować wiele interfejsów. </a:t>
            </a:r>
          </a:p>
        </p:txBody>
      </p:sp>
      <p:sp>
        <p:nvSpPr>
          <p:cNvPr id="25604" name="Symbol zastępczy numeru slajdu 6"/>
          <p:cNvSpPr>
            <a:spLocks noGrp="1"/>
          </p:cNvSpPr>
          <p:nvPr>
            <p:ph type="sldNum" sz="quarter" idx="12"/>
          </p:nvPr>
        </p:nvSpPr>
        <p:spPr>
          <a:noFill/>
        </p:spPr>
        <p:txBody>
          <a:bodyPr/>
          <a:lstStyle/>
          <a:p>
            <a:fld id="{C4C26ABB-2D5B-4018-AB3B-7D1CB7003A28}" type="slidenum">
              <a:rPr lang="pl-PL" smtClean="0">
                <a:cs typeface="Arial" pitchFamily="34" charset="0"/>
              </a:rPr>
              <a:pPr/>
              <a:t>19</a:t>
            </a:fld>
            <a:endParaRPr lang="pl-PL" smtClean="0">
              <a:cs typeface="Arial" pitchFamily="34" charset="0"/>
            </a:endParaRPr>
          </a:p>
        </p:txBody>
      </p:sp>
      <p:sp>
        <p:nvSpPr>
          <p:cNvPr id="2560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p:txBody>
          <a:bodyPr/>
          <a:lstStyle/>
          <a:p>
            <a:pPr eaLnBrk="1" hangingPunct="1">
              <a:lnSpc>
                <a:spcPct val="90000"/>
              </a:lnSpc>
            </a:pPr>
            <a:r>
              <a:rPr lang="pl-PL" sz="3200" dirty="0" smtClean="0"/>
              <a:t>Programowanie wielowątkowe w języku Java</a:t>
            </a:r>
            <a:br>
              <a:rPr lang="pl-PL" sz="3200" dirty="0" smtClean="0"/>
            </a:br>
            <a:r>
              <a:rPr lang="pl-PL" sz="2800" dirty="0" smtClean="0"/>
              <a:t>Zarządzanie wątkami, synchronizacja</a:t>
            </a:r>
            <a:endParaRPr lang="pl-PL" dirty="0"/>
          </a:p>
        </p:txBody>
      </p:sp>
      <p:sp>
        <p:nvSpPr>
          <p:cNvPr id="4" name="Symbol zastępczy stopki 3"/>
          <p:cNvSpPr>
            <a:spLocks noGrp="1"/>
          </p:cNvSpPr>
          <p:nvPr>
            <p:ph type="ftr" sz="quarter" idx="4294967295"/>
          </p:nvPr>
        </p:nvSpPr>
        <p:spPr>
          <a:xfrm>
            <a:off x="3095625" y="6572250"/>
            <a:ext cx="6048375" cy="285750"/>
          </a:xfrm>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4294967295"/>
          </p:nvPr>
        </p:nvSpPr>
        <p:spPr>
          <a:xfrm>
            <a:off x="8642350" y="6572250"/>
            <a:ext cx="501650" cy="285750"/>
          </a:xfrm>
        </p:spPr>
        <p:txBody>
          <a:bodyPr/>
          <a:lstStyle/>
          <a:p>
            <a:pPr>
              <a:defRPr/>
            </a:pPr>
            <a:fld id="{6A0F23A3-8496-48BC-83BB-248D385E8157}" type="slidenum">
              <a:rPr lang="pl-PL" smtClean="0"/>
              <a:pPr>
                <a:defRPr/>
              </a:pPr>
              <a:t>2</a:t>
            </a:fld>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pl-PL" sz="4000" smtClean="0"/>
              <a:t>Wątki – jako rozszerzenie klasy Thread</a:t>
            </a:r>
          </a:p>
        </p:txBody>
      </p:sp>
      <p:sp>
        <p:nvSpPr>
          <p:cNvPr id="26627" name="Rectangle 3"/>
          <p:cNvSpPr>
            <a:spLocks noGrp="1" noChangeArrowheads="1"/>
          </p:cNvSpPr>
          <p:nvPr>
            <p:ph type="body" idx="1"/>
          </p:nvPr>
        </p:nvSpPr>
        <p:spPr/>
        <p:txBody>
          <a:bodyPr/>
          <a:lstStyle/>
          <a:p>
            <a:pPr eaLnBrk="1" hangingPunct="1">
              <a:lnSpc>
                <a:spcPct val="80000"/>
              </a:lnSpc>
            </a:pPr>
            <a:r>
              <a:rPr lang="pl-PL" sz="2800" dirty="0" smtClean="0"/>
              <a:t>Nowy wątek tworzymy jako obiekt klasy </a:t>
            </a:r>
            <a:r>
              <a:rPr lang="pl-PL" sz="2800" dirty="0" err="1" smtClean="0"/>
              <a:t>Thread</a:t>
            </a:r>
            <a:r>
              <a:rPr lang="pl-PL" sz="2800" dirty="0" smtClean="0"/>
              <a:t>:</a:t>
            </a:r>
            <a:endParaRPr lang="en-US" sz="2800" dirty="0" smtClean="0"/>
          </a:p>
          <a:p>
            <a:pPr lvl="1" eaLnBrk="1" hangingPunct="1">
              <a:lnSpc>
                <a:spcPct val="80000"/>
              </a:lnSpc>
              <a:buNone/>
            </a:pPr>
            <a:r>
              <a:rPr lang="en-US" sz="2400" dirty="0" smtClean="0">
                <a:latin typeface="Consolas" pitchFamily="49" charset="0"/>
                <a:cs typeface="Consolas" pitchFamily="49" charset="0"/>
              </a:rPr>
              <a:t>Thread </a:t>
            </a:r>
            <a:r>
              <a:rPr lang="en-US" sz="2400" dirty="0" err="1" smtClean="0">
                <a:latin typeface="Consolas" pitchFamily="49" charset="0"/>
                <a:cs typeface="Consolas" pitchFamily="49" charset="0"/>
              </a:rPr>
              <a:t>wątek</a:t>
            </a:r>
            <a:r>
              <a:rPr lang="en-US" sz="2400" dirty="0" smtClean="0">
                <a:latin typeface="Consolas" pitchFamily="49" charset="0"/>
                <a:cs typeface="Consolas" pitchFamily="49" charset="0"/>
              </a:rPr>
              <a:t> = new Thread ( );</a:t>
            </a:r>
            <a:endParaRPr lang="pl-PL" sz="2400" dirty="0" smtClean="0">
              <a:latin typeface="Consolas" pitchFamily="49" charset="0"/>
              <a:cs typeface="Consolas" pitchFamily="49" charset="0"/>
            </a:endParaRPr>
          </a:p>
          <a:p>
            <a:pPr eaLnBrk="1" hangingPunct="1">
              <a:lnSpc>
                <a:spcPct val="80000"/>
              </a:lnSpc>
            </a:pPr>
            <a:r>
              <a:rPr lang="pl-PL" sz="2800" dirty="0" smtClean="0"/>
              <a:t>Uruchamiamy go za pomocą metody </a:t>
            </a:r>
            <a:r>
              <a:rPr lang="pl-PL" sz="2800" b="1" dirty="0" smtClean="0">
                <a:latin typeface="Consolas" pitchFamily="49" charset="0"/>
                <a:cs typeface="Consolas" pitchFamily="49" charset="0"/>
              </a:rPr>
              <a:t>start</a:t>
            </a:r>
            <a:r>
              <a:rPr lang="pl-PL" sz="2800" dirty="0" smtClean="0">
                <a:latin typeface="Consolas" pitchFamily="49" charset="0"/>
                <a:cs typeface="Consolas" pitchFamily="49" charset="0"/>
              </a:rPr>
              <a:t> ( )</a:t>
            </a:r>
            <a:r>
              <a:rPr lang="pl-PL" sz="2800" dirty="0" smtClean="0"/>
              <a:t>. </a:t>
            </a:r>
          </a:p>
          <a:p>
            <a:pPr eaLnBrk="1" hangingPunct="1">
              <a:lnSpc>
                <a:spcPct val="80000"/>
              </a:lnSpc>
            </a:pPr>
            <a:r>
              <a:rPr lang="pl-PL" sz="2800" dirty="0" smtClean="0"/>
              <a:t>Uruchomiony wątek wykonuje metodę </a:t>
            </a:r>
            <a:r>
              <a:rPr lang="pl-PL" sz="2800" b="1" dirty="0" smtClean="0">
                <a:latin typeface="Consolas" pitchFamily="49" charset="0"/>
                <a:cs typeface="Consolas" pitchFamily="49" charset="0"/>
              </a:rPr>
              <a:t>run ( )</a:t>
            </a:r>
            <a:r>
              <a:rPr lang="pl-PL" sz="2800" dirty="0" smtClean="0"/>
              <a:t>. Implementacja tej metody w klasie </a:t>
            </a:r>
            <a:r>
              <a:rPr lang="pl-PL" sz="2800" dirty="0" err="1" smtClean="0"/>
              <a:t>Thread</a:t>
            </a:r>
            <a:r>
              <a:rPr lang="pl-PL" sz="2800" dirty="0" smtClean="0"/>
              <a:t> jest pusta, należy ją zatem przesłonić własną metodą.</a:t>
            </a:r>
          </a:p>
          <a:p>
            <a:pPr eaLnBrk="1" hangingPunct="1">
              <a:lnSpc>
                <a:spcPct val="80000"/>
              </a:lnSpc>
            </a:pPr>
            <a:r>
              <a:rPr lang="pl-PL" sz="2800" dirty="0" smtClean="0"/>
              <a:t>Wątek można usypiać za pomocą metody </a:t>
            </a:r>
          </a:p>
          <a:p>
            <a:pPr eaLnBrk="1" hangingPunct="1">
              <a:lnSpc>
                <a:spcPct val="80000"/>
              </a:lnSpc>
              <a:buNone/>
            </a:pPr>
            <a:r>
              <a:rPr lang="pl-PL" sz="2800" dirty="0" smtClean="0"/>
              <a:t>		</a:t>
            </a:r>
            <a:r>
              <a:rPr lang="pl-PL" sz="2800" dirty="0" err="1" smtClean="0">
                <a:latin typeface="Consolas" pitchFamily="49" charset="0"/>
                <a:cs typeface="Consolas" pitchFamily="49" charset="0"/>
              </a:rPr>
              <a:t>sleep</a:t>
            </a:r>
            <a:r>
              <a:rPr lang="pl-PL" sz="2800" dirty="0" smtClean="0">
                <a:latin typeface="Consolas" pitchFamily="49" charset="0"/>
                <a:cs typeface="Consolas" pitchFamily="49" charset="0"/>
              </a:rPr>
              <a:t> ( long time )</a:t>
            </a:r>
          </a:p>
          <a:p>
            <a:pPr eaLnBrk="1" hangingPunct="1">
              <a:lnSpc>
                <a:spcPct val="80000"/>
              </a:lnSpc>
            </a:pPr>
            <a:r>
              <a:rPr lang="pl-PL" sz="2800" dirty="0" smtClean="0"/>
              <a:t> Argumentem tej metody jest czas uśpienia w milisekundach. </a:t>
            </a:r>
          </a:p>
        </p:txBody>
      </p:sp>
      <p:sp>
        <p:nvSpPr>
          <p:cNvPr id="26628" name="Symbol zastępczy numeru slajdu 6"/>
          <p:cNvSpPr>
            <a:spLocks noGrp="1"/>
          </p:cNvSpPr>
          <p:nvPr>
            <p:ph type="sldNum" sz="quarter" idx="12"/>
          </p:nvPr>
        </p:nvSpPr>
        <p:spPr>
          <a:noFill/>
        </p:spPr>
        <p:txBody>
          <a:bodyPr/>
          <a:lstStyle/>
          <a:p>
            <a:fld id="{18A979DF-E295-44E2-BCE0-EA59E46258F6}" type="slidenum">
              <a:rPr lang="pl-PL" smtClean="0">
                <a:cs typeface="Arial" pitchFamily="34" charset="0"/>
              </a:rPr>
              <a:pPr/>
              <a:t>20</a:t>
            </a:fld>
            <a:endParaRPr lang="pl-PL" smtClean="0">
              <a:cs typeface="Arial" pitchFamily="34" charset="0"/>
            </a:endParaRPr>
          </a:p>
        </p:txBody>
      </p:sp>
      <p:sp>
        <p:nvSpPr>
          <p:cNvPr id="2662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685800" y="260350"/>
            <a:ext cx="7772400" cy="1143000"/>
          </a:xfrm>
        </p:spPr>
        <p:txBody>
          <a:bodyPr/>
          <a:lstStyle/>
          <a:p>
            <a:pPr eaLnBrk="1" hangingPunct="1"/>
            <a:r>
              <a:rPr lang="pl-PL" smtClean="0"/>
              <a:t>Prosty przykład</a:t>
            </a:r>
          </a:p>
        </p:txBody>
      </p:sp>
      <p:sp>
        <p:nvSpPr>
          <p:cNvPr id="27651" name="Rectangle 1027"/>
          <p:cNvSpPr>
            <a:spLocks noGrp="1" noChangeArrowheads="1"/>
          </p:cNvSpPr>
          <p:nvPr>
            <p:ph type="body" idx="1"/>
          </p:nvPr>
        </p:nvSpPr>
        <p:spPr/>
        <p:txBody>
          <a:bodyPr/>
          <a:lstStyle/>
          <a:p>
            <a:pPr eaLnBrk="1" hangingPunct="1">
              <a:lnSpc>
                <a:spcPct val="90000"/>
              </a:lnSpc>
            </a:pPr>
            <a:r>
              <a:rPr lang="pl-PL" sz="2400" dirty="0" smtClean="0"/>
              <a:t>Konieczne jest zdefiniowanie metody </a:t>
            </a:r>
            <a:r>
              <a:rPr lang="pl-PL" sz="2400" b="1" dirty="0" smtClean="0"/>
              <a:t>run</a:t>
            </a:r>
            <a:r>
              <a:rPr lang="pl-PL" sz="2400" dirty="0" smtClean="0"/>
              <a:t> określającej co ma robić wątek. </a:t>
            </a:r>
          </a:p>
          <a:p>
            <a:pPr eaLnBrk="1" hangingPunct="1">
              <a:lnSpc>
                <a:spcPct val="90000"/>
              </a:lnSpc>
              <a:buFontTx/>
              <a:buNone/>
            </a:pPr>
            <a:r>
              <a:rPr lang="pl-PL" sz="2400" b="1" dirty="0" smtClean="0"/>
              <a:t>	</a:t>
            </a:r>
            <a:endParaRPr lang="pl-PL" sz="2400" dirty="0" smtClean="0">
              <a:latin typeface="Consolas" pitchFamily="49" charset="0"/>
              <a:cs typeface="Consolas" pitchFamily="49" charset="0"/>
            </a:endParaRPr>
          </a:p>
        </p:txBody>
      </p:sp>
      <p:sp>
        <p:nvSpPr>
          <p:cNvPr id="27652" name="Symbol zastępczy numeru slajdu 6"/>
          <p:cNvSpPr>
            <a:spLocks noGrp="1"/>
          </p:cNvSpPr>
          <p:nvPr>
            <p:ph type="sldNum" sz="quarter" idx="12"/>
          </p:nvPr>
        </p:nvSpPr>
        <p:spPr>
          <a:noFill/>
        </p:spPr>
        <p:txBody>
          <a:bodyPr/>
          <a:lstStyle/>
          <a:p>
            <a:fld id="{8F0C18F0-00CC-4ADB-8B84-404008541BD6}" type="slidenum">
              <a:rPr lang="pl-PL" smtClean="0">
                <a:cs typeface="Arial" pitchFamily="34" charset="0"/>
              </a:rPr>
              <a:pPr/>
              <a:t>21</a:t>
            </a:fld>
            <a:endParaRPr lang="pl-PL" smtClean="0">
              <a:cs typeface="Arial" pitchFamily="34" charset="0"/>
            </a:endParaRPr>
          </a:p>
        </p:txBody>
      </p:sp>
      <p:sp>
        <p:nvSpPr>
          <p:cNvPr id="2765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7654" name="pole tekstowe 8"/>
          <p:cNvSpPr txBox="1">
            <a:spLocks noChangeArrowheads="1"/>
          </p:cNvSpPr>
          <p:nvPr/>
        </p:nvSpPr>
        <p:spPr bwMode="auto">
          <a:xfrm>
            <a:off x="323850" y="3021013"/>
            <a:ext cx="8640763" cy="2584450"/>
          </a:xfrm>
          <a:prstGeom prst="rect">
            <a:avLst/>
          </a:prstGeom>
          <a:noFill/>
          <a:ln w="9525">
            <a:noFill/>
            <a:miter lim="800000"/>
            <a:headEnd/>
            <a:tailEnd/>
          </a:ln>
        </p:spPr>
        <p:txBody>
          <a:bodyPr>
            <a:spAutoFit/>
          </a:bodyPr>
          <a:lstStyle/>
          <a:p>
            <a:pPr>
              <a:lnSpc>
                <a:spcPct val="90000"/>
              </a:lnSpc>
            </a:pPr>
            <a:r>
              <a:rPr lang="pl-PL" sz="2000" b="1" dirty="0">
                <a:latin typeface="Consolas" pitchFamily="49" charset="0"/>
                <a:cs typeface="Consolas" pitchFamily="49" charset="0"/>
              </a:rPr>
              <a:t>public </a:t>
            </a:r>
            <a:r>
              <a:rPr lang="pl-PL" sz="2000" b="1" dirty="0" err="1">
                <a:latin typeface="Consolas" pitchFamily="49" charset="0"/>
                <a:cs typeface="Consolas" pitchFamily="49" charset="0"/>
              </a:rPr>
              <a:t>class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HelloThread</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extends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Thread</a:t>
            </a:r>
            <a:r>
              <a:rPr lang="pl-PL" sz="2000" b="1" dirty="0">
                <a:latin typeface="Consolas" pitchFamily="49" charset="0"/>
                <a:cs typeface="Consolas" pitchFamily="49" charset="0"/>
              </a:rPr>
              <a:t> {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run() {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System.out.println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Hello</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from</a:t>
            </a:r>
            <a:r>
              <a:rPr lang="pl-PL" sz="2000" b="1" dirty="0">
                <a:latin typeface="Consolas" pitchFamily="49" charset="0"/>
                <a:cs typeface="Consolas" pitchFamily="49" charset="0"/>
              </a:rPr>
              <a:t> a </a:t>
            </a:r>
            <a:r>
              <a:rPr lang="pl-PL" sz="2000" b="1" dirty="0" err="1">
                <a:latin typeface="Consolas" pitchFamily="49" charset="0"/>
                <a:cs typeface="Consolas" pitchFamily="49" charset="0"/>
              </a:rPr>
              <a:t>thread</a:t>
            </a:r>
            <a:r>
              <a:rPr lang="pl-PL" sz="2000" b="1" dirty="0">
                <a:latin typeface="Consolas" pitchFamily="49" charset="0"/>
                <a:cs typeface="Consolas" pitchFamily="49" charset="0"/>
              </a:rPr>
              <a:t>!");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 </a:t>
            </a:r>
          </a:p>
          <a:p>
            <a:pPr>
              <a:lnSpc>
                <a:spcPct val="90000"/>
              </a:lnSpc>
            </a:pP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static</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main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String</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args</a:t>
            </a:r>
            <a:r>
              <a:rPr lang="pl-PL" sz="2000" b="1" dirty="0">
                <a:latin typeface="Consolas" pitchFamily="49" charset="0"/>
                <a:cs typeface="Consolas" pitchFamily="49" charset="0"/>
              </a:rPr>
              <a:t>[]) {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(ne</a:t>
            </a:r>
            <a:r>
              <a:rPr lang="pl-PL" sz="2000" b="1" dirty="0">
                <a:latin typeface="Consolas" pitchFamily="49" charset="0"/>
                <a:cs typeface="Consolas" pitchFamily="49" charset="0"/>
              </a:rPr>
              <a:t>w </a:t>
            </a:r>
            <a:r>
              <a:rPr lang="pl-PL" sz="2000" b="1" dirty="0" err="1">
                <a:latin typeface="Consolas" pitchFamily="49" charset="0"/>
                <a:cs typeface="Consolas" pitchFamily="49" charset="0"/>
              </a:rPr>
              <a:t>HelloThread</a:t>
            </a:r>
            <a:r>
              <a:rPr lang="pl-PL" sz="2000" b="1" dirty="0">
                <a:latin typeface="Consolas" pitchFamily="49" charset="0"/>
                <a:cs typeface="Consolas" pitchFamily="49" charset="0"/>
              </a:rPr>
              <a:t>()).start();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 </a:t>
            </a:r>
            <a:endParaRPr lang="pl-PL" sz="2000"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a:t>
            </a:r>
            <a:endParaRPr lang="pl-PL"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pl-PL" sz="4000" smtClean="0"/>
              <a:t>Wątki z wykorzystaniem interfejsu Runnable</a:t>
            </a:r>
          </a:p>
        </p:txBody>
      </p:sp>
      <p:sp>
        <p:nvSpPr>
          <p:cNvPr id="28675" name="Rectangle 3"/>
          <p:cNvSpPr>
            <a:spLocks noGrp="1" noChangeArrowheads="1"/>
          </p:cNvSpPr>
          <p:nvPr>
            <p:ph type="body" idx="1"/>
          </p:nvPr>
        </p:nvSpPr>
        <p:spPr/>
        <p:txBody>
          <a:bodyPr/>
          <a:lstStyle/>
          <a:p>
            <a:pPr eaLnBrk="1" hangingPunct="1">
              <a:lnSpc>
                <a:spcPct val="90000"/>
              </a:lnSpc>
            </a:pPr>
            <a:r>
              <a:rPr lang="pl-PL" sz="2800" dirty="0" smtClean="0"/>
              <a:t>Alternatywnym sposobem uruchamiania wątków jest </a:t>
            </a:r>
            <a:r>
              <a:rPr lang="pl-PL" sz="2800" dirty="0" err="1" smtClean="0"/>
              <a:t>wykorzytanie</a:t>
            </a:r>
            <a:r>
              <a:rPr lang="pl-PL" sz="2800" dirty="0" smtClean="0"/>
              <a:t> interfejsu </a:t>
            </a:r>
            <a:r>
              <a:rPr lang="pl-PL" sz="2800" b="1" dirty="0" err="1" smtClean="0"/>
              <a:t>Runnable</a:t>
            </a:r>
            <a:r>
              <a:rPr lang="pl-PL" sz="2800" dirty="0" smtClean="0"/>
              <a:t>. </a:t>
            </a:r>
          </a:p>
          <a:p>
            <a:pPr eaLnBrk="1" hangingPunct="1">
              <a:lnSpc>
                <a:spcPct val="90000"/>
              </a:lnSpc>
            </a:pPr>
            <a:r>
              <a:rPr lang="pl-PL" sz="2800" dirty="0" smtClean="0"/>
              <a:t>Interfejs ten zawiera nagłówek jedynej metody</a:t>
            </a:r>
            <a:endParaRPr lang="en-US" sz="2800" dirty="0" smtClean="0"/>
          </a:p>
          <a:p>
            <a:pPr lvl="1" eaLnBrk="1" hangingPunct="1">
              <a:lnSpc>
                <a:spcPct val="90000"/>
              </a:lnSpc>
              <a:buNone/>
            </a:pPr>
            <a:r>
              <a:rPr lang="en-US" sz="2400" b="1" dirty="0" smtClean="0">
                <a:latin typeface="Consolas" pitchFamily="49" charset="0"/>
                <a:cs typeface="Consolas" pitchFamily="49" charset="0"/>
              </a:rPr>
              <a:t>public void run ( )</a:t>
            </a:r>
            <a:r>
              <a:rPr lang="en-US" sz="2400" dirty="0" smtClean="0"/>
              <a:t>;</a:t>
            </a:r>
            <a:endParaRPr lang="pl-PL" sz="2400" dirty="0" smtClean="0"/>
          </a:p>
          <a:p>
            <a:pPr eaLnBrk="1" hangingPunct="1">
              <a:lnSpc>
                <a:spcPct val="90000"/>
              </a:lnSpc>
            </a:pPr>
            <a:r>
              <a:rPr lang="pl-PL" sz="2800" dirty="0" smtClean="0"/>
              <a:t>Obiekty typu </a:t>
            </a:r>
            <a:r>
              <a:rPr lang="pl-PL" sz="2800" dirty="0" err="1" smtClean="0"/>
              <a:t>Runnable</a:t>
            </a:r>
            <a:r>
              <a:rPr lang="pl-PL" sz="2800" dirty="0" smtClean="0"/>
              <a:t> można przekazywać jako argumenty konstruktora klasy </a:t>
            </a:r>
            <a:r>
              <a:rPr lang="pl-PL" sz="2800" dirty="0" err="1" smtClean="0"/>
              <a:t>Thread</a:t>
            </a:r>
            <a:r>
              <a:rPr lang="pl-PL" sz="2800" dirty="0" smtClean="0"/>
              <a:t>:</a:t>
            </a:r>
            <a:endParaRPr lang="en-US" sz="2800" dirty="0" smtClean="0"/>
          </a:p>
          <a:p>
            <a:pPr lvl="1" eaLnBrk="1" hangingPunct="1">
              <a:lnSpc>
                <a:spcPct val="90000"/>
              </a:lnSpc>
              <a:buNone/>
            </a:pPr>
            <a:r>
              <a:rPr lang="en-US" sz="2400" b="1" dirty="0" smtClean="0">
                <a:latin typeface="Consolas" pitchFamily="49" charset="0"/>
                <a:cs typeface="Consolas" pitchFamily="49" charset="0"/>
              </a:rPr>
              <a:t>new Thread ( </a:t>
            </a:r>
            <a:r>
              <a:rPr lang="en-US" sz="2400" b="1" dirty="0" err="1" smtClean="0">
                <a:latin typeface="Consolas" pitchFamily="49" charset="0"/>
                <a:cs typeface="Consolas" pitchFamily="49" charset="0"/>
              </a:rPr>
              <a:t>Runnable</a:t>
            </a:r>
            <a:r>
              <a:rPr lang="en-US" sz="2400" b="1" dirty="0" smtClean="0">
                <a:latin typeface="Consolas" pitchFamily="49" charset="0"/>
                <a:cs typeface="Consolas" pitchFamily="49" charset="0"/>
              </a:rPr>
              <a:t> object );</a:t>
            </a:r>
            <a:endParaRPr lang="pl-PL" sz="2400" b="1" dirty="0" smtClean="0">
              <a:latin typeface="Consolas" pitchFamily="49" charset="0"/>
              <a:cs typeface="Consolas" pitchFamily="49" charset="0"/>
            </a:endParaRPr>
          </a:p>
          <a:p>
            <a:pPr eaLnBrk="1" hangingPunct="1">
              <a:lnSpc>
                <a:spcPct val="90000"/>
              </a:lnSpc>
            </a:pPr>
            <a:r>
              <a:rPr lang="pl-PL" sz="2800" dirty="0" smtClean="0"/>
              <a:t>Utworzony w ten sposób obiekt posiada własny wątek i wykonuje </a:t>
            </a:r>
            <a:r>
              <a:rPr lang="pl-PL" sz="2800" dirty="0" err="1" smtClean="0"/>
              <a:t>metode</a:t>
            </a:r>
            <a:r>
              <a:rPr lang="pl-PL" sz="2800" dirty="0" smtClean="0"/>
              <a:t> run ( ) obiektu </a:t>
            </a:r>
            <a:r>
              <a:rPr lang="pl-PL" sz="2800" dirty="0" err="1" smtClean="0"/>
              <a:t>object</a:t>
            </a:r>
            <a:r>
              <a:rPr lang="pl-PL" sz="2800" dirty="0" smtClean="0"/>
              <a:t>. </a:t>
            </a:r>
          </a:p>
        </p:txBody>
      </p:sp>
      <p:sp>
        <p:nvSpPr>
          <p:cNvPr id="28676" name="Symbol zastępczy numeru slajdu 6"/>
          <p:cNvSpPr>
            <a:spLocks noGrp="1"/>
          </p:cNvSpPr>
          <p:nvPr>
            <p:ph type="sldNum" sz="quarter" idx="12"/>
          </p:nvPr>
        </p:nvSpPr>
        <p:spPr>
          <a:noFill/>
        </p:spPr>
        <p:txBody>
          <a:bodyPr/>
          <a:lstStyle/>
          <a:p>
            <a:fld id="{0514A704-AFC2-4C8B-941F-15279F770462}" type="slidenum">
              <a:rPr lang="pl-PL" smtClean="0">
                <a:cs typeface="Arial" pitchFamily="34" charset="0"/>
              </a:rPr>
              <a:pPr/>
              <a:t>22</a:t>
            </a:fld>
            <a:endParaRPr lang="pl-PL" smtClean="0">
              <a:cs typeface="Arial" pitchFamily="34" charset="0"/>
            </a:endParaRPr>
          </a:p>
        </p:txBody>
      </p:sp>
      <p:sp>
        <p:nvSpPr>
          <p:cNvPr id="2867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pl-PL" sz="4000" smtClean="0"/>
              <a:t>Wątki z wykorzystaniem interfejsu Runnable</a:t>
            </a:r>
          </a:p>
        </p:txBody>
      </p:sp>
      <p:sp>
        <p:nvSpPr>
          <p:cNvPr id="29699" name="Rectangle 3"/>
          <p:cNvSpPr>
            <a:spLocks noGrp="1" noChangeArrowheads="1"/>
          </p:cNvSpPr>
          <p:nvPr>
            <p:ph type="body" idx="1"/>
          </p:nvPr>
        </p:nvSpPr>
        <p:spPr>
          <a:xfrm>
            <a:off x="685800" y="1981200"/>
            <a:ext cx="8062913" cy="4114800"/>
          </a:xfrm>
        </p:spPr>
        <p:txBody>
          <a:bodyPr/>
          <a:lstStyle/>
          <a:p>
            <a:pPr eaLnBrk="1" hangingPunct="1">
              <a:lnSpc>
                <a:spcPct val="90000"/>
              </a:lnSpc>
            </a:pPr>
            <a:r>
              <a:rPr lang="pl-PL" smtClean="0"/>
              <a:t>Kroki do wykonania: </a:t>
            </a:r>
          </a:p>
          <a:p>
            <a:pPr lvl="1" eaLnBrk="1" hangingPunct="1">
              <a:lnSpc>
                <a:spcPct val="90000"/>
              </a:lnSpc>
            </a:pPr>
            <a:r>
              <a:rPr lang="pl-PL" smtClean="0"/>
              <a:t>Zdefiniować klasę implementującą interfejs Runnable. </a:t>
            </a:r>
          </a:p>
          <a:p>
            <a:pPr lvl="1" eaLnBrk="1" hangingPunct="1">
              <a:lnSpc>
                <a:spcPct val="90000"/>
              </a:lnSpc>
            </a:pPr>
            <a:r>
              <a:rPr lang="pl-PL" smtClean="0"/>
              <a:t>Zdefiniować w niej metodę run z zakresem czynności do wykonania. </a:t>
            </a:r>
          </a:p>
          <a:p>
            <a:pPr lvl="1" eaLnBrk="1" hangingPunct="1">
              <a:lnSpc>
                <a:spcPct val="90000"/>
              </a:lnSpc>
            </a:pPr>
            <a:r>
              <a:rPr lang="pl-PL" smtClean="0"/>
              <a:t>Utworzyć obiekt tej klasy. </a:t>
            </a:r>
          </a:p>
          <a:p>
            <a:pPr lvl="1" eaLnBrk="1" hangingPunct="1">
              <a:lnSpc>
                <a:spcPct val="90000"/>
              </a:lnSpc>
            </a:pPr>
            <a:r>
              <a:rPr lang="pl-PL" smtClean="0"/>
              <a:t>Utworzyć obiekt klasy Thread z referencją do powyższego obiektu jako parametr. </a:t>
            </a:r>
          </a:p>
          <a:p>
            <a:pPr lvl="1" eaLnBrk="1" hangingPunct="1">
              <a:lnSpc>
                <a:spcPct val="90000"/>
              </a:lnSpc>
            </a:pPr>
            <a:r>
              <a:rPr lang="pl-PL" smtClean="0"/>
              <a:t>Wywołać metodę start powyższego obiektu. </a:t>
            </a:r>
          </a:p>
        </p:txBody>
      </p:sp>
      <p:sp>
        <p:nvSpPr>
          <p:cNvPr id="29700" name="Symbol zastępczy numeru slajdu 6"/>
          <p:cNvSpPr>
            <a:spLocks noGrp="1"/>
          </p:cNvSpPr>
          <p:nvPr>
            <p:ph type="sldNum" sz="quarter" idx="12"/>
          </p:nvPr>
        </p:nvSpPr>
        <p:spPr>
          <a:noFill/>
        </p:spPr>
        <p:txBody>
          <a:bodyPr/>
          <a:lstStyle/>
          <a:p>
            <a:fld id="{70C493C1-0715-4714-8FB1-429E1165A278}" type="slidenum">
              <a:rPr lang="pl-PL" smtClean="0">
                <a:cs typeface="Arial" pitchFamily="34" charset="0"/>
              </a:rPr>
              <a:pPr/>
              <a:t>23</a:t>
            </a:fld>
            <a:endParaRPr lang="pl-PL" smtClean="0">
              <a:cs typeface="Arial" pitchFamily="34" charset="0"/>
            </a:endParaRPr>
          </a:p>
        </p:txBody>
      </p:sp>
      <p:sp>
        <p:nvSpPr>
          <p:cNvPr id="2970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85800" y="260350"/>
            <a:ext cx="7772400" cy="1143000"/>
          </a:xfrm>
        </p:spPr>
        <p:txBody>
          <a:bodyPr/>
          <a:lstStyle/>
          <a:p>
            <a:pPr eaLnBrk="1" hangingPunct="1"/>
            <a:r>
              <a:rPr lang="pl-PL" smtClean="0"/>
              <a:t>Prosty przykład</a:t>
            </a:r>
          </a:p>
        </p:txBody>
      </p:sp>
      <p:sp>
        <p:nvSpPr>
          <p:cNvPr id="30723" name="Rectangle 1027"/>
          <p:cNvSpPr>
            <a:spLocks noGrp="1" noChangeArrowheads="1"/>
          </p:cNvSpPr>
          <p:nvPr>
            <p:ph type="body" idx="1"/>
          </p:nvPr>
        </p:nvSpPr>
        <p:spPr/>
        <p:txBody>
          <a:bodyPr/>
          <a:lstStyle/>
          <a:p>
            <a:pPr eaLnBrk="1" hangingPunct="1">
              <a:lnSpc>
                <a:spcPct val="90000"/>
              </a:lnSpc>
            </a:pPr>
            <a:r>
              <a:rPr lang="pl-PL" sz="2400" smtClean="0"/>
              <a:t>Instancja Runnable jest przekazywana do konstruktora obiektu Thread. </a:t>
            </a:r>
          </a:p>
          <a:p>
            <a:pPr eaLnBrk="1" hangingPunct="1">
              <a:lnSpc>
                <a:spcPct val="90000"/>
              </a:lnSpc>
              <a:buFontTx/>
              <a:buNone/>
            </a:pPr>
            <a:r>
              <a:rPr lang="pl-PL" sz="2400" b="1" smtClean="0"/>
              <a:t>	</a:t>
            </a:r>
            <a:endParaRPr lang="pl-PL" sz="2400" smtClean="0">
              <a:latin typeface="Consolas" pitchFamily="49" charset="0"/>
              <a:cs typeface="Consolas" pitchFamily="49" charset="0"/>
            </a:endParaRPr>
          </a:p>
        </p:txBody>
      </p:sp>
      <p:sp>
        <p:nvSpPr>
          <p:cNvPr id="30724" name="Symbol zastępczy numeru slajdu 6"/>
          <p:cNvSpPr>
            <a:spLocks noGrp="1"/>
          </p:cNvSpPr>
          <p:nvPr>
            <p:ph type="sldNum" sz="quarter" idx="12"/>
          </p:nvPr>
        </p:nvSpPr>
        <p:spPr>
          <a:noFill/>
        </p:spPr>
        <p:txBody>
          <a:bodyPr/>
          <a:lstStyle/>
          <a:p>
            <a:fld id="{763E328D-DBCE-4EEB-BD0B-2D0ECAC3C20B}" type="slidenum">
              <a:rPr lang="pl-PL" smtClean="0">
                <a:cs typeface="Arial" pitchFamily="34" charset="0"/>
              </a:rPr>
              <a:pPr/>
              <a:t>24</a:t>
            </a:fld>
            <a:endParaRPr lang="pl-PL" smtClean="0">
              <a:cs typeface="Arial" pitchFamily="34" charset="0"/>
            </a:endParaRPr>
          </a:p>
        </p:txBody>
      </p:sp>
      <p:sp>
        <p:nvSpPr>
          <p:cNvPr id="3072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0726" name="pole tekstowe 8"/>
          <p:cNvSpPr txBox="1">
            <a:spLocks noChangeArrowheads="1"/>
          </p:cNvSpPr>
          <p:nvPr/>
        </p:nvSpPr>
        <p:spPr bwMode="auto">
          <a:xfrm>
            <a:off x="323850" y="3021013"/>
            <a:ext cx="8640763" cy="3138487"/>
          </a:xfrm>
          <a:prstGeom prst="rect">
            <a:avLst/>
          </a:prstGeom>
          <a:noFill/>
          <a:ln w="9525">
            <a:noFill/>
            <a:miter lim="800000"/>
            <a:headEnd/>
            <a:tailEnd/>
          </a:ln>
        </p:spPr>
        <p:txBody>
          <a:bodyPr>
            <a:spAutoFit/>
          </a:bodyPr>
          <a:lstStyle/>
          <a:p>
            <a:pPr>
              <a:lnSpc>
                <a:spcPct val="90000"/>
              </a:lnSpc>
            </a:pPr>
            <a:r>
              <a:rPr lang="pl-PL" sz="2000" b="1" dirty="0">
                <a:latin typeface="Consolas" pitchFamily="49" charset="0"/>
                <a:cs typeface="Consolas" pitchFamily="49" charset="0"/>
              </a:rPr>
              <a:t>public </a:t>
            </a:r>
            <a:r>
              <a:rPr lang="pl-PL" sz="2000" b="1" dirty="0" err="1">
                <a:latin typeface="Consolas" pitchFamily="49" charset="0"/>
                <a:cs typeface="Consolas" pitchFamily="49" charset="0"/>
              </a:rPr>
              <a:t>class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HelloRunnable</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implements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Runnable</a:t>
            </a:r>
            <a:r>
              <a:rPr lang="pl-PL" sz="2000" b="1" dirty="0">
                <a:latin typeface="Consolas" pitchFamily="49" charset="0"/>
                <a:cs typeface="Consolas" pitchFamily="49" charset="0"/>
              </a:rPr>
              <a:t> {</a:t>
            </a:r>
          </a:p>
          <a:p>
            <a:pPr>
              <a:lnSpc>
                <a:spcPct val="90000"/>
              </a:lnSpc>
            </a:pPr>
            <a:endParaRPr lang="pl-PL" sz="2000" b="1"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run() {</a:t>
            </a: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System.out.println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Hello</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from</a:t>
            </a:r>
            <a:r>
              <a:rPr lang="pl-PL" sz="2000" b="1" dirty="0">
                <a:latin typeface="Consolas" pitchFamily="49" charset="0"/>
                <a:cs typeface="Consolas" pitchFamily="49" charset="0"/>
              </a:rPr>
              <a:t> a </a:t>
            </a:r>
            <a:r>
              <a:rPr lang="pl-PL" sz="2000" b="1" dirty="0" err="1">
                <a:latin typeface="Consolas" pitchFamily="49" charset="0"/>
                <a:cs typeface="Consolas" pitchFamily="49" charset="0"/>
              </a:rPr>
              <a:t>thread</a:t>
            </a:r>
            <a:r>
              <a:rPr lang="pl-PL" sz="2000" b="1" dirty="0">
                <a:latin typeface="Consolas" pitchFamily="49" charset="0"/>
                <a:cs typeface="Consolas" pitchFamily="49" charset="0"/>
              </a:rPr>
              <a:t>!");</a:t>
            </a:r>
          </a:p>
          <a:p>
            <a:pPr>
              <a:lnSpc>
                <a:spcPct val="90000"/>
              </a:lnSpc>
            </a:pPr>
            <a:r>
              <a:rPr lang="pl-PL" sz="2000" b="1" dirty="0">
                <a:latin typeface="Consolas" pitchFamily="49" charset="0"/>
                <a:cs typeface="Consolas" pitchFamily="49" charset="0"/>
              </a:rPr>
              <a:t>    }</a:t>
            </a:r>
          </a:p>
          <a:p>
            <a:pPr>
              <a:lnSpc>
                <a:spcPct val="90000"/>
              </a:lnSpc>
            </a:pPr>
            <a:endParaRPr lang="pl-PL" sz="2000" b="1"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static</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main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String</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args</a:t>
            </a: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a:t>
            </a:r>
            <a:r>
              <a:rPr lang="pl-PL" sz="2000" b="1" dirty="0" err="1">
                <a:solidFill>
                  <a:srgbClr val="0070C0"/>
                </a:solidFill>
                <a:latin typeface="Consolas" pitchFamily="49" charset="0"/>
                <a:cs typeface="Consolas" pitchFamily="49" charset="0"/>
              </a:rPr>
              <a:t>(ne</a:t>
            </a:r>
            <a:r>
              <a:rPr lang="pl-PL" sz="2000" b="1" dirty="0">
                <a:solidFill>
                  <a:srgbClr val="0070C0"/>
                </a:solidFill>
                <a:latin typeface="Consolas" pitchFamily="49" charset="0"/>
                <a:cs typeface="Consolas" pitchFamily="49" charset="0"/>
              </a:rPr>
              <a:t>w </a:t>
            </a:r>
            <a:r>
              <a:rPr lang="pl-PL" sz="2000" b="1" dirty="0" err="1">
                <a:solidFill>
                  <a:srgbClr val="0070C0"/>
                </a:solidFill>
                <a:latin typeface="Consolas" pitchFamily="49" charset="0"/>
                <a:cs typeface="Consolas" pitchFamily="49" charset="0"/>
              </a:rPr>
              <a:t>Thread(ne</a:t>
            </a:r>
            <a:r>
              <a:rPr lang="pl-PL" sz="2000" b="1" dirty="0">
                <a:solidFill>
                  <a:srgbClr val="0070C0"/>
                </a:solidFill>
                <a:latin typeface="Consolas" pitchFamily="49" charset="0"/>
                <a:cs typeface="Consolas" pitchFamily="49" charset="0"/>
              </a:rPr>
              <a:t>w </a:t>
            </a:r>
            <a:r>
              <a:rPr lang="pl-PL" sz="2000" b="1" dirty="0" err="1">
                <a:solidFill>
                  <a:srgbClr val="0070C0"/>
                </a:solidFill>
                <a:latin typeface="Consolas" pitchFamily="49" charset="0"/>
                <a:cs typeface="Consolas" pitchFamily="49" charset="0"/>
              </a:rPr>
              <a:t>HelloRunnable</a:t>
            </a:r>
            <a:r>
              <a:rPr lang="pl-PL" sz="2000" b="1" dirty="0">
                <a:solidFill>
                  <a:srgbClr val="0070C0"/>
                </a:solidFill>
                <a:latin typeface="Consolas" pitchFamily="49" charset="0"/>
                <a:cs typeface="Consolas" pitchFamily="49" charset="0"/>
              </a:rPr>
              <a:t>()))</a:t>
            </a:r>
            <a:r>
              <a:rPr lang="pl-PL" sz="2000" b="1" dirty="0">
                <a:latin typeface="Consolas" pitchFamily="49" charset="0"/>
                <a:cs typeface="Consolas" pitchFamily="49" charset="0"/>
              </a:rPr>
              <a:t>.start();</a:t>
            </a:r>
          </a:p>
          <a:p>
            <a:pPr>
              <a:lnSpc>
                <a:spcPct val="90000"/>
              </a:lnSpc>
            </a:pPr>
            <a:r>
              <a:rPr lang="pl-PL" sz="2000" b="1" dirty="0">
                <a:latin typeface="Consolas" pitchFamily="49" charset="0"/>
                <a:cs typeface="Consolas" pitchFamily="49" charset="0"/>
              </a:rPr>
              <a:t>    }</a:t>
            </a:r>
          </a:p>
          <a:p>
            <a:pPr>
              <a:lnSpc>
                <a:spcPct val="90000"/>
              </a:lnSpc>
            </a:pPr>
            <a:endParaRPr lang="pl-PL" sz="2000" b="1"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a:t>
            </a:r>
            <a:endParaRPr lang="pl-PL"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endParaRPr lang="pl-PL" dirty="0"/>
          </a:p>
        </p:txBody>
      </p:sp>
      <p:sp>
        <p:nvSpPr>
          <p:cNvPr id="7" name="Symbol zastępczy tekstu 6"/>
          <p:cNvSpPr>
            <a:spLocks noGrp="1"/>
          </p:cNvSpPr>
          <p:nvPr>
            <p:ph type="body" idx="1"/>
          </p:nvPr>
        </p:nvSpPr>
        <p:spPr/>
        <p:txBody>
          <a:bodyPr/>
          <a:lstStyle/>
          <a:p>
            <a:r>
              <a:rPr lang="pl-PL" dirty="0" smtClean="0"/>
              <a:t>Cykl życia wątku</a:t>
            </a:r>
            <a:endParaRPr lang="pl-PL" dirty="0"/>
          </a:p>
        </p:txBody>
      </p:sp>
      <p:sp>
        <p:nvSpPr>
          <p:cNvPr id="4" name="Symbol zastępczy stopki 3"/>
          <p:cNvSpPr>
            <a:spLocks noGrp="1"/>
          </p:cNvSpPr>
          <p:nvPr>
            <p:ph type="ftr" sz="quarter" idx="11"/>
          </p:nvPr>
        </p:nvSpPr>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12"/>
          </p:nvPr>
        </p:nvSpPr>
        <p:spPr/>
        <p:txBody>
          <a:bodyPr/>
          <a:lstStyle/>
          <a:p>
            <a:pPr>
              <a:defRPr/>
            </a:pPr>
            <a:fld id="{6A0F23A3-8496-48BC-83BB-248D385E8157}" type="slidenum">
              <a:rPr lang="pl-PL" smtClean="0"/>
              <a:pPr>
                <a:defRPr/>
              </a:pPr>
              <a:t>25</a:t>
            </a:fld>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00013"/>
            <a:ext cx="7772400" cy="1143001"/>
          </a:xfrm>
        </p:spPr>
        <p:txBody>
          <a:bodyPr/>
          <a:lstStyle/>
          <a:p>
            <a:pPr eaLnBrk="1" hangingPunct="1"/>
            <a:r>
              <a:rPr lang="pl-PL" smtClean="0"/>
              <a:t>Wątki w Javie</a:t>
            </a:r>
          </a:p>
        </p:txBody>
      </p:sp>
      <p:sp>
        <p:nvSpPr>
          <p:cNvPr id="31747" name="Rectangle 3"/>
          <p:cNvSpPr>
            <a:spLocks noGrp="1" noChangeArrowheads="1"/>
          </p:cNvSpPr>
          <p:nvPr>
            <p:ph type="body" idx="1"/>
          </p:nvPr>
        </p:nvSpPr>
        <p:spPr>
          <a:xfrm>
            <a:off x="250825" y="1052513"/>
            <a:ext cx="8642350" cy="5400675"/>
          </a:xfrm>
        </p:spPr>
        <p:txBody>
          <a:bodyPr/>
          <a:lstStyle/>
          <a:p>
            <a:pPr eaLnBrk="1" hangingPunct="1">
              <a:lnSpc>
                <a:spcPct val="80000"/>
              </a:lnSpc>
            </a:pPr>
            <a:r>
              <a:rPr lang="pl-PL" sz="2800" dirty="0" smtClean="0"/>
              <a:t>Każdy wątek powinien być wywołany, mieć opisane zadania do wykonania oraz posiadać zdolność do zakończenia jego działania. </a:t>
            </a:r>
          </a:p>
          <a:p>
            <a:pPr eaLnBrk="1" hangingPunct="1">
              <a:lnSpc>
                <a:spcPct val="80000"/>
              </a:lnSpc>
            </a:pPr>
            <a:r>
              <a:rPr lang="pl-PL" sz="2800" dirty="0" smtClean="0"/>
              <a:t>Funkcjonalność tą, otrzymuje się poprzez stosowanie trzech podstawowych dla wątków metod klasy </a:t>
            </a:r>
            <a:r>
              <a:rPr lang="pl-PL" sz="2800" i="1" dirty="0" err="1" smtClean="0"/>
              <a:t>Thread</a:t>
            </a:r>
            <a:r>
              <a:rPr lang="pl-PL" sz="2800" dirty="0" smtClean="0"/>
              <a:t>:</a:t>
            </a:r>
          </a:p>
          <a:p>
            <a:pPr lvl="1" eaLnBrk="1" hangingPunct="1">
              <a:lnSpc>
                <a:spcPct val="80000"/>
              </a:lnSpc>
            </a:pPr>
            <a:r>
              <a:rPr lang="pl-PL" sz="2400" b="1" i="1" dirty="0" smtClean="0">
                <a:solidFill>
                  <a:srgbClr val="FF0000"/>
                </a:solidFill>
              </a:rPr>
              <a:t>start</a:t>
            </a:r>
            <a:r>
              <a:rPr lang="pl-PL" sz="2400" dirty="0" smtClean="0"/>
              <a:t>() - jawnie wywołuje rozpoczęcie wątku,</a:t>
            </a:r>
          </a:p>
          <a:p>
            <a:pPr lvl="1" eaLnBrk="1" hangingPunct="1">
              <a:lnSpc>
                <a:spcPct val="80000"/>
              </a:lnSpc>
            </a:pPr>
            <a:r>
              <a:rPr lang="pl-PL" sz="2400" b="1" i="1" dirty="0" smtClean="0"/>
              <a:t>run</a:t>
            </a:r>
            <a:r>
              <a:rPr lang="pl-PL" sz="2400" i="1" dirty="0" smtClean="0"/>
              <a:t>() </a:t>
            </a:r>
            <a:r>
              <a:rPr lang="pl-PL" sz="2400" dirty="0" smtClean="0"/>
              <a:t>- zawiera zestaw zadań do wykonania,</a:t>
            </a:r>
          </a:p>
          <a:p>
            <a:pPr lvl="1" eaLnBrk="1" hangingPunct="1">
              <a:lnSpc>
                <a:spcPct val="80000"/>
              </a:lnSpc>
            </a:pPr>
            <a:r>
              <a:rPr lang="pl-PL" sz="2400" b="1" i="1" dirty="0" err="1" smtClean="0"/>
              <a:t>interrupt</a:t>
            </a:r>
            <a:r>
              <a:rPr lang="pl-PL" sz="2400" dirty="0" smtClean="0"/>
              <a:t>() - umożliwia przerwanie działania wątku.</a:t>
            </a:r>
          </a:p>
          <a:p>
            <a:pPr eaLnBrk="1" hangingPunct="1">
              <a:lnSpc>
                <a:spcPct val="80000"/>
              </a:lnSpc>
            </a:pPr>
            <a:r>
              <a:rPr lang="pl-PL" sz="2800" dirty="0" smtClean="0"/>
              <a:t>Metoda </a:t>
            </a:r>
            <a:r>
              <a:rPr lang="pl-PL" sz="2800" i="1" dirty="0" smtClean="0"/>
              <a:t>run</a:t>
            </a:r>
            <a:r>
              <a:rPr lang="pl-PL" sz="2800" dirty="0" smtClean="0"/>
              <a:t>() nie jest wywoływana jawnie lecz pośrednio poprzez metodę </a:t>
            </a:r>
            <a:r>
              <a:rPr lang="pl-PL" sz="2800" i="1" dirty="0" smtClean="0"/>
              <a:t>start</a:t>
            </a:r>
            <a:r>
              <a:rPr lang="pl-PL" sz="2800" dirty="0" smtClean="0"/>
              <a:t>().</a:t>
            </a:r>
          </a:p>
          <a:p>
            <a:pPr eaLnBrk="1" hangingPunct="1">
              <a:lnSpc>
                <a:spcPct val="80000"/>
              </a:lnSpc>
            </a:pPr>
            <a:r>
              <a:rPr lang="pl-PL" sz="2800" dirty="0" smtClean="0"/>
              <a:t>Użycie metody </a:t>
            </a:r>
            <a:r>
              <a:rPr lang="pl-PL" sz="2800" i="1" dirty="0" smtClean="0"/>
              <a:t>start</a:t>
            </a:r>
            <a:r>
              <a:rPr lang="pl-PL" sz="2800" dirty="0" smtClean="0"/>
              <a:t>() powoduje wykonanie działań zawartych w ciele metody </a:t>
            </a:r>
            <a:r>
              <a:rPr lang="pl-PL" sz="2800" i="1" dirty="0" smtClean="0"/>
              <a:t>run</a:t>
            </a:r>
            <a:r>
              <a:rPr lang="pl-PL" sz="2800" dirty="0" smtClean="0"/>
              <a:t>(). </a:t>
            </a:r>
          </a:p>
          <a:p>
            <a:pPr eaLnBrk="1" hangingPunct="1">
              <a:lnSpc>
                <a:spcPct val="80000"/>
              </a:lnSpc>
            </a:pPr>
            <a:r>
              <a:rPr lang="pl-PL" sz="2800" dirty="0" smtClean="0"/>
              <a:t>Jeśli w międzyczasie zadanie nie zostanie przerwane, to końcem życia wątku będzie koniec działania metody </a:t>
            </a:r>
            <a:r>
              <a:rPr lang="pl-PL" sz="2800" i="1" dirty="0" smtClean="0"/>
              <a:t>run</a:t>
            </a:r>
            <a:r>
              <a:rPr lang="pl-PL" sz="2800" dirty="0" smtClean="0"/>
              <a:t>().</a:t>
            </a:r>
          </a:p>
        </p:txBody>
      </p:sp>
      <p:sp>
        <p:nvSpPr>
          <p:cNvPr id="31748" name="Symbol zastępczy numeru slajdu 6"/>
          <p:cNvSpPr>
            <a:spLocks noGrp="1"/>
          </p:cNvSpPr>
          <p:nvPr>
            <p:ph type="sldNum" sz="quarter" idx="12"/>
          </p:nvPr>
        </p:nvSpPr>
        <p:spPr>
          <a:noFill/>
        </p:spPr>
        <p:txBody>
          <a:bodyPr/>
          <a:lstStyle/>
          <a:p>
            <a:fld id="{4BFBC793-9F74-4C28-8292-05155E9561D5}" type="slidenum">
              <a:rPr lang="pl-PL" smtClean="0">
                <a:cs typeface="Arial" pitchFamily="34" charset="0"/>
              </a:rPr>
              <a:pPr/>
              <a:t>26</a:t>
            </a:fld>
            <a:endParaRPr lang="pl-PL" smtClean="0">
              <a:cs typeface="Arial" pitchFamily="34" charset="0"/>
            </a:endParaRPr>
          </a:p>
        </p:txBody>
      </p:sp>
      <p:sp>
        <p:nvSpPr>
          <p:cNvPr id="3174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00013"/>
            <a:ext cx="7772400" cy="1143001"/>
          </a:xfrm>
        </p:spPr>
        <p:txBody>
          <a:bodyPr/>
          <a:lstStyle/>
          <a:p>
            <a:pPr eaLnBrk="1" hangingPunct="1"/>
            <a:r>
              <a:rPr lang="pl-PL" smtClean="0"/>
              <a:t>Sleep</a:t>
            </a:r>
          </a:p>
        </p:txBody>
      </p:sp>
      <p:sp>
        <p:nvSpPr>
          <p:cNvPr id="32771" name="Rectangle 3"/>
          <p:cNvSpPr>
            <a:spLocks noGrp="1" noChangeArrowheads="1"/>
          </p:cNvSpPr>
          <p:nvPr>
            <p:ph type="body" idx="1"/>
          </p:nvPr>
        </p:nvSpPr>
        <p:spPr>
          <a:xfrm>
            <a:off x="250825" y="1052513"/>
            <a:ext cx="8642350" cy="5400675"/>
          </a:xfrm>
        </p:spPr>
        <p:txBody>
          <a:bodyPr/>
          <a:lstStyle/>
          <a:p>
            <a:pPr eaLnBrk="1" hangingPunct="1">
              <a:lnSpc>
                <a:spcPct val="80000"/>
              </a:lnSpc>
            </a:pPr>
            <a:r>
              <a:rPr lang="pl-PL" sz="2800" smtClean="0"/>
              <a:t>Zatrzymywanie wykonania wątków realizowane poprzez </a:t>
            </a:r>
            <a:r>
              <a:rPr lang="pl-PL" sz="2800" b="1" smtClean="0"/>
              <a:t>Thread.sleep</a:t>
            </a:r>
            <a:r>
              <a:rPr lang="pl-PL" sz="2800" smtClean="0"/>
              <a:t> na określony czas (podawany w mili- lub nanosekundach)</a:t>
            </a:r>
          </a:p>
          <a:p>
            <a:pPr eaLnBrk="1" hangingPunct="1">
              <a:lnSpc>
                <a:spcPct val="80000"/>
              </a:lnSpc>
            </a:pPr>
            <a:r>
              <a:rPr lang="pl-PL" sz="2800" smtClean="0"/>
              <a:t>Brak 100% pewności, że wątek zostanie zatrzymany na precyzyjnie określony czas</a:t>
            </a:r>
          </a:p>
          <a:p>
            <a:pPr eaLnBrk="1" hangingPunct="1">
              <a:lnSpc>
                <a:spcPct val="80000"/>
              </a:lnSpc>
            </a:pPr>
            <a:r>
              <a:rPr lang="pl-PL" sz="2800" smtClean="0"/>
              <a:t>Wydajny sposób na oddanie czasu procesora innym wątkom bądź procesom</a:t>
            </a:r>
          </a:p>
          <a:p>
            <a:pPr eaLnBrk="1" hangingPunct="1">
              <a:lnSpc>
                <a:spcPct val="80000"/>
              </a:lnSpc>
            </a:pPr>
            <a:r>
              <a:rPr lang="pl-PL" sz="2800" smtClean="0"/>
              <a:t>Może zostać wykorzystane do oczekiwania na pojawienie się odpowiedniego stanu innego wątku</a:t>
            </a:r>
          </a:p>
        </p:txBody>
      </p:sp>
      <p:sp>
        <p:nvSpPr>
          <p:cNvPr id="32772" name="Symbol zastępczy numeru slajdu 6"/>
          <p:cNvSpPr>
            <a:spLocks noGrp="1"/>
          </p:cNvSpPr>
          <p:nvPr>
            <p:ph type="sldNum" sz="quarter" idx="12"/>
          </p:nvPr>
        </p:nvSpPr>
        <p:spPr>
          <a:noFill/>
        </p:spPr>
        <p:txBody>
          <a:bodyPr/>
          <a:lstStyle/>
          <a:p>
            <a:fld id="{FA299170-648D-443F-9735-87B5481A89D3}" type="slidenum">
              <a:rPr lang="pl-PL" smtClean="0">
                <a:cs typeface="Arial" pitchFamily="34" charset="0"/>
              </a:rPr>
              <a:pPr/>
              <a:t>27</a:t>
            </a:fld>
            <a:endParaRPr lang="pl-PL" smtClean="0">
              <a:cs typeface="Arial" pitchFamily="34" charset="0"/>
            </a:endParaRPr>
          </a:p>
        </p:txBody>
      </p:sp>
      <p:sp>
        <p:nvSpPr>
          <p:cNvPr id="3277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685800" y="260350"/>
            <a:ext cx="7772400" cy="1143000"/>
          </a:xfrm>
        </p:spPr>
        <p:txBody>
          <a:bodyPr/>
          <a:lstStyle/>
          <a:p>
            <a:pPr eaLnBrk="1" hangingPunct="1"/>
            <a:r>
              <a:rPr lang="pl-PL" smtClean="0"/>
              <a:t>Przykład</a:t>
            </a:r>
          </a:p>
        </p:txBody>
      </p:sp>
      <p:sp>
        <p:nvSpPr>
          <p:cNvPr id="33795" name="Rectangle 1027"/>
          <p:cNvSpPr>
            <a:spLocks noGrp="1" noChangeArrowheads="1"/>
          </p:cNvSpPr>
          <p:nvPr>
            <p:ph type="body" idx="1"/>
          </p:nvPr>
        </p:nvSpPr>
        <p:spPr>
          <a:xfrm>
            <a:off x="714375" y="1214438"/>
            <a:ext cx="7772400" cy="4114800"/>
          </a:xfrm>
        </p:spPr>
        <p:txBody>
          <a:bodyPr/>
          <a:lstStyle/>
          <a:p>
            <a:pPr eaLnBrk="1" hangingPunct="1">
              <a:lnSpc>
                <a:spcPct val="90000"/>
              </a:lnSpc>
            </a:pPr>
            <a:r>
              <a:rPr lang="pl-PL" sz="2400" smtClean="0"/>
              <a:t>Użycie </a:t>
            </a:r>
            <a:r>
              <a:rPr lang="pl-PL" sz="2400" b="1" smtClean="0"/>
              <a:t>sleep</a:t>
            </a:r>
            <a:r>
              <a:rPr lang="pl-PL" sz="2400" smtClean="0"/>
              <a:t> może spowodowaćwyrzucenie wyjątku InterruptedException, jeśli inny wątek przerwie wykonywanie tego wątku poprzez wywołanie metody interrupt</a:t>
            </a:r>
            <a:endParaRPr lang="pl-PL" sz="2400" smtClean="0">
              <a:latin typeface="Consolas" pitchFamily="49" charset="0"/>
              <a:cs typeface="Consolas" pitchFamily="49" charset="0"/>
            </a:endParaRPr>
          </a:p>
        </p:txBody>
      </p:sp>
      <p:sp>
        <p:nvSpPr>
          <p:cNvPr id="33796" name="Symbol zastępczy numeru slajdu 6"/>
          <p:cNvSpPr>
            <a:spLocks noGrp="1"/>
          </p:cNvSpPr>
          <p:nvPr>
            <p:ph type="sldNum" sz="quarter" idx="12"/>
          </p:nvPr>
        </p:nvSpPr>
        <p:spPr>
          <a:noFill/>
        </p:spPr>
        <p:txBody>
          <a:bodyPr/>
          <a:lstStyle/>
          <a:p>
            <a:fld id="{A482D111-14B0-4DFC-99AC-A4232EBEA78A}" type="slidenum">
              <a:rPr lang="pl-PL" smtClean="0">
                <a:cs typeface="Arial" pitchFamily="34" charset="0"/>
              </a:rPr>
              <a:pPr/>
              <a:t>28</a:t>
            </a:fld>
            <a:endParaRPr lang="pl-PL" smtClean="0">
              <a:cs typeface="Arial" pitchFamily="34" charset="0"/>
            </a:endParaRPr>
          </a:p>
        </p:txBody>
      </p:sp>
      <p:sp>
        <p:nvSpPr>
          <p:cNvPr id="3379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9" name="pole tekstowe 8"/>
          <p:cNvSpPr txBox="1"/>
          <p:nvPr/>
        </p:nvSpPr>
        <p:spPr>
          <a:xfrm>
            <a:off x="323850" y="3021013"/>
            <a:ext cx="8640763" cy="3138487"/>
          </a:xfrm>
          <a:prstGeom prst="rect">
            <a:avLst/>
          </a:prstGeom>
          <a:noFill/>
        </p:spPr>
        <p:txBody>
          <a:bodyPr>
            <a:spAutoFit/>
          </a:bodyPr>
          <a:lstStyle/>
          <a:p>
            <a:pPr>
              <a:lnSpc>
                <a:spcPct val="90000"/>
              </a:lnSpc>
              <a:defRPr/>
            </a:pPr>
            <a:r>
              <a:rPr lang="pl-PL" sz="2000" b="1" dirty="0">
                <a:latin typeface="Consolas" pitchFamily="49" charset="0"/>
                <a:cs typeface="Consolas" pitchFamily="49" charset="0"/>
              </a:rPr>
              <a:t>public class Messages1 {</a:t>
            </a:r>
          </a:p>
          <a:p>
            <a:pPr>
              <a:lnSpc>
                <a:spcPct val="90000"/>
              </a:lnSpc>
              <a:defRPr/>
            </a:pPr>
            <a:r>
              <a:rPr lang="pl-PL" sz="2000" b="1" dirty="0">
                <a:latin typeface="Consolas" pitchFamily="49" charset="0"/>
                <a:cs typeface="Consolas" pitchFamily="49" charset="0"/>
              </a:rPr>
              <a:t>    public static void main(String args[]) throws </a:t>
            </a:r>
            <a:br>
              <a:rPr lang="pl-PL" sz="2000" b="1" dirty="0">
                <a:latin typeface="Consolas" pitchFamily="49" charset="0"/>
                <a:cs typeface="Consolas" pitchFamily="49" charset="0"/>
              </a:rPr>
            </a:br>
            <a:r>
              <a:rPr lang="pl-PL" sz="2000" b="1" dirty="0">
                <a:latin typeface="Consolas" pitchFamily="49" charset="0"/>
                <a:cs typeface="Consolas" pitchFamily="49" charset="0"/>
              </a:rPr>
              <a:t>					InterruptedException {</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latin typeface="Consolas" pitchFamily="49" charset="0"/>
                <a:cs typeface="Consolas" pitchFamily="49" charset="0"/>
              </a:rPr>
              <a:t>        for (int i = 0; i &lt; 5; i++) {</a:t>
            </a:r>
          </a:p>
          <a:p>
            <a:pPr>
              <a:lnSpc>
                <a:spcPct val="90000"/>
              </a:lnSpc>
              <a:defRPr/>
            </a:pPr>
            <a:r>
              <a:rPr lang="pl-PL" sz="2000" b="1" dirty="0">
                <a:latin typeface="Consolas" pitchFamily="49" charset="0"/>
                <a:cs typeface="Consolas" pitchFamily="49" charset="0"/>
              </a:rPr>
              <a:t>	     </a:t>
            </a:r>
            <a:r>
              <a:rPr lang="pl-PL" sz="2000" b="1" dirty="0">
                <a:solidFill>
                  <a:srgbClr val="FF0000"/>
                </a:solidFill>
                <a:latin typeface="Consolas" pitchFamily="49" charset="0"/>
                <a:cs typeface="Consolas" pitchFamily="49" charset="0"/>
              </a:rPr>
              <a:t>Thread.sleep(2000)</a:t>
            </a:r>
            <a:r>
              <a:rPr lang="pl-PL" sz="2000" b="1" dirty="0">
                <a:latin typeface="Consolas" pitchFamily="49" charset="0"/>
                <a:cs typeface="Consolas" pitchFamily="49" charset="0"/>
              </a:rPr>
              <a:t>; </a:t>
            </a:r>
            <a:r>
              <a:rPr lang="pl-PL" sz="2000" b="1" dirty="0">
                <a:solidFill>
                  <a:schemeClr val="bg1">
                    <a:lumMod val="50000"/>
                  </a:schemeClr>
                </a:solidFill>
                <a:latin typeface="Consolas" pitchFamily="49" charset="0"/>
                <a:cs typeface="Consolas" pitchFamily="49" charset="0"/>
              </a:rPr>
              <a:t>//Pauza - 2 sek.</a:t>
            </a:r>
          </a:p>
          <a:p>
            <a:pPr>
              <a:lnSpc>
                <a:spcPct val="90000"/>
              </a:lnSpc>
              <a:defRPr/>
            </a:pPr>
            <a:r>
              <a:rPr lang="pl-PL" sz="2000" b="1" dirty="0">
                <a:latin typeface="Consolas" pitchFamily="49" charset="0"/>
                <a:cs typeface="Consolas" pitchFamily="49" charset="0"/>
              </a:rPr>
              <a:t>            System.out.println("Message " + i);</a:t>
            </a:r>
          </a:p>
          <a:p>
            <a:pPr>
              <a:lnSpc>
                <a:spcPct val="90000"/>
              </a:lnSpc>
              <a:defRPr/>
            </a:pPr>
            <a:r>
              <a:rPr lang="pl-PL" sz="2000" b="1" dirty="0">
                <a:latin typeface="Consolas" pitchFamily="49" charset="0"/>
                <a:cs typeface="Consolas" pitchFamily="49" charset="0"/>
              </a:rPr>
              <a:t>        }</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latin typeface="Consolas" pitchFamily="49" charset="0"/>
                <a:cs typeface="Consolas" pitchFamily="49" charset="0"/>
              </a:rPr>
              <a:t>    }</a:t>
            </a:r>
          </a:p>
          <a:p>
            <a:pPr>
              <a:lnSpc>
                <a:spcPct val="90000"/>
              </a:lnSpc>
              <a:defRPr/>
            </a:pPr>
            <a:r>
              <a:rPr lang="pl-PL" sz="2000" b="1" dirty="0">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p:nvPr>
        </p:nvSpPr>
        <p:spPr/>
        <p:txBody>
          <a:bodyPr/>
          <a:lstStyle/>
          <a:p>
            <a:pPr eaLnBrk="1" hangingPunct="1"/>
            <a:r>
              <a:rPr lang="pl-PL" smtClean="0"/>
              <a:t>Interrupt</a:t>
            </a:r>
          </a:p>
        </p:txBody>
      </p:sp>
      <p:sp>
        <p:nvSpPr>
          <p:cNvPr id="34819" name="Symbol zastępczy zawartości 2"/>
          <p:cNvSpPr>
            <a:spLocks noGrp="1"/>
          </p:cNvSpPr>
          <p:nvPr>
            <p:ph idx="1"/>
          </p:nvPr>
        </p:nvSpPr>
        <p:spPr/>
        <p:txBody>
          <a:bodyPr/>
          <a:lstStyle/>
          <a:p>
            <a:pPr eaLnBrk="1" hangingPunct="1"/>
            <a:r>
              <a:rPr lang="pl-PL" smtClean="0"/>
              <a:t>Przerwanie (interrupt) to sposób na powiadomienie wątku, żeby przestał robić to co aktualnie robi i wykonał coś innego</a:t>
            </a:r>
          </a:p>
          <a:p>
            <a:pPr eaLnBrk="1" hangingPunct="1"/>
            <a:r>
              <a:rPr lang="pl-PL" smtClean="0"/>
              <a:t>Zazwyczaj służy do zakończenia wątku</a:t>
            </a:r>
          </a:p>
          <a:p>
            <a:pPr eaLnBrk="1" hangingPunct="1"/>
            <a:r>
              <a:rPr lang="pl-PL" smtClean="0"/>
              <a:t>Aby ten mechanizm działał prawidłowo wątek musi mieć zaimplementowaną obsługę przerwania</a:t>
            </a:r>
          </a:p>
        </p:txBody>
      </p:sp>
      <p:sp>
        <p:nvSpPr>
          <p:cNvPr id="3482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4821" name="Symbol zastępczy numeru slajdu 4"/>
          <p:cNvSpPr>
            <a:spLocks noGrp="1"/>
          </p:cNvSpPr>
          <p:nvPr>
            <p:ph type="sldNum" sz="quarter" idx="12"/>
          </p:nvPr>
        </p:nvSpPr>
        <p:spPr>
          <a:noFill/>
        </p:spPr>
        <p:txBody>
          <a:bodyPr/>
          <a:lstStyle/>
          <a:p>
            <a:fld id="{C99BBA04-B3E1-4177-B7A3-B83BFAAD2871}" type="slidenum">
              <a:rPr lang="pl-PL" smtClean="0">
                <a:cs typeface="Arial" pitchFamily="34" charset="0"/>
              </a:rPr>
              <a:pPr/>
              <a:t>29</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
          </a:xfrm>
        </p:spPr>
        <p:txBody>
          <a:bodyPr/>
          <a:lstStyle/>
          <a:p>
            <a:pPr eaLnBrk="1" hangingPunct="1"/>
            <a:r>
              <a:rPr lang="pl-PL" smtClean="0"/>
              <a:t>Rys historyczny</a:t>
            </a:r>
          </a:p>
        </p:txBody>
      </p:sp>
      <p:sp>
        <p:nvSpPr>
          <p:cNvPr id="10243" name="Rectangle 3"/>
          <p:cNvSpPr>
            <a:spLocks noGrp="1" noChangeArrowheads="1"/>
          </p:cNvSpPr>
          <p:nvPr>
            <p:ph type="body" idx="1"/>
          </p:nvPr>
        </p:nvSpPr>
        <p:spPr>
          <a:xfrm>
            <a:off x="539750" y="765175"/>
            <a:ext cx="7920038" cy="5759450"/>
          </a:xfrm>
        </p:spPr>
        <p:txBody>
          <a:bodyPr/>
          <a:lstStyle/>
          <a:p>
            <a:pPr algn="just" eaLnBrk="1" hangingPunct="1"/>
            <a:r>
              <a:rPr lang="pl-PL" sz="2400" dirty="0" smtClean="0"/>
              <a:t>Próby uzyskania jak największej efektywności działania maszyny. </a:t>
            </a:r>
          </a:p>
          <a:p>
            <a:pPr algn="just" eaLnBrk="1" hangingPunct="1"/>
            <a:r>
              <a:rPr lang="pl-PL" sz="2400" dirty="0" smtClean="0"/>
              <a:t>Programowanie wsadowe - programy wykonywane jeden po drugim </a:t>
            </a:r>
          </a:p>
          <a:p>
            <a:pPr algn="just" eaLnBrk="1" hangingPunct="1"/>
            <a:r>
              <a:rPr lang="pl-PL" sz="2400" dirty="0" smtClean="0"/>
              <a:t>Komputer jako maszyna wielozadaniowa, wykonująca różne operacje. </a:t>
            </a:r>
          </a:p>
          <a:p>
            <a:pPr algn="just" eaLnBrk="1" hangingPunct="1"/>
            <a:r>
              <a:rPr lang="pl-PL" sz="2400" dirty="0" smtClean="0"/>
              <a:t>Różne zasoby wymagane przez odmienne typy zadań. </a:t>
            </a:r>
          </a:p>
          <a:p>
            <a:pPr algn="just" eaLnBrk="1" hangingPunct="1"/>
            <a:r>
              <a:rPr lang="pl-PL" sz="2400" dirty="0" smtClean="0"/>
              <a:t>Dzielenie zasobów komputera pomiędzy poszczególnych użytkowników. </a:t>
            </a:r>
          </a:p>
          <a:p>
            <a:pPr algn="just" eaLnBrk="1" hangingPunct="1"/>
            <a:r>
              <a:rPr lang="pl-PL" sz="2400" dirty="0" smtClean="0"/>
              <a:t>Każdy użytkownik ma prawo wykonania swojego programu na komputerze. </a:t>
            </a:r>
          </a:p>
          <a:p>
            <a:pPr algn="just" eaLnBrk="1" hangingPunct="1"/>
            <a:r>
              <a:rPr lang="pl-PL" sz="2400" dirty="0" smtClean="0"/>
              <a:t>Niezwykle istotne przy zadaniach w różnym stopniu obciążającym komputer</a:t>
            </a:r>
          </a:p>
        </p:txBody>
      </p:sp>
      <p:sp>
        <p:nvSpPr>
          <p:cNvPr id="10244" name="Symbol zastępczy numeru slajdu 6"/>
          <p:cNvSpPr>
            <a:spLocks noGrp="1"/>
          </p:cNvSpPr>
          <p:nvPr>
            <p:ph type="sldNum" sz="quarter" idx="12"/>
          </p:nvPr>
        </p:nvSpPr>
        <p:spPr>
          <a:noFill/>
        </p:spPr>
        <p:txBody>
          <a:bodyPr/>
          <a:lstStyle/>
          <a:p>
            <a:fld id="{75AE75F9-49A7-45F9-868E-735AA946D08C}" type="slidenum">
              <a:rPr lang="pl-PL" smtClean="0">
                <a:cs typeface="Arial" pitchFamily="34" charset="0"/>
              </a:rPr>
              <a:pPr/>
              <a:t>3</a:t>
            </a:fld>
            <a:endParaRPr lang="pl-PL" smtClean="0">
              <a:cs typeface="Arial" pitchFamily="34" charset="0"/>
            </a:endParaRPr>
          </a:p>
        </p:txBody>
      </p:sp>
      <p:sp>
        <p:nvSpPr>
          <p:cNvPr id="1024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685800" y="260350"/>
            <a:ext cx="7772400" cy="1143000"/>
          </a:xfrm>
        </p:spPr>
        <p:txBody>
          <a:bodyPr/>
          <a:lstStyle/>
          <a:p>
            <a:pPr eaLnBrk="1" hangingPunct="1"/>
            <a:r>
              <a:rPr lang="pl-PL" smtClean="0"/>
              <a:t>Przykład</a:t>
            </a:r>
          </a:p>
        </p:txBody>
      </p:sp>
      <p:sp>
        <p:nvSpPr>
          <p:cNvPr id="35843" name="Rectangle 1027"/>
          <p:cNvSpPr>
            <a:spLocks noGrp="1" noChangeArrowheads="1"/>
          </p:cNvSpPr>
          <p:nvPr>
            <p:ph type="body" idx="1"/>
          </p:nvPr>
        </p:nvSpPr>
        <p:spPr>
          <a:xfrm>
            <a:off x="714375" y="1214438"/>
            <a:ext cx="7772400" cy="4114800"/>
          </a:xfrm>
        </p:spPr>
        <p:txBody>
          <a:bodyPr/>
          <a:lstStyle/>
          <a:p>
            <a:pPr eaLnBrk="1" hangingPunct="1">
              <a:lnSpc>
                <a:spcPct val="90000"/>
              </a:lnSpc>
            </a:pPr>
            <a:r>
              <a:rPr lang="pl-PL" sz="2400" smtClean="0"/>
              <a:t>W najprostszym przypadku wątek sprawdza co jakiś czas status flagi przerwania i kończy działanie</a:t>
            </a:r>
          </a:p>
          <a:p>
            <a:pPr eaLnBrk="1" hangingPunct="1">
              <a:lnSpc>
                <a:spcPct val="90000"/>
              </a:lnSpc>
            </a:pPr>
            <a:endParaRPr lang="pl-PL" sz="2400" smtClean="0"/>
          </a:p>
          <a:p>
            <a:pPr eaLnBrk="1" hangingPunct="1">
              <a:lnSpc>
                <a:spcPct val="90000"/>
              </a:lnSpc>
            </a:pPr>
            <a:endParaRPr lang="pl-PL" sz="2400" smtClean="0"/>
          </a:p>
          <a:p>
            <a:pPr eaLnBrk="1" hangingPunct="1">
              <a:lnSpc>
                <a:spcPct val="90000"/>
              </a:lnSpc>
            </a:pPr>
            <a:endParaRPr lang="pl-PL" sz="2400" smtClean="0"/>
          </a:p>
          <a:p>
            <a:pPr eaLnBrk="1" hangingPunct="1">
              <a:lnSpc>
                <a:spcPct val="90000"/>
              </a:lnSpc>
            </a:pPr>
            <a:endParaRPr lang="pl-PL" sz="2400" smtClean="0"/>
          </a:p>
          <a:p>
            <a:pPr eaLnBrk="1" hangingPunct="1">
              <a:lnSpc>
                <a:spcPct val="90000"/>
              </a:lnSpc>
              <a:buFontTx/>
              <a:buNone/>
            </a:pPr>
            <a:r>
              <a:rPr lang="pl-PL" sz="2400" smtClean="0"/>
              <a:t> </a:t>
            </a:r>
          </a:p>
          <a:p>
            <a:pPr eaLnBrk="1" hangingPunct="1">
              <a:lnSpc>
                <a:spcPct val="90000"/>
              </a:lnSpc>
            </a:pPr>
            <a:endParaRPr lang="pl-PL" sz="2400" smtClean="0"/>
          </a:p>
          <a:p>
            <a:pPr eaLnBrk="1" hangingPunct="1">
              <a:lnSpc>
                <a:spcPct val="90000"/>
              </a:lnSpc>
            </a:pPr>
            <a:r>
              <a:rPr lang="pl-PL" sz="2400" smtClean="0"/>
              <a:t>W bardziej skomplikowanym przypadku możemy przekazać sterowanie do miejsca obsługi wyjątku</a:t>
            </a:r>
          </a:p>
        </p:txBody>
      </p:sp>
      <p:sp>
        <p:nvSpPr>
          <p:cNvPr id="35844" name="Symbol zastępczy numeru slajdu 6"/>
          <p:cNvSpPr>
            <a:spLocks noGrp="1"/>
          </p:cNvSpPr>
          <p:nvPr>
            <p:ph type="sldNum" sz="quarter" idx="12"/>
          </p:nvPr>
        </p:nvSpPr>
        <p:spPr>
          <a:noFill/>
        </p:spPr>
        <p:txBody>
          <a:bodyPr/>
          <a:lstStyle/>
          <a:p>
            <a:fld id="{CECF236C-DA2F-493B-AB2D-FB16D422C10F}" type="slidenum">
              <a:rPr lang="pl-PL" smtClean="0">
                <a:cs typeface="Arial" pitchFamily="34" charset="0"/>
              </a:rPr>
              <a:pPr/>
              <a:t>30</a:t>
            </a:fld>
            <a:endParaRPr lang="pl-PL" smtClean="0">
              <a:cs typeface="Arial" pitchFamily="34" charset="0"/>
            </a:endParaRPr>
          </a:p>
        </p:txBody>
      </p:sp>
      <p:sp>
        <p:nvSpPr>
          <p:cNvPr id="3584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5846" name="pole tekstowe 8"/>
          <p:cNvSpPr txBox="1">
            <a:spLocks noChangeArrowheads="1"/>
          </p:cNvSpPr>
          <p:nvPr/>
        </p:nvSpPr>
        <p:spPr bwMode="auto">
          <a:xfrm>
            <a:off x="323850" y="2143125"/>
            <a:ext cx="8640763" cy="4246563"/>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void run() {</a:t>
            </a:r>
          </a:p>
          <a:p>
            <a:pPr>
              <a:lnSpc>
                <a:spcPct val="90000"/>
              </a:lnSpc>
            </a:pPr>
            <a:r>
              <a:rPr lang="pl-PL" sz="2000" b="1">
                <a:latin typeface="Consolas" pitchFamily="49" charset="0"/>
                <a:cs typeface="Consolas" pitchFamily="49" charset="0"/>
              </a:rPr>
              <a:t>        while (!</a:t>
            </a:r>
            <a:r>
              <a:rPr lang="pl-PL" sz="2000" b="1">
                <a:solidFill>
                  <a:srgbClr val="FF0000"/>
                </a:solidFill>
                <a:latin typeface="Consolas" pitchFamily="49" charset="0"/>
                <a:cs typeface="Consolas" pitchFamily="49" charset="0"/>
              </a:rPr>
              <a:t>Thread.interrupted()</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//polecenia</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endParaRPr lang="pl-PL" sz="2000" b="1">
              <a:latin typeface="Consolas" pitchFamily="49" charset="0"/>
              <a:cs typeface="Consolas" pitchFamily="49" charset="0"/>
            </a:endParaRPr>
          </a:p>
          <a:p>
            <a:pPr>
              <a:lnSpc>
                <a:spcPct val="90000"/>
              </a:lnSpc>
            </a:pPr>
            <a:endParaRPr lang="pl-PL" sz="2000" b="1">
              <a:latin typeface="Consolas" pitchFamily="49" charset="0"/>
              <a:cs typeface="Consolas" pitchFamily="49" charset="0"/>
            </a:endParaRPr>
          </a:p>
          <a:p>
            <a:pPr>
              <a:lnSpc>
                <a:spcPct val="90000"/>
              </a:lnSpc>
            </a:pPr>
            <a:endParaRPr lang="pl-PL" sz="2000" b="1">
              <a:latin typeface="Consolas" pitchFamily="49" charset="0"/>
              <a:cs typeface="Consolas" pitchFamily="49" charset="0"/>
            </a:endParaRPr>
          </a:p>
          <a:p>
            <a:pPr>
              <a:lnSpc>
                <a:spcPct val="90000"/>
              </a:lnSpc>
            </a:pPr>
            <a:endParaRPr lang="pl-PL" sz="2000" b="1">
              <a:latin typeface="Consolas" pitchFamily="49" charset="0"/>
              <a:cs typeface="Consolas" pitchFamily="49" charset="0"/>
            </a:endParaRP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if (Thread.interrupted()) {</a:t>
            </a:r>
          </a:p>
          <a:p>
            <a:pPr>
              <a:lnSpc>
                <a:spcPct val="90000"/>
              </a:lnSpc>
            </a:pPr>
            <a:r>
              <a:rPr lang="pl-PL" sz="2000" b="1">
                <a:latin typeface="Consolas" pitchFamily="49" charset="0"/>
                <a:cs typeface="Consolas" pitchFamily="49" charset="0"/>
              </a:rPr>
              <a:t>    throw new InterruptedException();</a:t>
            </a:r>
          </a:p>
          <a:p>
            <a:pPr>
              <a:lnSpc>
                <a:spcPct val="90000"/>
              </a:lnSpc>
            </a:pPr>
            <a:r>
              <a:rPr lang="pl-PL" sz="2000" b="1">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ytuł 1"/>
          <p:cNvSpPr>
            <a:spLocks noGrp="1"/>
          </p:cNvSpPr>
          <p:nvPr>
            <p:ph type="title"/>
          </p:nvPr>
        </p:nvSpPr>
        <p:spPr/>
        <p:txBody>
          <a:bodyPr/>
          <a:lstStyle/>
          <a:p>
            <a:pPr eaLnBrk="1" hangingPunct="1"/>
            <a:r>
              <a:rPr lang="pl-PL" smtClean="0"/>
              <a:t>Status flagi przerwania</a:t>
            </a:r>
          </a:p>
        </p:txBody>
      </p:sp>
      <p:sp>
        <p:nvSpPr>
          <p:cNvPr id="36867" name="Symbol zastępczy zawartości 2"/>
          <p:cNvSpPr>
            <a:spLocks noGrp="1"/>
          </p:cNvSpPr>
          <p:nvPr>
            <p:ph idx="1"/>
          </p:nvPr>
        </p:nvSpPr>
        <p:spPr/>
        <p:txBody>
          <a:bodyPr/>
          <a:lstStyle/>
          <a:p>
            <a:pPr eaLnBrk="1" hangingPunct="1"/>
            <a:r>
              <a:rPr lang="pl-PL" smtClean="0"/>
              <a:t>Odczytanie statusu przerwania za pomocą statycznej metody </a:t>
            </a:r>
            <a:r>
              <a:rPr lang="pl-PL" b="1" i="1" smtClean="0"/>
              <a:t>Thread.interrupted</a:t>
            </a:r>
            <a:r>
              <a:rPr lang="pl-PL" smtClean="0"/>
              <a:t> powoduje zresetowanie flagi</a:t>
            </a:r>
          </a:p>
          <a:p>
            <a:pPr eaLnBrk="1" hangingPunct="1"/>
            <a:r>
              <a:rPr lang="pl-PL" smtClean="0"/>
              <a:t>Podobnie wyrzucenie wyjątku </a:t>
            </a:r>
            <a:r>
              <a:rPr lang="pl-PL" b="1" i="1" smtClean="0"/>
              <a:t>InterruptedException</a:t>
            </a:r>
          </a:p>
          <a:p>
            <a:pPr eaLnBrk="1" hangingPunct="1"/>
            <a:r>
              <a:rPr lang="pl-PL" smtClean="0"/>
              <a:t>Użycie (niestatycznej) metody </a:t>
            </a:r>
            <a:r>
              <a:rPr lang="pl-PL" b="1" i="1" smtClean="0"/>
              <a:t>isInterrupted</a:t>
            </a:r>
            <a:r>
              <a:rPr lang="pl-PL" smtClean="0"/>
              <a:t> nie powoduje zmiany flagi</a:t>
            </a:r>
          </a:p>
        </p:txBody>
      </p:sp>
      <p:sp>
        <p:nvSpPr>
          <p:cNvPr id="3686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6869" name="Symbol zastępczy numeru slajdu 4"/>
          <p:cNvSpPr>
            <a:spLocks noGrp="1"/>
          </p:cNvSpPr>
          <p:nvPr>
            <p:ph type="sldNum" sz="quarter" idx="12"/>
          </p:nvPr>
        </p:nvSpPr>
        <p:spPr>
          <a:noFill/>
        </p:spPr>
        <p:txBody>
          <a:bodyPr/>
          <a:lstStyle/>
          <a:p>
            <a:fld id="{ED56A6CC-DEF2-4DC1-A014-336825DCB5DC}" type="slidenum">
              <a:rPr lang="pl-PL" smtClean="0">
                <a:cs typeface="Arial" pitchFamily="34" charset="0"/>
              </a:rPr>
              <a:pPr/>
              <a:t>31</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ytuł 1"/>
          <p:cNvSpPr>
            <a:spLocks noGrp="1"/>
          </p:cNvSpPr>
          <p:nvPr>
            <p:ph type="title"/>
          </p:nvPr>
        </p:nvSpPr>
        <p:spPr/>
        <p:txBody>
          <a:bodyPr/>
          <a:lstStyle/>
          <a:p>
            <a:pPr eaLnBrk="1" hangingPunct="1"/>
            <a:r>
              <a:rPr lang="pl-PL" smtClean="0"/>
              <a:t>Join</a:t>
            </a:r>
          </a:p>
        </p:txBody>
      </p:sp>
      <p:sp>
        <p:nvSpPr>
          <p:cNvPr id="37891" name="Symbol zastępczy zawartości 2"/>
          <p:cNvSpPr>
            <a:spLocks noGrp="1"/>
          </p:cNvSpPr>
          <p:nvPr>
            <p:ph idx="1"/>
          </p:nvPr>
        </p:nvSpPr>
        <p:spPr/>
        <p:txBody>
          <a:bodyPr/>
          <a:lstStyle/>
          <a:p>
            <a:pPr eaLnBrk="1" hangingPunct="1"/>
            <a:r>
              <a:rPr lang="pl-PL" smtClean="0"/>
              <a:t>Metoda </a:t>
            </a:r>
            <a:r>
              <a:rPr lang="pl-PL" b="1" smtClean="0"/>
              <a:t>join</a:t>
            </a:r>
            <a:r>
              <a:rPr lang="pl-PL" smtClean="0"/>
              <a:t> pozwala na wstrzymanie działania wątku do momentu aż inny wątek zakończy działanie</a:t>
            </a:r>
          </a:p>
          <a:p>
            <a:pPr eaLnBrk="1" hangingPunct="1"/>
            <a:r>
              <a:rPr lang="pl-PL" smtClean="0"/>
              <a:t>Przeładowane wersje </a:t>
            </a:r>
            <a:r>
              <a:rPr lang="pl-PL" b="1" smtClean="0"/>
              <a:t>join</a:t>
            </a:r>
            <a:r>
              <a:rPr lang="pl-PL" smtClean="0"/>
              <a:t> pozwalają na określenie limitu czasu oczekiwania</a:t>
            </a:r>
          </a:p>
          <a:p>
            <a:pPr eaLnBrk="1" hangingPunct="1"/>
            <a:r>
              <a:rPr lang="pl-PL" smtClean="0"/>
              <a:t>Przerwanie wątku oczekującego powoduje wyrzucenie wyjątku </a:t>
            </a:r>
            <a:r>
              <a:rPr lang="pl-PL" b="1" smtClean="0"/>
              <a:t>InterruptedException</a:t>
            </a:r>
          </a:p>
        </p:txBody>
      </p:sp>
      <p:sp>
        <p:nvSpPr>
          <p:cNvPr id="3789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7893" name="Symbol zastępczy numeru slajdu 4"/>
          <p:cNvSpPr>
            <a:spLocks noGrp="1"/>
          </p:cNvSpPr>
          <p:nvPr>
            <p:ph type="sldNum" sz="quarter" idx="12"/>
          </p:nvPr>
        </p:nvSpPr>
        <p:spPr>
          <a:noFill/>
        </p:spPr>
        <p:txBody>
          <a:bodyPr/>
          <a:lstStyle/>
          <a:p>
            <a:fld id="{6A2C5401-A636-40A7-A53A-19480A0F9DCC}" type="slidenum">
              <a:rPr lang="pl-PL" smtClean="0">
                <a:cs typeface="Arial" pitchFamily="34" charset="0"/>
              </a:rPr>
              <a:pPr/>
              <a:t>32</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685800" y="260350"/>
            <a:ext cx="7772400" cy="1143000"/>
          </a:xfrm>
        </p:spPr>
        <p:txBody>
          <a:bodyPr/>
          <a:lstStyle/>
          <a:p>
            <a:pPr eaLnBrk="1" hangingPunct="1"/>
            <a:r>
              <a:rPr lang="pl-PL" smtClean="0"/>
              <a:t>Przykład</a:t>
            </a:r>
          </a:p>
        </p:txBody>
      </p:sp>
      <p:sp>
        <p:nvSpPr>
          <p:cNvPr id="38915" name="Rectangle 1027"/>
          <p:cNvSpPr>
            <a:spLocks noGrp="1" noChangeArrowheads="1"/>
          </p:cNvSpPr>
          <p:nvPr>
            <p:ph type="body" idx="1"/>
          </p:nvPr>
        </p:nvSpPr>
        <p:spPr>
          <a:xfrm>
            <a:off x="714375" y="1671638"/>
            <a:ext cx="7772400" cy="4114800"/>
          </a:xfrm>
        </p:spPr>
        <p:txBody>
          <a:bodyPr/>
          <a:lstStyle/>
          <a:p>
            <a:pPr eaLnBrk="1" hangingPunct="1">
              <a:lnSpc>
                <a:spcPct val="90000"/>
              </a:lnSpc>
            </a:pPr>
            <a:r>
              <a:rPr lang="pl-PL" sz="2400" smtClean="0"/>
              <a:t>Bieżący wątek (np. main) czeka na zakończenie wątku t1</a:t>
            </a:r>
          </a:p>
        </p:txBody>
      </p:sp>
      <p:sp>
        <p:nvSpPr>
          <p:cNvPr id="38916" name="Symbol zastępczy numeru slajdu 6"/>
          <p:cNvSpPr>
            <a:spLocks noGrp="1"/>
          </p:cNvSpPr>
          <p:nvPr>
            <p:ph type="sldNum" sz="quarter" idx="12"/>
          </p:nvPr>
        </p:nvSpPr>
        <p:spPr>
          <a:noFill/>
        </p:spPr>
        <p:txBody>
          <a:bodyPr/>
          <a:lstStyle/>
          <a:p>
            <a:fld id="{C4A5CAD2-F926-47C2-A4B7-0C8DEF8973D7}" type="slidenum">
              <a:rPr lang="pl-PL" smtClean="0">
                <a:cs typeface="Arial" pitchFamily="34" charset="0"/>
              </a:rPr>
              <a:pPr/>
              <a:t>33</a:t>
            </a:fld>
            <a:endParaRPr lang="pl-PL" smtClean="0">
              <a:cs typeface="Arial" pitchFamily="34" charset="0"/>
            </a:endParaRPr>
          </a:p>
        </p:txBody>
      </p:sp>
      <p:sp>
        <p:nvSpPr>
          <p:cNvPr id="3891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9" name="pole tekstowe 8"/>
          <p:cNvSpPr txBox="1"/>
          <p:nvPr/>
        </p:nvSpPr>
        <p:spPr>
          <a:xfrm>
            <a:off x="323850" y="3214688"/>
            <a:ext cx="8640763" cy="2032000"/>
          </a:xfrm>
          <a:prstGeom prst="rect">
            <a:avLst/>
          </a:prstGeom>
          <a:noFill/>
        </p:spPr>
        <p:txBody>
          <a:bodyPr>
            <a:spAutoFit/>
          </a:bodyPr>
          <a:lstStyle/>
          <a:p>
            <a:pPr>
              <a:lnSpc>
                <a:spcPct val="90000"/>
              </a:lnSpc>
              <a:defRPr/>
            </a:pPr>
            <a:r>
              <a:rPr lang="pl-PL" sz="2000" b="1" dirty="0">
                <a:latin typeface="Consolas" pitchFamily="49" charset="0"/>
                <a:cs typeface="Consolas" pitchFamily="49" charset="0"/>
              </a:rPr>
              <a:t>Thread t1 = new Thread(...);</a:t>
            </a:r>
          </a:p>
          <a:p>
            <a:pPr>
              <a:lnSpc>
                <a:spcPct val="90000"/>
              </a:lnSpc>
              <a:defRPr/>
            </a:pPr>
            <a:r>
              <a:rPr lang="pl-PL" sz="2000" b="1" dirty="0">
                <a:latin typeface="Consolas" pitchFamily="49" charset="0"/>
                <a:cs typeface="Consolas" pitchFamily="49" charset="0"/>
              </a:rPr>
              <a:t>Thread t2 = new Thread(...);</a:t>
            </a:r>
          </a:p>
          <a:p>
            <a:pPr>
              <a:lnSpc>
                <a:spcPct val="90000"/>
              </a:lnSpc>
              <a:defRPr/>
            </a:pPr>
            <a:r>
              <a:rPr lang="pl-PL" sz="2000" b="1" dirty="0">
                <a:latin typeface="Consolas" pitchFamily="49" charset="0"/>
                <a:cs typeface="Consolas" pitchFamily="49" charset="0"/>
              </a:rPr>
              <a:t>t1.start();</a:t>
            </a:r>
          </a:p>
          <a:p>
            <a:pPr>
              <a:lnSpc>
                <a:spcPct val="90000"/>
              </a:lnSpc>
              <a:defRPr/>
            </a:pPr>
            <a:r>
              <a:rPr lang="pl-PL" sz="2000" b="1" dirty="0">
                <a:solidFill>
                  <a:srgbClr val="FF0000"/>
                </a:solidFill>
                <a:latin typeface="Consolas" pitchFamily="49" charset="0"/>
                <a:cs typeface="Consolas" pitchFamily="49" charset="0"/>
              </a:rPr>
              <a:t>t1.join(); </a:t>
            </a:r>
          </a:p>
          <a:p>
            <a:pPr>
              <a:lnSpc>
                <a:spcPct val="90000"/>
              </a:lnSpc>
              <a:defRPr/>
            </a:pPr>
            <a:r>
              <a:rPr lang="pl-PL" sz="2000" b="1" dirty="0">
                <a:latin typeface="Consolas" pitchFamily="49" charset="0"/>
                <a:cs typeface="Consolas" pitchFamily="49" charset="0"/>
              </a:rPr>
              <a:t>t2.start();</a:t>
            </a:r>
            <a:r>
              <a:rPr lang="pl-PL" sz="2000" b="1" dirty="0">
                <a:solidFill>
                  <a:schemeClr val="bg1">
                    <a:lumMod val="50000"/>
                  </a:schemeClr>
                </a:solidFill>
                <a:latin typeface="Consolas" pitchFamily="49" charset="0"/>
                <a:cs typeface="Consolas" pitchFamily="49" charset="0"/>
              </a:rPr>
              <a:t> // to wykona się po zakończeniu t1</a:t>
            </a:r>
            <a:endParaRPr lang="pl-PL" sz="2000" b="1" dirty="0">
              <a:latin typeface="Consolas" pitchFamily="49" charset="0"/>
              <a:cs typeface="Consolas" pitchFamily="49" charset="0"/>
            </a:endParaRPr>
          </a:p>
          <a:p>
            <a:pPr>
              <a:lnSpc>
                <a:spcPct val="90000"/>
              </a:lnSpc>
              <a:defRPr/>
            </a:pPr>
            <a:endParaRPr lang="pl-PL" sz="2000" b="1" dirty="0">
              <a:latin typeface="Consolas" pitchFamily="49" charset="0"/>
              <a:cs typeface="Consolas" pitchFamily="49" charset="0"/>
            </a:endParaRPr>
          </a:p>
          <a:p>
            <a:pPr>
              <a:lnSpc>
                <a:spcPct val="90000"/>
              </a:lnSpc>
              <a:defRPr/>
            </a:pPr>
            <a:endParaRPr lang="pl-PL" sz="2000"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6988"/>
            <a:ext cx="7772400" cy="1143001"/>
          </a:xfrm>
        </p:spPr>
        <p:txBody>
          <a:bodyPr/>
          <a:lstStyle/>
          <a:p>
            <a:pPr eaLnBrk="1" hangingPunct="1"/>
            <a:r>
              <a:rPr lang="pl-PL" smtClean="0"/>
              <a:t>Wątki w Javie</a:t>
            </a:r>
          </a:p>
        </p:txBody>
      </p:sp>
      <p:sp>
        <p:nvSpPr>
          <p:cNvPr id="39939" name="Rectangle 3"/>
          <p:cNvSpPr>
            <a:spLocks noGrp="1" noChangeArrowheads="1"/>
          </p:cNvSpPr>
          <p:nvPr>
            <p:ph type="body" idx="1"/>
          </p:nvPr>
        </p:nvSpPr>
        <p:spPr>
          <a:xfrm>
            <a:off x="323850" y="1125538"/>
            <a:ext cx="8424863" cy="5254625"/>
          </a:xfrm>
        </p:spPr>
        <p:txBody>
          <a:bodyPr/>
          <a:lstStyle/>
          <a:p>
            <a:pPr eaLnBrk="1" hangingPunct="1">
              <a:lnSpc>
                <a:spcPct val="80000"/>
              </a:lnSpc>
            </a:pPr>
            <a:r>
              <a:rPr lang="pl-PL" sz="2800" smtClean="0"/>
              <a:t>Inne metody związane z działaniem wątków:</a:t>
            </a:r>
          </a:p>
          <a:p>
            <a:pPr lvl="1" eaLnBrk="1" hangingPunct="1">
              <a:lnSpc>
                <a:spcPct val="80000"/>
              </a:lnSpc>
            </a:pPr>
            <a:r>
              <a:rPr lang="pl-PL" sz="2400" b="1" smtClean="0"/>
              <a:t>static int </a:t>
            </a:r>
            <a:r>
              <a:rPr lang="pl-PL" sz="2400" b="1" i="1" smtClean="0"/>
              <a:t>activeCount</a:t>
            </a:r>
            <a:r>
              <a:rPr lang="pl-PL" sz="2400" b="1" smtClean="0"/>
              <a:t>(): </a:t>
            </a:r>
            <a:r>
              <a:rPr lang="pl-PL" sz="2400" smtClean="0"/>
              <a:t>- wywołanie tej metody powoduje zwrócenie liczby wszystkich aktywnych wątków danej grupy,</a:t>
            </a:r>
          </a:p>
          <a:p>
            <a:pPr lvl="1" eaLnBrk="1" hangingPunct="1">
              <a:lnSpc>
                <a:spcPct val="80000"/>
              </a:lnSpc>
            </a:pPr>
            <a:r>
              <a:rPr lang="pl-PL" sz="2400" b="1" smtClean="0"/>
              <a:t>static int </a:t>
            </a:r>
            <a:r>
              <a:rPr lang="pl-PL" sz="2400" b="1" i="1" smtClean="0"/>
              <a:t>enumerate</a:t>
            </a:r>
            <a:r>
              <a:rPr lang="pl-PL" sz="2400" b="1" smtClean="0"/>
              <a:t>(Thread[] tarray)</a:t>
            </a:r>
            <a:r>
              <a:rPr lang="pl-PL" sz="2400" smtClean="0"/>
              <a:t>: - wywołanie tej metody powoduje skopiowanie wszystkich aktywnych wątków danej grupy do tablicy oraz powoduje zwrócenie liczby wszystkich skopiowanych wątków,</a:t>
            </a:r>
          </a:p>
          <a:p>
            <a:pPr lvl="1" eaLnBrk="1" hangingPunct="1">
              <a:lnSpc>
                <a:spcPct val="80000"/>
              </a:lnSpc>
            </a:pPr>
            <a:r>
              <a:rPr lang="pl-PL" sz="2400" b="1" smtClean="0"/>
              <a:t>static void </a:t>
            </a:r>
            <a:r>
              <a:rPr lang="pl-PL" sz="2400" b="1" i="1" smtClean="0"/>
              <a:t>sleep </a:t>
            </a:r>
            <a:r>
              <a:rPr lang="pl-PL" sz="2400" b="1" smtClean="0"/>
              <a:t>(long ms)</a:t>
            </a:r>
            <a:r>
              <a:rPr lang="pl-PL" sz="2400" smtClean="0"/>
              <a:t> gdzie ms to liczba milisekund: - wywołanie tej metody powoduje uśpienie danego wątku na czas wskazany przez liczbę milisekund;</a:t>
            </a:r>
          </a:p>
          <a:p>
            <a:pPr lvl="1" eaLnBrk="1" hangingPunct="1">
              <a:lnSpc>
                <a:spcPct val="80000"/>
              </a:lnSpc>
            </a:pPr>
            <a:r>
              <a:rPr lang="pl-PL" sz="2400" b="1" smtClean="0"/>
              <a:t>static </a:t>
            </a:r>
            <a:r>
              <a:rPr lang="pl-PL" sz="2400" b="1" i="1" smtClean="0"/>
              <a:t>yield</a:t>
            </a:r>
            <a:r>
              <a:rPr lang="pl-PL" sz="2400" b="1" smtClean="0"/>
              <a:t>()</a:t>
            </a:r>
            <a:r>
              <a:rPr lang="pl-PL" sz="2400" smtClean="0"/>
              <a:t>: - wywołanie tej metody powoduje przerwanie wykonywania aktualnego wątku na rzecz wykonywania innego wątku (jeśli taki istnieje) na Maszynie Wirtualnej. </a:t>
            </a:r>
          </a:p>
        </p:txBody>
      </p:sp>
      <p:sp>
        <p:nvSpPr>
          <p:cNvPr id="39940" name="Symbol zastępczy numeru slajdu 6"/>
          <p:cNvSpPr>
            <a:spLocks noGrp="1"/>
          </p:cNvSpPr>
          <p:nvPr>
            <p:ph type="sldNum" sz="quarter" idx="12"/>
          </p:nvPr>
        </p:nvSpPr>
        <p:spPr>
          <a:noFill/>
        </p:spPr>
        <p:txBody>
          <a:bodyPr/>
          <a:lstStyle/>
          <a:p>
            <a:fld id="{74EC716B-5892-4493-BF2C-66D054748746}" type="slidenum">
              <a:rPr lang="pl-PL" smtClean="0">
                <a:cs typeface="Arial" pitchFamily="34" charset="0"/>
              </a:rPr>
              <a:pPr/>
              <a:t>34</a:t>
            </a:fld>
            <a:endParaRPr lang="pl-PL" smtClean="0">
              <a:cs typeface="Arial" pitchFamily="34" charset="0"/>
            </a:endParaRPr>
          </a:p>
        </p:txBody>
      </p:sp>
      <p:sp>
        <p:nvSpPr>
          <p:cNvPr id="3994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pl-PL" smtClean="0"/>
              <a:t>Wątki w Javie</a:t>
            </a:r>
          </a:p>
        </p:txBody>
      </p:sp>
      <p:sp>
        <p:nvSpPr>
          <p:cNvPr id="40963" name="Rectangle 3"/>
          <p:cNvSpPr>
            <a:spLocks noGrp="1" noChangeArrowheads="1"/>
          </p:cNvSpPr>
          <p:nvPr>
            <p:ph type="body" idx="1"/>
          </p:nvPr>
        </p:nvSpPr>
        <p:spPr/>
        <p:txBody>
          <a:bodyPr/>
          <a:lstStyle/>
          <a:p>
            <a:pPr eaLnBrk="1" hangingPunct="1"/>
            <a:r>
              <a:rPr lang="pl-PL" smtClean="0"/>
              <a:t>Inne metody klasy </a:t>
            </a:r>
            <a:r>
              <a:rPr lang="pl-PL" i="1" smtClean="0"/>
              <a:t>Thread:</a:t>
            </a:r>
            <a:r>
              <a:rPr lang="pl-PL" smtClean="0"/>
              <a:t> </a:t>
            </a:r>
          </a:p>
          <a:p>
            <a:pPr lvl="1" eaLnBrk="1" hangingPunct="1"/>
            <a:r>
              <a:rPr lang="pl-PL" i="1" smtClean="0"/>
              <a:t>setName</a:t>
            </a:r>
            <a:r>
              <a:rPr lang="pl-PL" smtClean="0"/>
              <a:t>(), </a:t>
            </a:r>
            <a:r>
              <a:rPr lang="pl-PL" i="1" smtClean="0"/>
              <a:t>getName</a:t>
            </a:r>
            <a:r>
              <a:rPr lang="pl-PL" smtClean="0"/>
              <a:t>(),</a:t>
            </a:r>
          </a:p>
          <a:p>
            <a:pPr lvl="1" eaLnBrk="1" hangingPunct="1"/>
            <a:r>
              <a:rPr lang="pl-PL" i="1" smtClean="0"/>
              <a:t>setDaemon</a:t>
            </a:r>
            <a:r>
              <a:rPr lang="pl-PL" smtClean="0"/>
              <a:t>(), </a:t>
            </a:r>
            <a:r>
              <a:rPr lang="pl-PL" i="1" smtClean="0"/>
              <a:t>isDaemon</a:t>
            </a:r>
            <a:r>
              <a:rPr lang="pl-PL" smtClean="0"/>
              <a:t>(),</a:t>
            </a:r>
          </a:p>
          <a:p>
            <a:pPr lvl="1" eaLnBrk="1" hangingPunct="1"/>
            <a:r>
              <a:rPr lang="pl-PL" i="1" smtClean="0"/>
              <a:t>setPriority</a:t>
            </a:r>
            <a:r>
              <a:rPr lang="pl-PL" smtClean="0"/>
              <a:t>(), </a:t>
            </a:r>
            <a:r>
              <a:rPr lang="pl-PL" i="1" smtClean="0"/>
              <a:t>getPriority</a:t>
            </a:r>
            <a:r>
              <a:rPr lang="pl-PL" smtClean="0"/>
              <a:t>(), </a:t>
            </a:r>
          </a:p>
          <a:p>
            <a:pPr lvl="1" eaLnBrk="1" hangingPunct="1"/>
            <a:r>
              <a:rPr lang="pl-PL" i="1" smtClean="0"/>
              <a:t>isAlive</a:t>
            </a:r>
            <a:r>
              <a:rPr lang="pl-PL" smtClean="0"/>
              <a:t>(), </a:t>
            </a:r>
          </a:p>
          <a:p>
            <a:pPr lvl="1" eaLnBrk="1" hangingPunct="1"/>
            <a:r>
              <a:rPr lang="pl-PL" smtClean="0"/>
              <a:t>...</a:t>
            </a:r>
          </a:p>
        </p:txBody>
      </p:sp>
      <p:sp>
        <p:nvSpPr>
          <p:cNvPr id="40964" name="Symbol zastępczy numeru slajdu 6"/>
          <p:cNvSpPr>
            <a:spLocks noGrp="1"/>
          </p:cNvSpPr>
          <p:nvPr>
            <p:ph type="sldNum" sz="quarter" idx="12"/>
          </p:nvPr>
        </p:nvSpPr>
        <p:spPr>
          <a:noFill/>
        </p:spPr>
        <p:txBody>
          <a:bodyPr/>
          <a:lstStyle/>
          <a:p>
            <a:fld id="{B121AE3B-04A9-4DE8-955E-249CB685B1CC}" type="slidenum">
              <a:rPr lang="pl-PL" smtClean="0">
                <a:cs typeface="Arial" pitchFamily="34" charset="0"/>
              </a:rPr>
              <a:pPr/>
              <a:t>35</a:t>
            </a:fld>
            <a:endParaRPr lang="pl-PL" smtClean="0">
              <a:cs typeface="Arial" pitchFamily="34" charset="0"/>
            </a:endParaRPr>
          </a:p>
        </p:txBody>
      </p:sp>
      <p:sp>
        <p:nvSpPr>
          <p:cNvPr id="4096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76600" y="115888"/>
            <a:ext cx="5181600" cy="1143000"/>
          </a:xfrm>
        </p:spPr>
        <p:txBody>
          <a:bodyPr/>
          <a:lstStyle/>
          <a:p>
            <a:pPr eaLnBrk="1" hangingPunct="1"/>
            <a:r>
              <a:rPr lang="pl-PL" smtClean="0"/>
              <a:t>Cykl życia wątku</a:t>
            </a:r>
          </a:p>
        </p:txBody>
      </p:sp>
      <p:sp>
        <p:nvSpPr>
          <p:cNvPr id="41987" name="Oval 12"/>
          <p:cNvSpPr>
            <a:spLocks noChangeArrowheads="1"/>
          </p:cNvSpPr>
          <p:nvPr/>
        </p:nvSpPr>
        <p:spPr bwMode="auto">
          <a:xfrm>
            <a:off x="3852863" y="2420938"/>
            <a:ext cx="574675" cy="574675"/>
          </a:xfrm>
          <a:prstGeom prst="ellipse">
            <a:avLst/>
          </a:prstGeom>
          <a:solidFill>
            <a:schemeClr val="accent1"/>
          </a:solidFill>
          <a:ln w="9525">
            <a:solidFill>
              <a:schemeClr val="tx1"/>
            </a:solidFill>
            <a:round/>
            <a:headEnd/>
            <a:tailEnd/>
          </a:ln>
        </p:spPr>
        <p:txBody>
          <a:bodyPr wrap="none" anchor="ctr"/>
          <a:lstStyle/>
          <a:p>
            <a:pPr algn="ctr"/>
            <a:r>
              <a:rPr lang="pl-PL" sz="1400" b="1"/>
              <a:t>new</a:t>
            </a:r>
          </a:p>
        </p:txBody>
      </p:sp>
      <p:sp>
        <p:nvSpPr>
          <p:cNvPr id="41988" name="Line 14"/>
          <p:cNvSpPr>
            <a:spLocks noChangeShapeType="1"/>
          </p:cNvSpPr>
          <p:nvPr/>
        </p:nvSpPr>
        <p:spPr bwMode="auto">
          <a:xfrm>
            <a:off x="4140200" y="2997200"/>
            <a:ext cx="792163" cy="792163"/>
          </a:xfrm>
          <a:prstGeom prst="line">
            <a:avLst/>
          </a:prstGeom>
          <a:noFill/>
          <a:ln w="9525">
            <a:solidFill>
              <a:schemeClr val="tx1"/>
            </a:solidFill>
            <a:round/>
            <a:headEnd/>
            <a:tailEnd type="triangle" w="med" len="med"/>
          </a:ln>
        </p:spPr>
        <p:txBody>
          <a:bodyPr/>
          <a:lstStyle/>
          <a:p>
            <a:endParaRPr lang="pl-PL"/>
          </a:p>
        </p:txBody>
      </p:sp>
      <p:sp>
        <p:nvSpPr>
          <p:cNvPr id="41989" name="Text Box 15"/>
          <p:cNvSpPr txBox="1">
            <a:spLocks noChangeArrowheads="1"/>
          </p:cNvSpPr>
          <p:nvPr/>
        </p:nvSpPr>
        <p:spPr bwMode="auto">
          <a:xfrm>
            <a:off x="4346575" y="2905125"/>
            <a:ext cx="730250" cy="338138"/>
          </a:xfrm>
          <a:prstGeom prst="rect">
            <a:avLst/>
          </a:prstGeom>
          <a:noFill/>
          <a:ln w="9525">
            <a:noFill/>
            <a:miter lim="800000"/>
            <a:headEnd/>
            <a:tailEnd/>
          </a:ln>
        </p:spPr>
        <p:txBody>
          <a:bodyPr wrap="none">
            <a:spAutoFit/>
          </a:bodyPr>
          <a:lstStyle/>
          <a:p>
            <a:r>
              <a:rPr lang="pl-PL" sz="1600"/>
              <a:t>start ()</a:t>
            </a:r>
          </a:p>
        </p:txBody>
      </p:sp>
      <p:sp>
        <p:nvSpPr>
          <p:cNvPr id="41990" name="Oval 16"/>
          <p:cNvSpPr>
            <a:spLocks noChangeArrowheads="1"/>
          </p:cNvSpPr>
          <p:nvPr/>
        </p:nvSpPr>
        <p:spPr bwMode="auto">
          <a:xfrm>
            <a:off x="4356100" y="3717925"/>
            <a:ext cx="1871663" cy="1511300"/>
          </a:xfrm>
          <a:prstGeom prst="ellipse">
            <a:avLst/>
          </a:prstGeom>
          <a:solidFill>
            <a:srgbClr val="00FF00"/>
          </a:solidFill>
          <a:ln w="9525">
            <a:solidFill>
              <a:schemeClr val="tx1"/>
            </a:solidFill>
            <a:round/>
            <a:headEnd/>
            <a:tailEnd/>
          </a:ln>
        </p:spPr>
        <p:txBody>
          <a:bodyPr wrap="none" anchor="ctr"/>
          <a:lstStyle/>
          <a:p>
            <a:pPr algn="ctr"/>
            <a:r>
              <a:rPr lang="pl-PL" sz="2000" b="1"/>
              <a:t>runnable</a:t>
            </a:r>
          </a:p>
        </p:txBody>
      </p:sp>
      <p:sp>
        <p:nvSpPr>
          <p:cNvPr id="41991" name="Oval 18"/>
          <p:cNvSpPr>
            <a:spLocks noChangeArrowheads="1"/>
          </p:cNvSpPr>
          <p:nvPr/>
        </p:nvSpPr>
        <p:spPr bwMode="auto">
          <a:xfrm>
            <a:off x="5219700" y="6021388"/>
            <a:ext cx="1222375" cy="574675"/>
          </a:xfrm>
          <a:prstGeom prst="ellipse">
            <a:avLst/>
          </a:prstGeom>
          <a:solidFill>
            <a:schemeClr val="accent1"/>
          </a:solidFill>
          <a:ln w="9525">
            <a:solidFill>
              <a:schemeClr val="tx1"/>
            </a:solidFill>
            <a:round/>
            <a:headEnd/>
            <a:tailEnd/>
          </a:ln>
        </p:spPr>
        <p:txBody>
          <a:bodyPr wrap="none" anchor="ctr"/>
          <a:lstStyle/>
          <a:p>
            <a:pPr algn="ctr"/>
            <a:r>
              <a:rPr lang="pl-PL" sz="1400" b="1"/>
              <a:t>terminated</a:t>
            </a:r>
          </a:p>
        </p:txBody>
      </p:sp>
      <p:sp>
        <p:nvSpPr>
          <p:cNvPr id="41992" name="Text Box 20"/>
          <p:cNvSpPr txBox="1">
            <a:spLocks noChangeArrowheads="1"/>
          </p:cNvSpPr>
          <p:nvPr/>
        </p:nvSpPr>
        <p:spPr bwMode="auto">
          <a:xfrm>
            <a:off x="6516688" y="4202113"/>
            <a:ext cx="2081212" cy="338137"/>
          </a:xfrm>
          <a:prstGeom prst="rect">
            <a:avLst/>
          </a:prstGeom>
          <a:noFill/>
          <a:ln w="9525">
            <a:noFill/>
            <a:miter lim="800000"/>
            <a:headEnd/>
            <a:tailEnd/>
          </a:ln>
        </p:spPr>
        <p:txBody>
          <a:bodyPr wrap="none">
            <a:spAutoFit/>
          </a:bodyPr>
          <a:lstStyle/>
          <a:p>
            <a:r>
              <a:rPr lang="pl-PL" sz="1600"/>
              <a:t>yield(), wywłaszczenie</a:t>
            </a:r>
          </a:p>
        </p:txBody>
      </p:sp>
      <p:cxnSp>
        <p:nvCxnSpPr>
          <p:cNvPr id="41993" name="AutoShape 23"/>
          <p:cNvCxnSpPr>
            <a:cxnSpLocks noChangeShapeType="1"/>
            <a:stCxn id="41990" idx="4"/>
            <a:endCxn id="41991" idx="0"/>
          </p:cNvCxnSpPr>
          <p:nvPr/>
        </p:nvCxnSpPr>
        <p:spPr bwMode="auto">
          <a:xfrm rot="16200000" flipH="1">
            <a:off x="5165725" y="5356225"/>
            <a:ext cx="792163" cy="538163"/>
          </a:xfrm>
          <a:prstGeom prst="curvedConnector3">
            <a:avLst>
              <a:gd name="adj1" fmla="val 50000"/>
            </a:avLst>
          </a:prstGeom>
          <a:noFill/>
          <a:ln w="9525">
            <a:solidFill>
              <a:schemeClr val="tx1"/>
            </a:solidFill>
            <a:round/>
            <a:headEnd/>
            <a:tailEnd type="triangle" w="med" len="med"/>
          </a:ln>
        </p:spPr>
      </p:cxnSp>
      <p:sp>
        <p:nvSpPr>
          <p:cNvPr id="41994" name="Oval 26"/>
          <p:cNvSpPr>
            <a:spLocks noChangeArrowheads="1"/>
          </p:cNvSpPr>
          <p:nvPr/>
        </p:nvSpPr>
        <p:spPr bwMode="auto">
          <a:xfrm>
            <a:off x="755650" y="3789363"/>
            <a:ext cx="1368425" cy="503237"/>
          </a:xfrm>
          <a:prstGeom prst="ellipse">
            <a:avLst/>
          </a:prstGeom>
          <a:solidFill>
            <a:srgbClr val="FFFF00"/>
          </a:solidFill>
          <a:ln w="9525">
            <a:solidFill>
              <a:schemeClr val="tx1"/>
            </a:solidFill>
            <a:round/>
            <a:headEnd/>
            <a:tailEnd/>
          </a:ln>
        </p:spPr>
        <p:txBody>
          <a:bodyPr wrap="none" anchor="ctr"/>
          <a:lstStyle/>
          <a:p>
            <a:pPr algn="ctr"/>
            <a:r>
              <a:rPr lang="pl-PL" sz="1400" b="1"/>
              <a:t>waiting</a:t>
            </a:r>
          </a:p>
        </p:txBody>
      </p:sp>
      <p:sp>
        <p:nvSpPr>
          <p:cNvPr id="41995" name="Text Box 28"/>
          <p:cNvSpPr txBox="1">
            <a:spLocks noChangeArrowheads="1"/>
          </p:cNvSpPr>
          <p:nvPr/>
        </p:nvSpPr>
        <p:spPr bwMode="auto">
          <a:xfrm>
            <a:off x="1404938" y="3357563"/>
            <a:ext cx="814387" cy="338137"/>
          </a:xfrm>
          <a:prstGeom prst="rect">
            <a:avLst/>
          </a:prstGeom>
          <a:noFill/>
          <a:ln w="9525">
            <a:noFill/>
            <a:miter lim="800000"/>
            <a:headEnd/>
            <a:tailEnd/>
          </a:ln>
        </p:spPr>
        <p:txBody>
          <a:bodyPr wrap="none">
            <a:spAutoFit/>
          </a:bodyPr>
          <a:lstStyle/>
          <a:p>
            <a:r>
              <a:rPr lang="pl-PL" sz="1600"/>
              <a:t>notify()</a:t>
            </a:r>
          </a:p>
        </p:txBody>
      </p:sp>
      <p:cxnSp>
        <p:nvCxnSpPr>
          <p:cNvPr id="41996" name="AutoShape 29"/>
          <p:cNvCxnSpPr>
            <a:cxnSpLocks noChangeShapeType="1"/>
            <a:stCxn id="41994" idx="0"/>
            <a:endCxn id="41990" idx="1"/>
          </p:cNvCxnSpPr>
          <p:nvPr/>
        </p:nvCxnSpPr>
        <p:spPr bwMode="auto">
          <a:xfrm rot="16200000" flipH="1">
            <a:off x="2960688" y="2268538"/>
            <a:ext cx="149225" cy="3190875"/>
          </a:xfrm>
          <a:prstGeom prst="curvedConnector3">
            <a:avLst>
              <a:gd name="adj1" fmla="val -200972"/>
            </a:avLst>
          </a:prstGeom>
          <a:noFill/>
          <a:ln w="9525">
            <a:solidFill>
              <a:schemeClr val="tx1"/>
            </a:solidFill>
            <a:round/>
            <a:headEnd/>
            <a:tailEnd type="triangle" w="med" len="med"/>
          </a:ln>
        </p:spPr>
      </p:cxnSp>
      <p:cxnSp>
        <p:nvCxnSpPr>
          <p:cNvPr id="41997" name="AutoShape 30"/>
          <p:cNvCxnSpPr>
            <a:cxnSpLocks noChangeShapeType="1"/>
            <a:endCxn id="41994" idx="4"/>
          </p:cNvCxnSpPr>
          <p:nvPr/>
        </p:nvCxnSpPr>
        <p:spPr bwMode="auto">
          <a:xfrm rot="10800000" flipV="1">
            <a:off x="1439863" y="4149725"/>
            <a:ext cx="2916237" cy="142875"/>
          </a:xfrm>
          <a:prstGeom prst="curvedConnector4">
            <a:avLst>
              <a:gd name="adj1" fmla="val 38269"/>
              <a:gd name="adj2" fmla="val 148144"/>
            </a:avLst>
          </a:prstGeom>
          <a:noFill/>
          <a:ln w="9525">
            <a:solidFill>
              <a:schemeClr val="tx1"/>
            </a:solidFill>
            <a:round/>
            <a:headEnd/>
            <a:tailEnd type="triangle" w="med" len="med"/>
          </a:ln>
        </p:spPr>
      </p:cxnSp>
      <p:sp>
        <p:nvSpPr>
          <p:cNvPr id="41998" name="Text Box 31"/>
          <p:cNvSpPr txBox="1">
            <a:spLocks noChangeArrowheads="1"/>
          </p:cNvSpPr>
          <p:nvPr/>
        </p:nvSpPr>
        <p:spPr bwMode="auto">
          <a:xfrm>
            <a:off x="2339975" y="4005263"/>
            <a:ext cx="1238250" cy="338137"/>
          </a:xfrm>
          <a:prstGeom prst="rect">
            <a:avLst/>
          </a:prstGeom>
          <a:noFill/>
          <a:ln w="9525">
            <a:noFill/>
            <a:miter lim="800000"/>
            <a:headEnd/>
            <a:tailEnd/>
          </a:ln>
        </p:spPr>
        <p:txBody>
          <a:bodyPr wrap="none">
            <a:spAutoFit/>
          </a:bodyPr>
          <a:lstStyle/>
          <a:p>
            <a:r>
              <a:rPr lang="pl-PL" sz="1600"/>
              <a:t>wait(), join()</a:t>
            </a:r>
          </a:p>
        </p:txBody>
      </p:sp>
      <p:sp>
        <p:nvSpPr>
          <p:cNvPr id="41999" name="Oval 32"/>
          <p:cNvSpPr>
            <a:spLocks noChangeArrowheads="1"/>
          </p:cNvSpPr>
          <p:nvPr/>
        </p:nvSpPr>
        <p:spPr bwMode="auto">
          <a:xfrm>
            <a:off x="1547813" y="5661025"/>
            <a:ext cx="1368425" cy="503238"/>
          </a:xfrm>
          <a:prstGeom prst="ellipse">
            <a:avLst/>
          </a:prstGeom>
          <a:solidFill>
            <a:srgbClr val="FFFF00"/>
          </a:solidFill>
          <a:ln w="9525">
            <a:solidFill>
              <a:schemeClr val="tx1"/>
            </a:solidFill>
            <a:round/>
            <a:headEnd/>
            <a:tailEnd/>
          </a:ln>
        </p:spPr>
        <p:txBody>
          <a:bodyPr wrap="none" anchor="ctr"/>
          <a:lstStyle/>
          <a:p>
            <a:pPr algn="ctr"/>
            <a:r>
              <a:rPr lang="pl-PL" sz="1400" b="1"/>
              <a:t>timed waiting</a:t>
            </a:r>
          </a:p>
        </p:txBody>
      </p:sp>
      <p:cxnSp>
        <p:nvCxnSpPr>
          <p:cNvPr id="42000" name="AutoShape 33"/>
          <p:cNvCxnSpPr>
            <a:cxnSpLocks noChangeShapeType="1"/>
            <a:stCxn id="41990" idx="3"/>
            <a:endCxn id="41999" idx="4"/>
          </p:cNvCxnSpPr>
          <p:nvPr/>
        </p:nvCxnSpPr>
        <p:spPr bwMode="auto">
          <a:xfrm rot="5400000">
            <a:off x="2852738" y="4386262"/>
            <a:ext cx="1157288" cy="2398713"/>
          </a:xfrm>
          <a:prstGeom prst="curvedConnector3">
            <a:avLst>
              <a:gd name="adj1" fmla="val 119764"/>
            </a:avLst>
          </a:prstGeom>
          <a:noFill/>
          <a:ln w="9525">
            <a:solidFill>
              <a:schemeClr val="tx1"/>
            </a:solidFill>
            <a:round/>
            <a:headEnd/>
            <a:tailEnd type="triangle" w="med" len="med"/>
          </a:ln>
        </p:spPr>
      </p:cxnSp>
      <p:cxnSp>
        <p:nvCxnSpPr>
          <p:cNvPr id="42001" name="AutoShape 34"/>
          <p:cNvCxnSpPr>
            <a:cxnSpLocks noChangeShapeType="1"/>
            <a:stCxn id="41999" idx="0"/>
            <a:endCxn id="41990" idx="2"/>
          </p:cNvCxnSpPr>
          <p:nvPr/>
        </p:nvCxnSpPr>
        <p:spPr bwMode="auto">
          <a:xfrm rot="5400000" flipH="1" flipV="1">
            <a:off x="2700338" y="4005262"/>
            <a:ext cx="1187450" cy="2124075"/>
          </a:xfrm>
          <a:prstGeom prst="curvedConnector2">
            <a:avLst/>
          </a:prstGeom>
          <a:noFill/>
          <a:ln w="9525">
            <a:solidFill>
              <a:schemeClr val="tx1"/>
            </a:solidFill>
            <a:round/>
            <a:headEnd/>
            <a:tailEnd type="triangle" w="med" len="med"/>
          </a:ln>
        </p:spPr>
      </p:cxnSp>
      <p:sp>
        <p:nvSpPr>
          <p:cNvPr id="42002" name="Oval 35"/>
          <p:cNvSpPr>
            <a:spLocks noChangeArrowheads="1"/>
          </p:cNvSpPr>
          <p:nvPr/>
        </p:nvSpPr>
        <p:spPr bwMode="auto">
          <a:xfrm>
            <a:off x="7164388" y="1774825"/>
            <a:ext cx="1368425" cy="503238"/>
          </a:xfrm>
          <a:prstGeom prst="ellipse">
            <a:avLst/>
          </a:prstGeom>
          <a:solidFill>
            <a:srgbClr val="FFFF00"/>
          </a:solidFill>
          <a:ln w="9525">
            <a:solidFill>
              <a:schemeClr val="tx1"/>
            </a:solidFill>
            <a:round/>
            <a:headEnd/>
            <a:tailEnd/>
          </a:ln>
        </p:spPr>
        <p:txBody>
          <a:bodyPr wrap="none" anchor="ctr"/>
          <a:lstStyle/>
          <a:p>
            <a:pPr algn="ctr"/>
            <a:r>
              <a:rPr lang="pl-PL" sz="1400" b="1"/>
              <a:t>blocked</a:t>
            </a:r>
          </a:p>
        </p:txBody>
      </p:sp>
      <p:cxnSp>
        <p:nvCxnSpPr>
          <p:cNvPr id="42003" name="AutoShape 36"/>
          <p:cNvCxnSpPr>
            <a:cxnSpLocks noChangeShapeType="1"/>
            <a:stCxn id="41990" idx="7"/>
            <a:endCxn id="42002" idx="4"/>
          </p:cNvCxnSpPr>
          <p:nvPr/>
        </p:nvCxnSpPr>
        <p:spPr bwMode="auto">
          <a:xfrm rot="5400000" flipH="1" flipV="1">
            <a:off x="6071394" y="2161382"/>
            <a:ext cx="1660525" cy="1893887"/>
          </a:xfrm>
          <a:prstGeom prst="curvedConnector3">
            <a:avLst>
              <a:gd name="adj1" fmla="val 50000"/>
            </a:avLst>
          </a:prstGeom>
          <a:noFill/>
          <a:ln w="9525">
            <a:solidFill>
              <a:schemeClr val="tx1"/>
            </a:solidFill>
            <a:round/>
            <a:headEnd/>
            <a:tailEnd type="triangle" w="med" len="med"/>
          </a:ln>
        </p:spPr>
      </p:cxnSp>
      <p:cxnSp>
        <p:nvCxnSpPr>
          <p:cNvPr id="42004" name="AutoShape 37"/>
          <p:cNvCxnSpPr>
            <a:cxnSpLocks noChangeShapeType="1"/>
            <a:stCxn id="42002" idx="0"/>
            <a:endCxn id="41990" idx="0"/>
          </p:cNvCxnSpPr>
          <p:nvPr/>
        </p:nvCxnSpPr>
        <p:spPr bwMode="auto">
          <a:xfrm rot="-5400000" flipH="1" flipV="1">
            <a:off x="5599113" y="1468437"/>
            <a:ext cx="1943100" cy="2555875"/>
          </a:xfrm>
          <a:prstGeom prst="curvedConnector3">
            <a:avLst>
              <a:gd name="adj1" fmla="val -11764"/>
            </a:avLst>
          </a:prstGeom>
          <a:noFill/>
          <a:ln w="9525">
            <a:solidFill>
              <a:schemeClr val="tx1"/>
            </a:solidFill>
            <a:round/>
            <a:headEnd/>
            <a:tailEnd type="triangle" w="med" len="med"/>
          </a:ln>
        </p:spPr>
      </p:cxnSp>
      <p:sp>
        <p:nvSpPr>
          <p:cNvPr id="42005" name="Text Box 38"/>
          <p:cNvSpPr txBox="1">
            <a:spLocks noChangeArrowheads="1"/>
          </p:cNvSpPr>
          <p:nvPr/>
        </p:nvSpPr>
        <p:spPr bwMode="auto">
          <a:xfrm>
            <a:off x="3348038" y="5861050"/>
            <a:ext cx="746125" cy="338138"/>
          </a:xfrm>
          <a:prstGeom prst="rect">
            <a:avLst/>
          </a:prstGeom>
          <a:noFill/>
          <a:ln w="9525">
            <a:noFill/>
            <a:miter lim="800000"/>
            <a:headEnd/>
            <a:tailEnd/>
          </a:ln>
        </p:spPr>
        <p:txBody>
          <a:bodyPr wrap="none">
            <a:spAutoFit/>
          </a:bodyPr>
          <a:lstStyle/>
          <a:p>
            <a:r>
              <a:rPr lang="pl-PL" sz="1600"/>
              <a:t>sleep()</a:t>
            </a:r>
          </a:p>
        </p:txBody>
      </p:sp>
      <p:sp>
        <p:nvSpPr>
          <p:cNvPr id="42006" name="Text Box 39"/>
          <p:cNvSpPr txBox="1">
            <a:spLocks noChangeArrowheads="1"/>
          </p:cNvSpPr>
          <p:nvPr/>
        </p:nvSpPr>
        <p:spPr bwMode="auto">
          <a:xfrm>
            <a:off x="6661150" y="2493963"/>
            <a:ext cx="2160588" cy="338137"/>
          </a:xfrm>
          <a:prstGeom prst="rect">
            <a:avLst/>
          </a:prstGeom>
          <a:noFill/>
          <a:ln w="9525">
            <a:noFill/>
            <a:miter lim="800000"/>
            <a:headEnd/>
            <a:tailEnd/>
          </a:ln>
        </p:spPr>
        <p:txBody>
          <a:bodyPr wrap="none">
            <a:spAutoFit/>
          </a:bodyPr>
          <a:lstStyle/>
          <a:p>
            <a:r>
              <a:rPr lang="pl-PL" sz="1600"/>
              <a:t>oczekiwanie na monitor</a:t>
            </a:r>
          </a:p>
        </p:txBody>
      </p:sp>
      <p:sp>
        <p:nvSpPr>
          <p:cNvPr id="42007" name="Text Box 41"/>
          <p:cNvSpPr txBox="1">
            <a:spLocks noChangeArrowheads="1"/>
          </p:cNvSpPr>
          <p:nvPr/>
        </p:nvSpPr>
        <p:spPr bwMode="auto">
          <a:xfrm>
            <a:off x="1042988" y="4797425"/>
            <a:ext cx="2236787" cy="338138"/>
          </a:xfrm>
          <a:prstGeom prst="rect">
            <a:avLst/>
          </a:prstGeom>
          <a:noFill/>
          <a:ln w="9525">
            <a:noFill/>
            <a:miter lim="800000"/>
            <a:headEnd/>
            <a:tailEnd/>
          </a:ln>
        </p:spPr>
        <p:txBody>
          <a:bodyPr wrap="none">
            <a:spAutoFit/>
          </a:bodyPr>
          <a:lstStyle/>
          <a:p>
            <a:r>
              <a:rPr lang="pl-PL" sz="1600"/>
              <a:t>Koniec czasu, interrupt()</a:t>
            </a:r>
          </a:p>
        </p:txBody>
      </p:sp>
      <p:sp>
        <p:nvSpPr>
          <p:cNvPr id="42008" name="Rectangle 42"/>
          <p:cNvSpPr>
            <a:spLocks noChangeArrowheads="1"/>
          </p:cNvSpPr>
          <p:nvPr/>
        </p:nvSpPr>
        <p:spPr bwMode="auto">
          <a:xfrm>
            <a:off x="0" y="0"/>
            <a:ext cx="3708400" cy="3284538"/>
          </a:xfrm>
          <a:prstGeom prst="rect">
            <a:avLst/>
          </a:prstGeom>
          <a:solidFill>
            <a:schemeClr val="bg1"/>
          </a:solidFill>
          <a:ln w="9525">
            <a:solidFill>
              <a:schemeClr val="tx1"/>
            </a:solidFill>
            <a:miter lim="800000"/>
            <a:headEnd/>
            <a:tailEnd/>
          </a:ln>
        </p:spPr>
        <p:txBody>
          <a:bodyPr/>
          <a:lstStyle/>
          <a:p>
            <a:pPr fontAlgn="t">
              <a:spcAft>
                <a:spcPts val="600"/>
              </a:spcAft>
              <a:buFont typeface="Arial" pitchFamily="34" charset="0"/>
              <a:buChar char="•"/>
            </a:pPr>
            <a:r>
              <a:rPr lang="en-US" sz="1800" b="1"/>
              <a:t>NEW</a:t>
            </a:r>
            <a:r>
              <a:rPr lang="pl-PL" sz="1800" b="1"/>
              <a:t>  - jeszcze nie uruchomiony</a:t>
            </a:r>
            <a:endParaRPr lang="en-US" sz="1800" b="1"/>
          </a:p>
          <a:p>
            <a:pPr fontAlgn="t">
              <a:spcAft>
                <a:spcPts val="600"/>
              </a:spcAft>
              <a:buFont typeface="Arial" pitchFamily="34" charset="0"/>
              <a:buChar char="•"/>
            </a:pPr>
            <a:r>
              <a:rPr lang="en-US" sz="1800" b="1"/>
              <a:t>RUNNABLE</a:t>
            </a:r>
            <a:r>
              <a:rPr lang="pl-PL" sz="1800" b="1"/>
              <a:t>  - w trakcie działania (ale może czekać np. na procesor)</a:t>
            </a:r>
            <a:endParaRPr lang="en-US" sz="1800" b="1"/>
          </a:p>
          <a:p>
            <a:pPr fontAlgn="t">
              <a:spcAft>
                <a:spcPts val="600"/>
              </a:spcAft>
              <a:buFont typeface="Arial" pitchFamily="34" charset="0"/>
              <a:buChar char="•"/>
            </a:pPr>
            <a:r>
              <a:rPr lang="en-US" sz="1800" b="1"/>
              <a:t>TERMINATED</a:t>
            </a:r>
            <a:r>
              <a:rPr lang="pl-PL" sz="1800" b="1"/>
              <a:t> – zakończony</a:t>
            </a:r>
          </a:p>
          <a:p>
            <a:pPr fontAlgn="t">
              <a:spcAft>
                <a:spcPts val="600"/>
              </a:spcAft>
              <a:buFont typeface="Arial" pitchFamily="34" charset="0"/>
              <a:buChar char="•"/>
            </a:pPr>
            <a:r>
              <a:rPr lang="en-US" sz="1800" b="1"/>
              <a:t>BLOCKED</a:t>
            </a:r>
            <a:r>
              <a:rPr lang="pl-PL" sz="1800" b="1"/>
              <a:t> - czeka na zwolnienie zamka lub monitora</a:t>
            </a:r>
            <a:endParaRPr lang="en-US" sz="1800" b="1"/>
          </a:p>
          <a:p>
            <a:pPr fontAlgn="t">
              <a:spcAft>
                <a:spcPts val="600"/>
              </a:spcAft>
              <a:buFont typeface="Arial" pitchFamily="34" charset="0"/>
              <a:buChar char="•"/>
            </a:pPr>
            <a:r>
              <a:rPr lang="en-US" sz="1800" b="1"/>
              <a:t>TIMED_WAITING</a:t>
            </a:r>
            <a:r>
              <a:rPr lang="pl-PL" sz="1800" b="1"/>
              <a:t> – oczekiwanie z timeoutem</a:t>
            </a:r>
            <a:endParaRPr lang="en-US" sz="1800" b="1"/>
          </a:p>
          <a:p>
            <a:pPr fontAlgn="t">
              <a:spcAft>
                <a:spcPts val="600"/>
              </a:spcAft>
              <a:buFont typeface="Arial" pitchFamily="34" charset="0"/>
              <a:buChar char="•"/>
            </a:pPr>
            <a:r>
              <a:rPr lang="en-US" sz="1800" b="1"/>
              <a:t>WAITING</a:t>
            </a:r>
            <a:r>
              <a:rPr lang="pl-PL" sz="1800" b="1"/>
              <a:t> – oczekiwanie na powiadomienie</a:t>
            </a:r>
            <a:endParaRPr lang="en-US" sz="1800"/>
          </a:p>
        </p:txBody>
      </p:sp>
      <p:cxnSp>
        <p:nvCxnSpPr>
          <p:cNvPr id="38" name="Kształt 37"/>
          <p:cNvCxnSpPr>
            <a:stCxn id="41990" idx="5"/>
            <a:endCxn id="41990" idx="6"/>
          </p:cNvCxnSpPr>
          <p:nvPr/>
        </p:nvCxnSpPr>
        <p:spPr>
          <a:xfrm rot="5400000" flipH="1" flipV="1">
            <a:off x="5824538" y="4603750"/>
            <a:ext cx="533400" cy="273050"/>
          </a:xfrm>
          <a:prstGeom prst="curvedConnector4">
            <a:avLst>
              <a:gd name="adj1" fmla="val -119477"/>
              <a:gd name="adj2" fmla="val 569885"/>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228600"/>
            <a:ext cx="7772400" cy="1143000"/>
          </a:xfrm>
        </p:spPr>
        <p:txBody>
          <a:bodyPr/>
          <a:lstStyle/>
          <a:p>
            <a:pPr eaLnBrk="1" hangingPunct="1"/>
            <a:r>
              <a:rPr lang="pl-PL" smtClean="0"/>
              <a:t>Stany wątków</a:t>
            </a:r>
          </a:p>
        </p:txBody>
      </p:sp>
      <p:sp>
        <p:nvSpPr>
          <p:cNvPr id="43011" name="Rectangle 3"/>
          <p:cNvSpPr>
            <a:spLocks noGrp="1" noChangeArrowheads="1"/>
          </p:cNvSpPr>
          <p:nvPr>
            <p:ph type="body" idx="1"/>
          </p:nvPr>
        </p:nvSpPr>
        <p:spPr>
          <a:xfrm>
            <a:off x="228600" y="1447800"/>
            <a:ext cx="8610600" cy="4648200"/>
          </a:xfrm>
        </p:spPr>
        <p:txBody>
          <a:bodyPr/>
          <a:lstStyle/>
          <a:p>
            <a:pPr eaLnBrk="1" hangingPunct="1">
              <a:lnSpc>
                <a:spcPct val="90000"/>
              </a:lnSpc>
            </a:pPr>
            <a:r>
              <a:rPr lang="pl-PL" sz="2800" smtClean="0">
                <a:latin typeface="ArialMT"/>
              </a:rPr>
              <a:t>Metoda </a:t>
            </a:r>
            <a:r>
              <a:rPr lang="pl-PL" sz="2800" b="1" i="1" smtClean="0">
                <a:latin typeface="Arial-ItalicMT"/>
              </a:rPr>
              <a:t>isAlive</a:t>
            </a:r>
            <a:r>
              <a:rPr lang="pl-PL" sz="2800" smtClean="0">
                <a:latin typeface="ArialMT"/>
              </a:rPr>
              <a:t>() zwraca wartość logiczną </a:t>
            </a:r>
            <a:r>
              <a:rPr lang="pl-PL" sz="2800" i="1" smtClean="0">
                <a:latin typeface="Arial-ItalicMT"/>
              </a:rPr>
              <a:t>true </a:t>
            </a:r>
            <a:r>
              <a:rPr lang="pl-PL" sz="2800" smtClean="0">
                <a:latin typeface="ArialMT"/>
              </a:rPr>
              <a:t>jeżeli dany wątek został uruchomiony (start()) i nie został jeszcze zakończony. </a:t>
            </a:r>
          </a:p>
          <a:p>
            <a:pPr eaLnBrk="1" hangingPunct="1">
              <a:lnSpc>
                <a:spcPct val="90000"/>
              </a:lnSpc>
            </a:pPr>
            <a:r>
              <a:rPr lang="pl-PL" sz="2800" smtClean="0">
                <a:latin typeface="ArialMT"/>
              </a:rPr>
              <a:t>Metoda </a:t>
            </a:r>
            <a:r>
              <a:rPr lang="pl-PL" sz="2800" b="1" i="1" smtClean="0">
                <a:latin typeface="Arial-ItalicMT"/>
              </a:rPr>
              <a:t>isAlive</a:t>
            </a:r>
            <a:r>
              <a:rPr lang="pl-PL" sz="2800" smtClean="0">
                <a:latin typeface="ArialMT"/>
              </a:rPr>
              <a:t>() nie dostarcza informacji o tym, czy wykonywanie danego wątku jest zawieszone tymczasowo czy nie </a:t>
            </a:r>
          </a:p>
          <a:p>
            <a:pPr eaLnBrk="1" hangingPunct="1">
              <a:lnSpc>
                <a:spcPct val="90000"/>
              </a:lnSpc>
            </a:pPr>
            <a:r>
              <a:rPr lang="pl-PL" sz="2800" smtClean="0">
                <a:latin typeface="ArialMT"/>
              </a:rPr>
              <a:t>Metoda </a:t>
            </a:r>
            <a:r>
              <a:rPr lang="pl-PL" sz="2800" b="1" i="1" smtClean="0">
                <a:latin typeface="Arial-ItalicMT"/>
              </a:rPr>
              <a:t>isInterrupted</a:t>
            </a:r>
            <a:r>
              <a:rPr lang="pl-PL" sz="2800" smtClean="0">
                <a:latin typeface="ArialMT"/>
              </a:rPr>
              <a:t>() zwraca wartość </a:t>
            </a:r>
            <a:r>
              <a:rPr lang="pl-PL" sz="2800" i="1" smtClean="0">
                <a:latin typeface="Arial-ItalicMT"/>
              </a:rPr>
              <a:t>true </a:t>
            </a:r>
            <a:r>
              <a:rPr lang="pl-PL" sz="2800" smtClean="0">
                <a:latin typeface="ArialMT"/>
              </a:rPr>
              <a:t>jeżeli dla danego wątku została przesłana wiadomość (wykonano metodę) </a:t>
            </a:r>
            <a:r>
              <a:rPr lang="pl-PL" sz="2800" b="1" i="1" smtClean="0">
                <a:latin typeface="Arial-ItalicMT"/>
              </a:rPr>
              <a:t>interrupt</a:t>
            </a:r>
            <a:r>
              <a:rPr lang="pl-PL" sz="2800" smtClean="0">
                <a:latin typeface="ArialMT"/>
              </a:rPr>
              <a:t>().</a:t>
            </a:r>
          </a:p>
          <a:p>
            <a:pPr eaLnBrk="1" hangingPunct="1">
              <a:lnSpc>
                <a:spcPct val="90000"/>
              </a:lnSpc>
            </a:pPr>
            <a:endParaRPr lang="pl-PL" sz="2800" smtClean="0"/>
          </a:p>
        </p:txBody>
      </p:sp>
      <p:sp>
        <p:nvSpPr>
          <p:cNvPr id="43012" name="Symbol zastępczy numeru slajdu 6"/>
          <p:cNvSpPr>
            <a:spLocks noGrp="1"/>
          </p:cNvSpPr>
          <p:nvPr>
            <p:ph type="sldNum" sz="quarter" idx="12"/>
          </p:nvPr>
        </p:nvSpPr>
        <p:spPr>
          <a:noFill/>
        </p:spPr>
        <p:txBody>
          <a:bodyPr/>
          <a:lstStyle/>
          <a:p>
            <a:fld id="{A95DF9A6-1095-449F-8060-7F30A1530279}" type="slidenum">
              <a:rPr lang="pl-PL" smtClean="0">
                <a:cs typeface="Arial" pitchFamily="34" charset="0"/>
              </a:rPr>
              <a:pPr/>
              <a:t>37</a:t>
            </a:fld>
            <a:endParaRPr lang="pl-PL" smtClean="0">
              <a:cs typeface="Arial" pitchFamily="34" charset="0"/>
            </a:endParaRPr>
          </a:p>
        </p:txBody>
      </p:sp>
      <p:sp>
        <p:nvSpPr>
          <p:cNvPr id="4301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a:xfrm>
            <a:off x="685800" y="44450"/>
            <a:ext cx="7772400" cy="700088"/>
          </a:xfrm>
        </p:spPr>
        <p:txBody>
          <a:bodyPr/>
          <a:lstStyle/>
          <a:p>
            <a:pPr eaLnBrk="1" hangingPunct="1"/>
            <a:r>
              <a:rPr lang="pl-PL" smtClean="0"/>
              <a:t>Zakończenie pracy wątku</a:t>
            </a:r>
          </a:p>
        </p:txBody>
      </p:sp>
      <p:sp>
        <p:nvSpPr>
          <p:cNvPr id="44035" name="Symbol zastępczy zawartości 2"/>
          <p:cNvSpPr>
            <a:spLocks noGrp="1"/>
          </p:cNvSpPr>
          <p:nvPr>
            <p:ph idx="1"/>
          </p:nvPr>
        </p:nvSpPr>
        <p:spPr>
          <a:xfrm>
            <a:off x="250825" y="836613"/>
            <a:ext cx="8642350" cy="5259387"/>
          </a:xfrm>
        </p:spPr>
        <p:txBody>
          <a:bodyPr/>
          <a:lstStyle/>
          <a:p>
            <a:pPr eaLnBrk="1" hangingPunct="1"/>
            <a:r>
              <a:rPr lang="pl-PL" sz="2400" smtClean="0"/>
              <a:t>Wątek kończy pracę w sposób naturalny wtedy, gdy zakończy się jego metoda </a:t>
            </a:r>
            <a:r>
              <a:rPr lang="pl-PL" sz="2400" b="1" smtClean="0"/>
              <a:t>run()</a:t>
            </a:r>
            <a:r>
              <a:rPr lang="pl-PL" sz="2400" smtClean="0"/>
              <a:t>. </a:t>
            </a:r>
          </a:p>
          <a:p>
            <a:pPr eaLnBrk="1" hangingPunct="1"/>
            <a:r>
              <a:rPr lang="pl-PL" sz="2400" smtClean="0"/>
              <a:t>Jeśli chcemy programowo zakończyć pracę wątku, to  należy zapewnić w metodzie run() sprawdzenie warunków zakończenia (ustalanych programowo) i jeśli są spełnione - spowodować wyjście z run() albo przez "dobiegnięcie do końca", albo przez </a:t>
            </a:r>
            <a:r>
              <a:rPr lang="pl-PL" sz="2400" b="1" smtClean="0"/>
              <a:t>return</a:t>
            </a:r>
            <a:r>
              <a:rPr lang="pl-PL" sz="2400" smtClean="0"/>
              <a:t>. </a:t>
            </a:r>
          </a:p>
          <a:p>
            <a:pPr eaLnBrk="1" hangingPunct="1"/>
            <a:r>
              <a:rPr lang="pl-PL" sz="2400" smtClean="0"/>
              <a:t>Warunki zakończenia mogą być formułowane w postaci wartości jakiejś zmiennej, które są ustalane przez inne fragmenty kodu programu (wykonywane w innym wątku). </a:t>
            </a:r>
          </a:p>
          <a:p>
            <a:pPr eaLnBrk="1" hangingPunct="1"/>
            <a:r>
              <a:rPr lang="pl-PL" sz="2400" smtClean="0"/>
              <a:t>W klasie Thread znajduje się metoda  </a:t>
            </a:r>
            <a:r>
              <a:rPr lang="pl-PL" sz="2400" b="1" smtClean="0"/>
              <a:t>stop()</a:t>
            </a:r>
            <a:r>
              <a:rPr lang="pl-PL" sz="2400" smtClean="0"/>
              <a:t>, która kiedyś służyła do kończenia działania wątków. Stwierdzono jednak, że jej użycie może powodować błędy w programach i w tej chwili </a:t>
            </a:r>
            <a:r>
              <a:rPr lang="pl-PL" sz="2400" b="1" smtClean="0"/>
              <a:t>nie należy jej już używać </a:t>
            </a:r>
            <a:r>
              <a:rPr lang="pl-PL" sz="2400" smtClean="0"/>
              <a:t>(jest wycofywana -deprecated).</a:t>
            </a:r>
          </a:p>
          <a:p>
            <a:pPr eaLnBrk="1" hangingPunct="1"/>
            <a:endParaRPr lang="pl-PL" sz="2400" smtClean="0"/>
          </a:p>
        </p:txBody>
      </p:sp>
      <p:sp>
        <p:nvSpPr>
          <p:cNvPr id="44036"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44037" name="Symbol zastępczy numeru slajdu 5"/>
          <p:cNvSpPr>
            <a:spLocks noGrp="1"/>
          </p:cNvSpPr>
          <p:nvPr>
            <p:ph type="sldNum" sz="quarter" idx="12"/>
          </p:nvPr>
        </p:nvSpPr>
        <p:spPr>
          <a:noFill/>
        </p:spPr>
        <p:txBody>
          <a:bodyPr/>
          <a:lstStyle/>
          <a:p>
            <a:fld id="{68A419E0-915C-4E11-868B-A09D0958F9B9}" type="slidenum">
              <a:rPr lang="pl-PL" smtClean="0">
                <a:cs typeface="Arial" pitchFamily="34" charset="0"/>
              </a:rPr>
              <a:pPr/>
              <a:t>38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4213" y="360363"/>
            <a:ext cx="7772400" cy="765175"/>
          </a:xfrm>
        </p:spPr>
        <p:txBody>
          <a:bodyPr/>
          <a:lstStyle/>
          <a:p>
            <a:pPr eaLnBrk="1" hangingPunct="1"/>
            <a:r>
              <a:rPr lang="pl-PL" b="1" smtClean="0"/>
              <a:t>Przerywanie pracy wątkom</a:t>
            </a:r>
          </a:p>
        </p:txBody>
      </p:sp>
      <p:sp>
        <p:nvSpPr>
          <p:cNvPr id="45059" name="Rectangle 3"/>
          <p:cNvSpPr>
            <a:spLocks noGrp="1" noChangeArrowheads="1"/>
          </p:cNvSpPr>
          <p:nvPr>
            <p:ph type="body" idx="1"/>
          </p:nvPr>
        </p:nvSpPr>
        <p:spPr>
          <a:xfrm>
            <a:off x="685800" y="1557338"/>
            <a:ext cx="7772400" cy="4538662"/>
          </a:xfrm>
        </p:spPr>
        <p:txBody>
          <a:bodyPr/>
          <a:lstStyle/>
          <a:p>
            <a:pPr eaLnBrk="1" hangingPunct="1">
              <a:lnSpc>
                <a:spcPct val="80000"/>
              </a:lnSpc>
            </a:pPr>
            <a:r>
              <a:rPr lang="pl-PL" smtClean="0"/>
              <a:t>Przerwanie pracy danego wątku może być rozumiane dwojako: </a:t>
            </a:r>
          </a:p>
          <a:p>
            <a:pPr lvl="1" eaLnBrk="1" hangingPunct="1">
              <a:lnSpc>
                <a:spcPct val="80000"/>
              </a:lnSpc>
            </a:pPr>
            <a:r>
              <a:rPr lang="pl-PL" smtClean="0"/>
              <a:t>albo jako chwilowe wstrzymanie pracy, </a:t>
            </a:r>
          </a:p>
          <a:p>
            <a:pPr lvl="2" eaLnBrk="1" hangingPunct="1">
              <a:lnSpc>
                <a:spcPct val="80000"/>
              </a:lnSpc>
            </a:pPr>
            <a:r>
              <a:rPr lang="pl-PL" sz="2800" smtClean="0"/>
              <a:t>sleep</a:t>
            </a:r>
          </a:p>
          <a:p>
            <a:pPr lvl="2" eaLnBrk="1" hangingPunct="1">
              <a:lnSpc>
                <a:spcPct val="80000"/>
              </a:lnSpc>
            </a:pPr>
            <a:r>
              <a:rPr lang="pl-PL" sz="2800" smtClean="0"/>
              <a:t>wait</a:t>
            </a:r>
          </a:p>
          <a:p>
            <a:pPr lvl="2" eaLnBrk="1" hangingPunct="1">
              <a:lnSpc>
                <a:spcPct val="80000"/>
              </a:lnSpc>
            </a:pPr>
            <a:r>
              <a:rPr lang="pl-PL" sz="2800" smtClean="0"/>
              <a:t>join</a:t>
            </a:r>
          </a:p>
          <a:p>
            <a:pPr lvl="1" eaLnBrk="1" hangingPunct="1">
              <a:lnSpc>
                <a:spcPct val="80000"/>
              </a:lnSpc>
            </a:pPr>
            <a:r>
              <a:rPr lang="pl-PL" smtClean="0"/>
              <a:t>lub jako likwidacja wątku</a:t>
            </a:r>
          </a:p>
          <a:p>
            <a:pPr lvl="2" eaLnBrk="1" hangingPunct="1">
              <a:lnSpc>
                <a:spcPct val="80000"/>
              </a:lnSpc>
            </a:pPr>
            <a:r>
              <a:rPr lang="pl-PL" sz="2800" smtClean="0"/>
              <a:t>return (z run)</a:t>
            </a:r>
          </a:p>
          <a:p>
            <a:pPr lvl="2" eaLnBrk="1" hangingPunct="1">
              <a:lnSpc>
                <a:spcPct val="80000"/>
              </a:lnSpc>
            </a:pPr>
            <a:r>
              <a:rPr lang="pl-PL" sz="2800" smtClean="0"/>
              <a:t>interrupt  </a:t>
            </a:r>
          </a:p>
          <a:p>
            <a:pPr lvl="3" eaLnBrk="1" hangingPunct="1">
              <a:lnSpc>
                <a:spcPct val="80000"/>
              </a:lnSpc>
            </a:pPr>
            <a:r>
              <a:rPr lang="pl-PL" smtClean="0"/>
              <a:t>brak przechwycenia wyjątku</a:t>
            </a:r>
          </a:p>
          <a:p>
            <a:pPr lvl="3" eaLnBrk="1" hangingPunct="1">
              <a:lnSpc>
                <a:spcPct val="80000"/>
              </a:lnSpc>
            </a:pPr>
            <a:r>
              <a:rPr lang="pl-PL" smtClean="0"/>
              <a:t>wyjście jako obsługa wyjątku</a:t>
            </a:r>
          </a:p>
        </p:txBody>
      </p:sp>
      <p:sp>
        <p:nvSpPr>
          <p:cNvPr id="45060" name="Symbol zastępczy numeru slajdu 6"/>
          <p:cNvSpPr>
            <a:spLocks noGrp="1"/>
          </p:cNvSpPr>
          <p:nvPr>
            <p:ph type="sldNum" sz="quarter" idx="12"/>
          </p:nvPr>
        </p:nvSpPr>
        <p:spPr>
          <a:noFill/>
        </p:spPr>
        <p:txBody>
          <a:bodyPr/>
          <a:lstStyle/>
          <a:p>
            <a:fld id="{8F9E4E99-3469-41CA-9BBD-4ED3E715074D}" type="slidenum">
              <a:rPr lang="pl-PL" smtClean="0">
                <a:cs typeface="Arial" pitchFamily="34" charset="0"/>
              </a:rPr>
              <a:pPr/>
              <a:t>39</a:t>
            </a:fld>
            <a:endParaRPr lang="pl-PL" smtClean="0">
              <a:cs typeface="Arial" pitchFamily="34" charset="0"/>
            </a:endParaRPr>
          </a:p>
        </p:txBody>
      </p:sp>
      <p:sp>
        <p:nvSpPr>
          <p:cNvPr id="4506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143000"/>
          </a:xfrm>
        </p:spPr>
        <p:txBody>
          <a:bodyPr/>
          <a:lstStyle/>
          <a:p>
            <a:pPr eaLnBrk="1" hangingPunct="1"/>
            <a:r>
              <a:rPr lang="pl-PL" smtClean="0"/>
              <a:t>Rys historyczny</a:t>
            </a:r>
          </a:p>
        </p:txBody>
      </p:sp>
      <p:sp>
        <p:nvSpPr>
          <p:cNvPr id="11267" name="Rectangle 3"/>
          <p:cNvSpPr>
            <a:spLocks noGrp="1" noChangeArrowheads="1"/>
          </p:cNvSpPr>
          <p:nvPr>
            <p:ph type="body" idx="1"/>
          </p:nvPr>
        </p:nvSpPr>
        <p:spPr>
          <a:xfrm>
            <a:off x="228600" y="1127125"/>
            <a:ext cx="8610600" cy="5181600"/>
          </a:xfrm>
        </p:spPr>
        <p:txBody>
          <a:bodyPr/>
          <a:lstStyle/>
          <a:p>
            <a:pPr algn="just" eaLnBrk="1" hangingPunct="1">
              <a:lnSpc>
                <a:spcPct val="90000"/>
              </a:lnSpc>
            </a:pPr>
            <a:r>
              <a:rPr lang="pl-PL" sz="2400" smtClean="0"/>
              <a:t>Podział zadań (programów) na mniejsze, funkcjonalnie spójne fragmenty kodu.</a:t>
            </a:r>
          </a:p>
          <a:p>
            <a:pPr algn="just" eaLnBrk="1" hangingPunct="1">
              <a:lnSpc>
                <a:spcPct val="90000"/>
              </a:lnSpc>
            </a:pPr>
            <a:r>
              <a:rPr lang="pl-PL" sz="2400" smtClean="0"/>
              <a:t>Wątki (threads) jako odseparowane strumienie wykonywania instrukcji. </a:t>
            </a:r>
          </a:p>
          <a:p>
            <a:pPr algn="just" eaLnBrk="1" hangingPunct="1">
              <a:lnSpc>
                <a:spcPct val="90000"/>
              </a:lnSpc>
            </a:pPr>
            <a:r>
              <a:rPr lang="pl-PL" sz="2400" smtClean="0"/>
              <a:t>Wątek jako swoisty podprogram (zbiór wykonywanych operacji) .</a:t>
            </a:r>
          </a:p>
          <a:p>
            <a:pPr algn="just" eaLnBrk="1" hangingPunct="1">
              <a:lnSpc>
                <a:spcPct val="90000"/>
              </a:lnSpc>
            </a:pPr>
            <a:r>
              <a:rPr lang="pl-PL" sz="2400" smtClean="0"/>
              <a:t>Realizacja w oderwaniu od innych wątków danego zadania. </a:t>
            </a:r>
          </a:p>
          <a:p>
            <a:pPr algn="just" eaLnBrk="1" hangingPunct="1">
              <a:lnSpc>
                <a:spcPct val="90000"/>
              </a:lnSpc>
            </a:pPr>
            <a:r>
              <a:rPr lang="pl-PL" sz="2400" smtClean="0"/>
              <a:t>Relacja pomiędzy wątkami określana głównie poprzez dwa mechanizmy: synchronizację i zasadę pierwszeństwa. </a:t>
            </a:r>
          </a:p>
          <a:p>
            <a:pPr algn="just" eaLnBrk="1" hangingPunct="1">
              <a:lnSpc>
                <a:spcPct val="90000"/>
              </a:lnSpc>
            </a:pPr>
            <a:r>
              <a:rPr lang="pl-PL" sz="2400" b="1" smtClean="0"/>
              <a:t>Synchronizacja</a:t>
            </a:r>
            <a:r>
              <a:rPr lang="pl-PL" sz="2400" smtClean="0"/>
              <a:t> - niezwykle istotna gdy  współdzielone są jakieś zasoby. </a:t>
            </a:r>
          </a:p>
          <a:p>
            <a:pPr algn="just" eaLnBrk="1" hangingPunct="1">
              <a:lnSpc>
                <a:spcPct val="90000"/>
              </a:lnSpc>
            </a:pPr>
            <a:r>
              <a:rPr lang="pl-PL" sz="2400" b="1" smtClean="0"/>
              <a:t>Priorytety</a:t>
            </a:r>
            <a:r>
              <a:rPr lang="pl-PL" sz="2400" smtClean="0"/>
              <a:t> – pomocne, gdy efekty działania wątków mają różne znaczenie (wagę) dla użytkownika.</a:t>
            </a:r>
            <a:endParaRPr lang="pl-PL" sz="2800" smtClean="0"/>
          </a:p>
        </p:txBody>
      </p:sp>
      <p:sp>
        <p:nvSpPr>
          <p:cNvPr id="11268" name="Symbol zastępczy numeru slajdu 6"/>
          <p:cNvSpPr>
            <a:spLocks noGrp="1"/>
          </p:cNvSpPr>
          <p:nvPr>
            <p:ph type="sldNum" sz="quarter" idx="12"/>
          </p:nvPr>
        </p:nvSpPr>
        <p:spPr>
          <a:noFill/>
        </p:spPr>
        <p:txBody>
          <a:bodyPr/>
          <a:lstStyle/>
          <a:p>
            <a:fld id="{6B5FCF0E-6062-4A2A-8D8B-22EDF40C9E8E}" type="slidenum">
              <a:rPr lang="pl-PL" smtClean="0">
                <a:cs typeface="Arial" pitchFamily="34" charset="0"/>
              </a:rPr>
              <a:pPr/>
              <a:t>4</a:t>
            </a:fld>
            <a:endParaRPr lang="pl-PL" smtClean="0">
              <a:cs typeface="Arial" pitchFamily="34" charset="0"/>
            </a:endParaRPr>
          </a:p>
        </p:txBody>
      </p:sp>
      <p:sp>
        <p:nvSpPr>
          <p:cNvPr id="1126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755650" y="0"/>
            <a:ext cx="7772400" cy="692150"/>
          </a:xfrm>
        </p:spPr>
        <p:txBody>
          <a:bodyPr/>
          <a:lstStyle/>
          <a:p>
            <a:pPr eaLnBrk="1" hangingPunct="1"/>
            <a:r>
              <a:rPr lang="pl-PL" sz="4000" b="1" smtClean="0"/>
              <a:t>Przerywanie pracy wątkom</a:t>
            </a:r>
          </a:p>
        </p:txBody>
      </p:sp>
      <p:sp>
        <p:nvSpPr>
          <p:cNvPr id="46083" name="Rectangle 1027"/>
          <p:cNvSpPr>
            <a:spLocks noGrp="1" noChangeArrowheads="1"/>
          </p:cNvSpPr>
          <p:nvPr>
            <p:ph type="body" idx="1"/>
          </p:nvPr>
        </p:nvSpPr>
        <p:spPr>
          <a:xfrm>
            <a:off x="685800" y="836613"/>
            <a:ext cx="7772400" cy="5259387"/>
          </a:xfrm>
        </p:spPr>
        <p:txBody>
          <a:bodyPr/>
          <a:lstStyle/>
          <a:p>
            <a:pPr algn="just" eaLnBrk="1" hangingPunct="1">
              <a:lnSpc>
                <a:spcPct val="80000"/>
              </a:lnSpc>
            </a:pPr>
            <a:r>
              <a:rPr lang="pl-PL" sz="2400" smtClean="0"/>
              <a:t>Nie zawsze można zakończyć pracę wątku poprzez odpowiednie ustawienie flagi. </a:t>
            </a:r>
          </a:p>
          <a:p>
            <a:pPr algn="just" eaLnBrk="1" hangingPunct="1">
              <a:lnSpc>
                <a:spcPct val="80000"/>
              </a:lnSpc>
            </a:pPr>
            <a:r>
              <a:rPr lang="pl-PL" sz="2400" smtClean="0"/>
              <a:t>Wątek może być blokowany ze względu na dostęp do danych, które są chwilowo niedostępne (zablokował je inny wątek). Wówczas możliwość testowania flagi pojawia się dopiero po odblokowaniu wątku (co może bardzo długo trwać). </a:t>
            </a:r>
          </a:p>
          <a:p>
            <a:pPr eaLnBrk="1" hangingPunct="1">
              <a:lnSpc>
                <a:spcPct val="80000"/>
              </a:lnSpc>
            </a:pPr>
            <a:r>
              <a:rPr lang="pl-PL" sz="2400" smtClean="0"/>
              <a:t>Dlatego pewną metodą zakończenia pracy wątku jest wywołanie metody </a:t>
            </a:r>
            <a:r>
              <a:rPr lang="pl-PL" sz="2400" i="1" smtClean="0"/>
              <a:t>interrupt</a:t>
            </a:r>
            <a:r>
              <a:rPr lang="pl-PL" sz="2400" smtClean="0"/>
              <a:t>(), która wygeneruje wyjątek dla danego wątku. </a:t>
            </a:r>
          </a:p>
          <a:p>
            <a:pPr eaLnBrk="1" hangingPunct="1">
              <a:lnSpc>
                <a:spcPct val="80000"/>
              </a:lnSpc>
            </a:pPr>
            <a:r>
              <a:rPr lang="pl-PL" sz="2400" smtClean="0"/>
              <a:t>Odpowiednia obsługa wyjątku może doprowadzić do zakończenia działania metody run, a więc i wątku. Należy jednak pamiętać o tym, że generacja wyjątku może spowodować taki stan pól obiektu lub klasy, który spowoduje niewłaściwe działanie programu. Jeśli takie zjawisko może wystąpić dla tworzonej aplikacji wówczas należy ustawić odpowiednie warunki kontrolne w obsłudze wyjątku, przed zakończeniem pracy wątku. </a:t>
            </a:r>
          </a:p>
        </p:txBody>
      </p:sp>
      <p:sp>
        <p:nvSpPr>
          <p:cNvPr id="46084" name="Symbol zastępczy numeru slajdu 6"/>
          <p:cNvSpPr>
            <a:spLocks noGrp="1"/>
          </p:cNvSpPr>
          <p:nvPr>
            <p:ph type="sldNum" sz="quarter" idx="12"/>
          </p:nvPr>
        </p:nvSpPr>
        <p:spPr>
          <a:noFill/>
        </p:spPr>
        <p:txBody>
          <a:bodyPr/>
          <a:lstStyle/>
          <a:p>
            <a:fld id="{FDBD0673-8C2B-4DE9-8A62-56E7216A04F0}" type="slidenum">
              <a:rPr lang="pl-PL" smtClean="0">
                <a:cs typeface="Arial" pitchFamily="34" charset="0"/>
              </a:rPr>
              <a:pPr/>
              <a:t>40</a:t>
            </a:fld>
            <a:endParaRPr lang="pl-PL" smtClean="0">
              <a:cs typeface="Arial" pitchFamily="34" charset="0"/>
            </a:endParaRPr>
          </a:p>
        </p:txBody>
      </p:sp>
      <p:sp>
        <p:nvSpPr>
          <p:cNvPr id="4608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pl-PL" b="1" smtClean="0"/>
              <a:t>Przerywanie pracy wątkom</a:t>
            </a:r>
          </a:p>
        </p:txBody>
      </p:sp>
      <p:sp>
        <p:nvSpPr>
          <p:cNvPr id="47107" name="Rectangle 3"/>
          <p:cNvSpPr>
            <a:spLocks noGrp="1" noChangeArrowheads="1"/>
          </p:cNvSpPr>
          <p:nvPr>
            <p:ph type="body" idx="1"/>
          </p:nvPr>
        </p:nvSpPr>
        <p:spPr/>
        <p:txBody>
          <a:bodyPr/>
          <a:lstStyle/>
          <a:p>
            <a:pPr eaLnBrk="1" hangingPunct="1">
              <a:lnSpc>
                <a:spcPct val="90000"/>
              </a:lnSpc>
            </a:pPr>
            <a:r>
              <a:rPr lang="pl-PL" sz="2800" smtClean="0"/>
              <a:t>Przykładowa obsługa zakończenia pracy wątku może wyglądać następująco:</a:t>
            </a:r>
          </a:p>
          <a:p>
            <a:pPr eaLnBrk="1" hangingPunct="1">
              <a:lnSpc>
                <a:spcPct val="90000"/>
              </a:lnSpc>
              <a:buFontTx/>
              <a:buNone/>
            </a:pPr>
            <a:r>
              <a:rPr lang="pl-PL" sz="2800" smtClean="0"/>
              <a:t>Public void run() {</a:t>
            </a:r>
          </a:p>
          <a:p>
            <a:pPr lvl="1" eaLnBrk="1" hangingPunct="1">
              <a:lnSpc>
                <a:spcPct val="90000"/>
              </a:lnSpc>
              <a:buFontTx/>
              <a:buNone/>
            </a:pPr>
            <a:r>
              <a:rPr lang="pl-PL" sz="2400" smtClean="0"/>
              <a:t>try {</a:t>
            </a:r>
          </a:p>
          <a:p>
            <a:pPr lvl="1" eaLnBrk="1" hangingPunct="1">
              <a:lnSpc>
                <a:spcPct val="90000"/>
              </a:lnSpc>
              <a:buFontTx/>
              <a:buNone/>
            </a:pPr>
            <a:r>
              <a:rPr lang="pl-PL" sz="2400" smtClean="0"/>
              <a:t>while (! this.isInterrupted()) {</a:t>
            </a:r>
          </a:p>
          <a:p>
            <a:pPr lvl="2" eaLnBrk="1" hangingPunct="1">
              <a:lnSpc>
                <a:spcPct val="90000"/>
              </a:lnSpc>
              <a:buFontTx/>
              <a:buNone/>
            </a:pPr>
            <a:r>
              <a:rPr lang="pl-PL" sz="2000" smtClean="0"/>
              <a:t>//wyrażenie i instrukcje generujące wyjątek</a:t>
            </a:r>
          </a:p>
          <a:p>
            <a:pPr lvl="1" eaLnBrk="1" hangingPunct="1">
              <a:lnSpc>
                <a:spcPct val="90000"/>
              </a:lnSpc>
              <a:buFontTx/>
              <a:buNone/>
            </a:pPr>
            <a:r>
              <a:rPr lang="pl-PL" sz="2400" smtClean="0"/>
              <a:t>}</a:t>
            </a:r>
          </a:p>
          <a:p>
            <a:pPr lvl="1" eaLnBrk="1" hangingPunct="1">
              <a:lnSpc>
                <a:spcPct val="90000"/>
              </a:lnSpc>
              <a:buFontTx/>
              <a:buNone/>
            </a:pPr>
            <a:r>
              <a:rPr lang="pl-PL" sz="2400" smtClean="0"/>
              <a:t>} catch (InterruptedException ie) {</a:t>
            </a:r>
          </a:p>
          <a:p>
            <a:pPr lvl="2" eaLnBrk="1" hangingPunct="1">
              <a:lnSpc>
                <a:spcPct val="90000"/>
              </a:lnSpc>
              <a:buFontTx/>
              <a:buNone/>
            </a:pPr>
            <a:r>
              <a:rPr lang="pl-PL" sz="2000" smtClean="0"/>
              <a:t>// instrukcja pusta-&gt;przejście do końca metody</a:t>
            </a:r>
          </a:p>
          <a:p>
            <a:pPr lvl="1" eaLnBrk="1" hangingPunct="1">
              <a:lnSpc>
                <a:spcPct val="90000"/>
              </a:lnSpc>
              <a:buFontTx/>
              <a:buNone/>
            </a:pPr>
            <a:r>
              <a:rPr lang="pl-PL" sz="2400" smtClean="0"/>
              <a:t>}</a:t>
            </a:r>
          </a:p>
        </p:txBody>
      </p:sp>
      <p:sp>
        <p:nvSpPr>
          <p:cNvPr id="47108" name="Symbol zastępczy numeru slajdu 6"/>
          <p:cNvSpPr>
            <a:spLocks noGrp="1"/>
          </p:cNvSpPr>
          <p:nvPr>
            <p:ph type="sldNum" sz="quarter" idx="12"/>
          </p:nvPr>
        </p:nvSpPr>
        <p:spPr>
          <a:noFill/>
        </p:spPr>
        <p:txBody>
          <a:bodyPr/>
          <a:lstStyle/>
          <a:p>
            <a:fld id="{CF8A208C-328E-477A-B669-ECEFF5C82454}" type="slidenum">
              <a:rPr lang="pl-PL" smtClean="0">
                <a:cs typeface="Arial" pitchFamily="34" charset="0"/>
              </a:rPr>
              <a:pPr/>
              <a:t>41</a:t>
            </a:fld>
            <a:endParaRPr lang="pl-PL" smtClean="0">
              <a:cs typeface="Arial" pitchFamily="34" charset="0"/>
            </a:endParaRPr>
          </a:p>
        </p:txBody>
      </p:sp>
      <p:sp>
        <p:nvSpPr>
          <p:cNvPr id="4710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pl-PL" smtClean="0"/>
              <a:t>Przerywanie tymczasowe</a:t>
            </a:r>
          </a:p>
        </p:txBody>
      </p:sp>
      <p:sp>
        <p:nvSpPr>
          <p:cNvPr id="48131" name="Rectangle 3"/>
          <p:cNvSpPr>
            <a:spLocks noGrp="1" noChangeArrowheads="1"/>
          </p:cNvSpPr>
          <p:nvPr>
            <p:ph type="body" idx="1"/>
          </p:nvPr>
        </p:nvSpPr>
        <p:spPr/>
        <p:txBody>
          <a:bodyPr/>
          <a:lstStyle/>
          <a:p>
            <a:pPr eaLnBrk="1" hangingPunct="1">
              <a:lnSpc>
                <a:spcPct val="90000"/>
              </a:lnSpc>
            </a:pPr>
            <a:r>
              <a:rPr lang="pl-PL" smtClean="0">
                <a:latin typeface="ArialMT"/>
              </a:rPr>
              <a:t>Możliwe jest również tymczasowe zawieszenie pracy wątku</a:t>
            </a:r>
          </a:p>
          <a:p>
            <a:pPr lvl="1" eaLnBrk="1" hangingPunct="1">
              <a:lnSpc>
                <a:spcPct val="90000"/>
              </a:lnSpc>
            </a:pPr>
            <a:r>
              <a:rPr lang="pl-PL" smtClean="0">
                <a:latin typeface="ArialMT"/>
              </a:rPr>
              <a:t>wywołanie metody </a:t>
            </a:r>
            <a:r>
              <a:rPr lang="pl-PL" i="1" smtClean="0">
                <a:latin typeface="Arial-ItalicMT"/>
              </a:rPr>
              <a:t>sleep</a:t>
            </a:r>
            <a:r>
              <a:rPr lang="pl-PL" smtClean="0">
                <a:latin typeface="ArialMT"/>
              </a:rPr>
              <a:t>();</a:t>
            </a:r>
          </a:p>
          <a:p>
            <a:pPr lvl="1" eaLnBrk="1" hangingPunct="1">
              <a:lnSpc>
                <a:spcPct val="90000"/>
              </a:lnSpc>
            </a:pPr>
            <a:r>
              <a:rPr lang="pl-PL" smtClean="0">
                <a:latin typeface="ArialMT"/>
              </a:rPr>
              <a:t>wywołanie metody </a:t>
            </a:r>
            <a:r>
              <a:rPr lang="pl-PL" i="1" smtClean="0">
                <a:latin typeface="Arial-ItalicMT"/>
              </a:rPr>
              <a:t>wait</a:t>
            </a:r>
            <a:r>
              <a:rPr lang="pl-PL" smtClean="0">
                <a:latin typeface="ArialMT"/>
              </a:rPr>
              <a:t>() w celu oczekiwania na spełnienie określonego warunku;</a:t>
            </a:r>
          </a:p>
          <a:p>
            <a:pPr lvl="1" eaLnBrk="1" hangingPunct="1">
              <a:lnSpc>
                <a:spcPct val="90000"/>
              </a:lnSpc>
            </a:pPr>
            <a:r>
              <a:rPr lang="pl-PL" smtClean="0">
                <a:latin typeface="ArialMT"/>
              </a:rPr>
              <a:t>blokowanie wątku przez operację wejścia/wyjścia (aż do jej zakończenia).</a:t>
            </a:r>
          </a:p>
          <a:p>
            <a:pPr eaLnBrk="1" hangingPunct="1">
              <a:lnSpc>
                <a:spcPct val="90000"/>
              </a:lnSpc>
            </a:pPr>
            <a:endParaRPr lang="pl-PL" smtClean="0"/>
          </a:p>
        </p:txBody>
      </p:sp>
      <p:sp>
        <p:nvSpPr>
          <p:cNvPr id="48132" name="Symbol zastępczy numeru slajdu 6"/>
          <p:cNvSpPr>
            <a:spLocks noGrp="1"/>
          </p:cNvSpPr>
          <p:nvPr>
            <p:ph type="sldNum" sz="quarter" idx="12"/>
          </p:nvPr>
        </p:nvSpPr>
        <p:spPr>
          <a:noFill/>
        </p:spPr>
        <p:txBody>
          <a:bodyPr/>
          <a:lstStyle/>
          <a:p>
            <a:fld id="{550A8C34-8B76-4E28-8ECF-A3A3277FC212}" type="slidenum">
              <a:rPr lang="pl-PL" smtClean="0">
                <a:cs typeface="Arial" pitchFamily="34" charset="0"/>
              </a:rPr>
              <a:pPr/>
              <a:t>42</a:t>
            </a:fld>
            <a:endParaRPr lang="pl-PL" smtClean="0">
              <a:cs typeface="Arial" pitchFamily="34" charset="0"/>
            </a:endParaRPr>
          </a:p>
        </p:txBody>
      </p:sp>
      <p:sp>
        <p:nvSpPr>
          <p:cNvPr id="4813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pl-PL" smtClean="0"/>
              <a:t>Metoda sleep()</a:t>
            </a:r>
          </a:p>
        </p:txBody>
      </p:sp>
      <p:sp>
        <p:nvSpPr>
          <p:cNvPr id="49155" name="Rectangle 3"/>
          <p:cNvSpPr>
            <a:spLocks noGrp="1" noChangeArrowheads="1"/>
          </p:cNvSpPr>
          <p:nvPr>
            <p:ph type="body" idx="1"/>
          </p:nvPr>
        </p:nvSpPr>
        <p:spPr/>
        <p:txBody>
          <a:bodyPr/>
          <a:lstStyle/>
          <a:p>
            <a:pPr eaLnBrk="1" hangingPunct="1">
              <a:lnSpc>
                <a:spcPct val="90000"/>
              </a:lnSpc>
            </a:pPr>
            <a:r>
              <a:rPr lang="pl-PL" sz="2800" smtClean="0">
                <a:latin typeface="ArialMT"/>
              </a:rPr>
              <a:t>W pierwszym przypadku stosuje się jedną z metod </a:t>
            </a:r>
            <a:r>
              <a:rPr lang="pl-PL" sz="2800" i="1" smtClean="0">
                <a:latin typeface="Arial-ItalicMT"/>
              </a:rPr>
              <a:t>sleep</a:t>
            </a:r>
            <a:r>
              <a:rPr lang="pl-PL" sz="2800" smtClean="0">
                <a:latin typeface="ArialMT"/>
              </a:rPr>
              <a:t>() zdefiniowaną w klasie </a:t>
            </a:r>
            <a:r>
              <a:rPr lang="pl-PL" sz="2800" i="1" smtClean="0">
                <a:latin typeface="Arial-ItalicMT"/>
              </a:rPr>
              <a:t>Thread</a:t>
            </a:r>
            <a:r>
              <a:rPr lang="pl-PL" sz="2800" smtClean="0">
                <a:latin typeface="ArialMT"/>
              </a:rPr>
              <a:t>. </a:t>
            </a:r>
          </a:p>
          <a:p>
            <a:pPr eaLnBrk="1" hangingPunct="1">
              <a:lnSpc>
                <a:spcPct val="90000"/>
              </a:lnSpc>
            </a:pPr>
            <a:r>
              <a:rPr lang="pl-PL" sz="2800" smtClean="0">
                <a:latin typeface="ArialMT"/>
              </a:rPr>
              <a:t>Metoda </a:t>
            </a:r>
            <a:r>
              <a:rPr lang="pl-PL" sz="2800" i="1" smtClean="0">
                <a:latin typeface="Arial-ItalicMT"/>
              </a:rPr>
              <a:t>sleep</a:t>
            </a:r>
            <a:r>
              <a:rPr lang="pl-PL" sz="2800" smtClean="0">
                <a:latin typeface="ArialMT"/>
              </a:rPr>
              <a:t>() umożliwia wprowadzenie w stan wstrzymania pracy wątku na określony czas podawany jako liczba milisekund stanowiąca argument wywołania metody. </a:t>
            </a:r>
          </a:p>
          <a:p>
            <a:pPr eaLnBrk="1" hangingPunct="1">
              <a:lnSpc>
                <a:spcPct val="90000"/>
              </a:lnSpc>
            </a:pPr>
            <a:r>
              <a:rPr lang="pl-PL" sz="2800" smtClean="0">
                <a:latin typeface="ArialMT"/>
              </a:rPr>
              <a:t>W czasie zaśnięcia wątku może pojawić się wiadomość przerywająca pracę wątku (</a:t>
            </a:r>
            <a:r>
              <a:rPr lang="pl-PL" sz="2800" i="1" smtClean="0">
                <a:latin typeface="Arial-ItalicMT"/>
              </a:rPr>
              <a:t>interrupt</a:t>
            </a:r>
            <a:r>
              <a:rPr lang="pl-PL" sz="2800" smtClean="0">
                <a:latin typeface="ArialMT"/>
              </a:rPr>
              <a:t>()) dlatego konieczna jest obsługa wyjątku </a:t>
            </a:r>
            <a:r>
              <a:rPr lang="pl-PL" sz="2800" i="1" smtClean="0">
                <a:latin typeface="Arial-ItalicMT"/>
              </a:rPr>
              <a:t>InterruptedException</a:t>
            </a:r>
            <a:r>
              <a:rPr lang="pl-PL" sz="2800" smtClean="0">
                <a:latin typeface="ArialMT"/>
              </a:rPr>
              <a:t>.</a:t>
            </a:r>
          </a:p>
          <a:p>
            <a:pPr eaLnBrk="1" hangingPunct="1">
              <a:lnSpc>
                <a:spcPct val="90000"/>
              </a:lnSpc>
            </a:pPr>
            <a:endParaRPr lang="pl-PL" sz="2800" smtClean="0"/>
          </a:p>
        </p:txBody>
      </p:sp>
      <p:sp>
        <p:nvSpPr>
          <p:cNvPr id="49156" name="Symbol zastępczy numeru slajdu 6"/>
          <p:cNvSpPr>
            <a:spLocks noGrp="1"/>
          </p:cNvSpPr>
          <p:nvPr>
            <p:ph type="sldNum" sz="quarter" idx="12"/>
          </p:nvPr>
        </p:nvSpPr>
        <p:spPr>
          <a:noFill/>
        </p:spPr>
        <p:txBody>
          <a:bodyPr/>
          <a:lstStyle/>
          <a:p>
            <a:fld id="{56F00818-99EE-4903-A660-3262F530D794}" type="slidenum">
              <a:rPr lang="pl-PL" smtClean="0">
                <a:cs typeface="Arial" pitchFamily="34" charset="0"/>
              </a:rPr>
              <a:pPr/>
              <a:t>43</a:t>
            </a:fld>
            <a:endParaRPr lang="pl-PL" smtClean="0">
              <a:cs typeface="Arial" pitchFamily="34" charset="0"/>
            </a:endParaRPr>
          </a:p>
        </p:txBody>
      </p:sp>
      <p:sp>
        <p:nvSpPr>
          <p:cNvPr id="4915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0"/>
            <a:ext cx="8134672" cy="1196752"/>
          </a:xfrm>
        </p:spPr>
        <p:txBody>
          <a:bodyPr/>
          <a:lstStyle/>
          <a:p>
            <a:pPr eaLnBrk="1" hangingPunct="1"/>
            <a:r>
              <a:rPr lang="pl-PL" dirty="0" smtClean="0"/>
              <a:t>Metody </a:t>
            </a:r>
            <a:r>
              <a:rPr lang="pl-PL" dirty="0" err="1" smtClean="0"/>
              <a:t>wait</a:t>
            </a:r>
            <a:r>
              <a:rPr lang="pl-PL" dirty="0" smtClean="0"/>
              <a:t>(), </a:t>
            </a:r>
            <a:r>
              <a:rPr lang="pl-PL" dirty="0" err="1" smtClean="0"/>
              <a:t>notify</a:t>
            </a:r>
            <a:r>
              <a:rPr lang="pl-PL" dirty="0" smtClean="0"/>
              <a:t>(), </a:t>
            </a:r>
            <a:r>
              <a:rPr lang="pl-PL" dirty="0" err="1" smtClean="0"/>
              <a:t>notifyAll</a:t>
            </a:r>
            <a:r>
              <a:rPr lang="pl-PL" dirty="0" smtClean="0"/>
              <a:t>()</a:t>
            </a:r>
          </a:p>
        </p:txBody>
      </p:sp>
      <p:sp>
        <p:nvSpPr>
          <p:cNvPr id="50179" name="Rectangle 3"/>
          <p:cNvSpPr>
            <a:spLocks noGrp="1" noChangeArrowheads="1"/>
          </p:cNvSpPr>
          <p:nvPr>
            <p:ph type="body" idx="1"/>
          </p:nvPr>
        </p:nvSpPr>
        <p:spPr>
          <a:xfrm>
            <a:off x="395536" y="1412776"/>
            <a:ext cx="8568952" cy="5184576"/>
          </a:xfrm>
        </p:spPr>
        <p:txBody>
          <a:bodyPr/>
          <a:lstStyle/>
          <a:p>
            <a:pPr eaLnBrk="1" hangingPunct="1"/>
            <a:r>
              <a:rPr lang="pl-PL" dirty="0" smtClean="0">
                <a:latin typeface="ArialMT"/>
              </a:rPr>
              <a:t>Korzystanie z metody </a:t>
            </a:r>
            <a:r>
              <a:rPr lang="pl-PL" b="1" i="1" dirty="0" err="1" smtClean="0">
                <a:latin typeface="Arial-ItalicMT"/>
              </a:rPr>
              <a:t>wait</a:t>
            </a:r>
            <a:r>
              <a:rPr lang="pl-PL" dirty="0" smtClean="0">
                <a:latin typeface="ArialMT"/>
              </a:rPr>
              <a:t>() zdefiniowanej w klasie </a:t>
            </a:r>
            <a:r>
              <a:rPr lang="pl-PL" i="1" dirty="0" err="1" smtClean="0">
                <a:latin typeface="Arial-ItalicMT"/>
              </a:rPr>
              <a:t>Object</a:t>
            </a:r>
            <a:r>
              <a:rPr lang="pl-PL" i="1" dirty="0" smtClean="0">
                <a:latin typeface="Arial-ItalicMT"/>
              </a:rPr>
              <a:t> </a:t>
            </a:r>
            <a:r>
              <a:rPr lang="pl-PL" dirty="0" smtClean="0">
                <a:latin typeface="ArialMT"/>
              </a:rPr>
              <a:t>polega na wstrzymaniu wykonywania danego wątku aż do pojawienia się wiadomości </a:t>
            </a:r>
            <a:r>
              <a:rPr lang="pl-PL" b="1" i="1" dirty="0" err="1" smtClean="0">
                <a:latin typeface="Arial-ItalicMT"/>
              </a:rPr>
              <a:t>notify</a:t>
            </a:r>
            <a:r>
              <a:rPr lang="pl-PL" dirty="0" smtClean="0">
                <a:latin typeface="ArialMT"/>
              </a:rPr>
              <a:t>() lub </a:t>
            </a:r>
            <a:r>
              <a:rPr lang="pl-PL" b="1" i="1" dirty="0" err="1" smtClean="0">
                <a:latin typeface="Arial-ItalicMT"/>
              </a:rPr>
              <a:t>notifyAll</a:t>
            </a:r>
            <a:r>
              <a:rPr lang="pl-PL" dirty="0" smtClean="0">
                <a:latin typeface="ArialMT"/>
              </a:rPr>
              <a:t>() wskazującej na dokonanie zmiany, na którą czekał wątek. </a:t>
            </a:r>
          </a:p>
          <a:p>
            <a:pPr eaLnBrk="1" hangingPunct="1"/>
            <a:endParaRPr lang="pl-PL" dirty="0" smtClean="0">
              <a:latin typeface="ArialMT"/>
            </a:endParaRPr>
          </a:p>
          <a:p>
            <a:pPr eaLnBrk="1" hangingPunct="1"/>
            <a:r>
              <a:rPr lang="pl-PL" dirty="0" err="1" smtClean="0">
                <a:latin typeface="ArialMT"/>
              </a:rPr>
              <a:t>wait</a:t>
            </a:r>
            <a:r>
              <a:rPr lang="pl-PL" dirty="0" smtClean="0">
                <a:latin typeface="ArialMT"/>
              </a:rPr>
              <a:t>, </a:t>
            </a:r>
            <a:r>
              <a:rPr lang="pl-PL" dirty="0" err="1" smtClean="0">
                <a:latin typeface="ArialMT"/>
              </a:rPr>
              <a:t>notify</a:t>
            </a:r>
            <a:r>
              <a:rPr lang="pl-PL" dirty="0" smtClean="0">
                <a:latin typeface="ArialMT"/>
              </a:rPr>
              <a:t> i </a:t>
            </a:r>
            <a:r>
              <a:rPr lang="pl-PL" dirty="0" err="1" smtClean="0">
                <a:latin typeface="ArialMT"/>
              </a:rPr>
              <a:t>notifyAll</a:t>
            </a:r>
            <a:r>
              <a:rPr lang="pl-PL" dirty="0" smtClean="0">
                <a:latin typeface="ArialMT"/>
              </a:rPr>
              <a:t> są dziedziczone przez wszystkie obiekty w Javie.</a:t>
            </a:r>
          </a:p>
          <a:p>
            <a:pPr eaLnBrk="1" hangingPunct="1"/>
            <a:endParaRPr lang="pl-PL" dirty="0" smtClean="0"/>
          </a:p>
        </p:txBody>
      </p:sp>
      <p:sp>
        <p:nvSpPr>
          <p:cNvPr id="50180" name="Symbol zastępczy numeru slajdu 6"/>
          <p:cNvSpPr>
            <a:spLocks noGrp="1"/>
          </p:cNvSpPr>
          <p:nvPr>
            <p:ph type="sldNum" sz="quarter" idx="12"/>
          </p:nvPr>
        </p:nvSpPr>
        <p:spPr>
          <a:noFill/>
        </p:spPr>
        <p:txBody>
          <a:bodyPr/>
          <a:lstStyle/>
          <a:p>
            <a:fld id="{40D692AC-9004-464E-AA98-7AF1F99AB95D}" type="slidenum">
              <a:rPr lang="pl-PL" smtClean="0">
                <a:cs typeface="Arial" pitchFamily="34" charset="0"/>
              </a:rPr>
              <a:pPr/>
              <a:t>44</a:t>
            </a:fld>
            <a:endParaRPr lang="pl-PL" smtClean="0">
              <a:cs typeface="Arial" pitchFamily="34" charset="0"/>
            </a:endParaRPr>
          </a:p>
        </p:txBody>
      </p:sp>
      <p:sp>
        <p:nvSpPr>
          <p:cNvPr id="5018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0"/>
            <a:ext cx="7772400" cy="762000"/>
          </a:xfrm>
        </p:spPr>
        <p:txBody>
          <a:bodyPr/>
          <a:lstStyle/>
          <a:p>
            <a:pPr eaLnBrk="1" hangingPunct="1"/>
            <a:r>
              <a:rPr lang="pl-PL" smtClean="0"/>
              <a:t>Metoda sleep() a metoda wait()</a:t>
            </a:r>
          </a:p>
        </p:txBody>
      </p:sp>
      <p:sp>
        <p:nvSpPr>
          <p:cNvPr id="51203" name="Rectangle 3"/>
          <p:cNvSpPr>
            <a:spLocks noGrp="1" noChangeArrowheads="1"/>
          </p:cNvSpPr>
          <p:nvPr>
            <p:ph type="body" idx="1"/>
          </p:nvPr>
        </p:nvSpPr>
        <p:spPr>
          <a:xfrm>
            <a:off x="304800" y="838200"/>
            <a:ext cx="8610600" cy="5562600"/>
          </a:xfrm>
        </p:spPr>
        <p:txBody>
          <a:bodyPr/>
          <a:lstStyle/>
          <a:p>
            <a:pPr eaLnBrk="1" hangingPunct="1"/>
            <a:r>
              <a:rPr lang="pl-PL" sz="2800" smtClean="0">
                <a:latin typeface="ArialMT"/>
              </a:rPr>
              <a:t>wywołanie metody </a:t>
            </a:r>
            <a:r>
              <a:rPr lang="pl-PL" sz="2800" i="1" smtClean="0">
                <a:latin typeface="Arial-ItalicMT"/>
              </a:rPr>
              <a:t>sleep</a:t>
            </a:r>
            <a:r>
              <a:rPr lang="pl-PL" sz="2800" smtClean="0">
                <a:latin typeface="ArialMT"/>
              </a:rPr>
              <a:t>() nie powoduje utraty praw (blokady) do danych. </a:t>
            </a:r>
          </a:p>
          <a:p>
            <a:pPr eaLnBrk="1" hangingPunct="1"/>
            <a:r>
              <a:rPr lang="pl-PL" sz="2800" smtClean="0">
                <a:latin typeface="ArialMT"/>
              </a:rPr>
              <a:t>Oznacza to, że inny wątek, który z tych danych chce skorzystać (o ile były zablokowane) nie może tego uczynić i będzie czekał na zwolnienie blokady. </a:t>
            </a:r>
          </a:p>
          <a:p>
            <a:pPr eaLnBrk="1" hangingPunct="1"/>
            <a:r>
              <a:rPr lang="pl-PL" sz="2800" smtClean="0">
                <a:latin typeface="ArialMT"/>
              </a:rPr>
              <a:t>To, czy zasoby (obiekty) są blokowane czy nie określa instrukcja </a:t>
            </a:r>
            <a:r>
              <a:rPr lang="pl-PL" sz="2800" i="1" smtClean="0">
                <a:latin typeface="Arial-ItalicMT"/>
              </a:rPr>
              <a:t>sychronized</a:t>
            </a:r>
            <a:r>
              <a:rPr lang="pl-PL" sz="2800" smtClean="0">
                <a:latin typeface="ArialMT"/>
              </a:rPr>
              <a:t>. </a:t>
            </a:r>
          </a:p>
          <a:p>
            <a:pPr eaLnBrk="1" hangingPunct="1"/>
            <a:r>
              <a:rPr lang="pl-PL" sz="2800" smtClean="0">
                <a:latin typeface="ArialMT"/>
              </a:rPr>
              <a:t>Z kolei wywołanie metody </a:t>
            </a:r>
            <a:r>
              <a:rPr lang="pl-PL" sz="2800" i="1" smtClean="0">
                <a:latin typeface="Arial-ItalicMT"/>
              </a:rPr>
              <a:t>wait</a:t>
            </a:r>
            <a:r>
              <a:rPr lang="pl-PL" sz="2800" smtClean="0">
                <a:latin typeface="ArialMT"/>
              </a:rPr>
              <a:t>() odblokowuje dane i czeka na kolejne przejęcie tych danych (zablokowanie) po wykonaniu pewnego działania przez inne wątki.</a:t>
            </a:r>
          </a:p>
          <a:p>
            <a:pPr eaLnBrk="1" hangingPunct="1"/>
            <a:endParaRPr lang="pl-PL" sz="2800" smtClean="0"/>
          </a:p>
        </p:txBody>
      </p:sp>
      <p:sp>
        <p:nvSpPr>
          <p:cNvPr id="51204" name="Symbol zastępczy numeru slajdu 6"/>
          <p:cNvSpPr>
            <a:spLocks noGrp="1"/>
          </p:cNvSpPr>
          <p:nvPr>
            <p:ph type="sldNum" sz="quarter" idx="12"/>
          </p:nvPr>
        </p:nvSpPr>
        <p:spPr>
          <a:noFill/>
        </p:spPr>
        <p:txBody>
          <a:bodyPr/>
          <a:lstStyle/>
          <a:p>
            <a:fld id="{D24A8684-721F-4A4D-B374-AC67E4CF6B49}" type="slidenum">
              <a:rPr lang="pl-PL" smtClean="0">
                <a:cs typeface="Arial" pitchFamily="34" charset="0"/>
              </a:rPr>
              <a:pPr/>
              <a:t>45</a:t>
            </a:fld>
            <a:endParaRPr lang="pl-PL" smtClean="0">
              <a:cs typeface="Arial" pitchFamily="34" charset="0"/>
            </a:endParaRPr>
          </a:p>
        </p:txBody>
      </p:sp>
      <p:sp>
        <p:nvSpPr>
          <p:cNvPr id="5120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pl-PL" dirty="0" smtClean="0"/>
              <a:t>Standardowe problemy związane ze współbieżnością na przykładzie:</a:t>
            </a:r>
          </a:p>
        </p:txBody>
      </p:sp>
      <p:sp>
        <p:nvSpPr>
          <p:cNvPr id="52227" name="Rectangle 3"/>
          <p:cNvSpPr>
            <a:spLocks noGrp="1" noChangeArrowheads="1"/>
          </p:cNvSpPr>
          <p:nvPr>
            <p:ph type="body" idx="1"/>
          </p:nvPr>
        </p:nvSpPr>
        <p:spPr/>
        <p:txBody>
          <a:bodyPr>
            <a:normAutofit fontScale="92500" lnSpcReduction="20000"/>
          </a:bodyPr>
          <a:lstStyle/>
          <a:p>
            <a:r>
              <a:rPr lang="pl-PL" dirty="0" smtClean="0"/>
              <a:t>Problemu producenta i konsumenta</a:t>
            </a:r>
          </a:p>
          <a:p>
            <a:r>
              <a:rPr lang="pl-PL" dirty="0" smtClean="0"/>
              <a:t>Problemu czytelników i pisarzy</a:t>
            </a:r>
          </a:p>
          <a:p>
            <a:r>
              <a:rPr lang="pl-PL" dirty="0" smtClean="0"/>
              <a:t>Problemu obiadujących filozofów</a:t>
            </a:r>
          </a:p>
        </p:txBody>
      </p:sp>
      <p:sp>
        <p:nvSpPr>
          <p:cNvPr id="5222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52228" name="Symbol zastępczy numeru slajdu 6"/>
          <p:cNvSpPr>
            <a:spLocks noGrp="1"/>
          </p:cNvSpPr>
          <p:nvPr>
            <p:ph type="sldNum" sz="quarter" idx="12"/>
          </p:nvPr>
        </p:nvSpPr>
        <p:spPr>
          <a:noFill/>
        </p:spPr>
        <p:txBody>
          <a:bodyPr/>
          <a:lstStyle/>
          <a:p>
            <a:fld id="{F2BA1C6C-FDCC-4360-856D-4793670F2D42}" type="slidenum">
              <a:rPr lang="pl-PL" smtClean="0">
                <a:cs typeface="Arial" pitchFamily="34" charset="0"/>
              </a:rPr>
              <a:pPr/>
              <a:t>46</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4213" y="188913"/>
            <a:ext cx="7772400" cy="1143000"/>
          </a:xfrm>
        </p:spPr>
        <p:txBody>
          <a:bodyPr/>
          <a:lstStyle/>
          <a:p>
            <a:pPr eaLnBrk="1" hangingPunct="1"/>
            <a:r>
              <a:rPr lang="pl-PL" sz="4000" dirty="0" smtClean="0">
                <a:solidFill>
                  <a:srgbClr val="002060"/>
                </a:solidFill>
              </a:rPr>
              <a:t>Problem producenta i konsumenta</a:t>
            </a:r>
          </a:p>
        </p:txBody>
      </p:sp>
      <p:sp>
        <p:nvSpPr>
          <p:cNvPr id="53251" name="Rectangle 3"/>
          <p:cNvSpPr>
            <a:spLocks noGrp="1" noChangeArrowheads="1"/>
          </p:cNvSpPr>
          <p:nvPr>
            <p:ph type="body" idx="1"/>
          </p:nvPr>
        </p:nvSpPr>
        <p:spPr>
          <a:xfrm>
            <a:off x="685800" y="1268413"/>
            <a:ext cx="7772400" cy="4827587"/>
          </a:xfrm>
        </p:spPr>
        <p:txBody>
          <a:bodyPr/>
          <a:lstStyle/>
          <a:p>
            <a:pPr eaLnBrk="1" hangingPunct="1">
              <a:lnSpc>
                <a:spcPct val="80000"/>
              </a:lnSpc>
            </a:pPr>
            <a:r>
              <a:rPr lang="pl-PL" sz="2400" smtClean="0"/>
              <a:t>Proces </a:t>
            </a:r>
            <a:r>
              <a:rPr lang="pl-PL" sz="2400" b="1" smtClean="0"/>
              <a:t>producenta </a:t>
            </a:r>
            <a:r>
              <a:rPr lang="pl-PL" sz="2400" smtClean="0"/>
              <a:t>wytwarza pewne dane</a:t>
            </a:r>
          </a:p>
          <a:p>
            <a:pPr eaLnBrk="1" hangingPunct="1">
              <a:lnSpc>
                <a:spcPct val="80000"/>
              </a:lnSpc>
            </a:pPr>
            <a:r>
              <a:rPr lang="pl-PL" sz="2400" smtClean="0"/>
              <a:t>Proces </a:t>
            </a:r>
            <a:r>
              <a:rPr lang="pl-PL" sz="2400" b="1" smtClean="0"/>
              <a:t>konsumenta </a:t>
            </a:r>
            <a:r>
              <a:rPr lang="pl-PL" sz="2400" smtClean="0"/>
              <a:t>zużywa dane wyprodukowane przez producenta</a:t>
            </a:r>
          </a:p>
          <a:p>
            <a:pPr eaLnBrk="1" hangingPunct="1">
              <a:lnSpc>
                <a:spcPct val="80000"/>
              </a:lnSpc>
            </a:pPr>
            <a:r>
              <a:rPr lang="pl-PL" sz="2400" smtClean="0"/>
              <a:t>Produkowane </a:t>
            </a:r>
            <a:r>
              <a:rPr lang="pl-PL" sz="2400" b="1" smtClean="0"/>
              <a:t>dane </a:t>
            </a:r>
            <a:r>
              <a:rPr lang="pl-PL" sz="2400" smtClean="0"/>
              <a:t>przechowywane są w buforze znajdującym się we wspólnym obszarze pamięci</a:t>
            </a:r>
          </a:p>
          <a:p>
            <a:pPr eaLnBrk="1" hangingPunct="1">
              <a:lnSpc>
                <a:spcPct val="80000"/>
              </a:lnSpc>
            </a:pPr>
            <a:r>
              <a:rPr lang="pl-PL" sz="2400" smtClean="0"/>
              <a:t>Podczas gdy producent produkuje jednostkę danych konsument może inną jednostkę zużyć, jeśli takowa istnieje</a:t>
            </a:r>
          </a:p>
          <a:p>
            <a:pPr eaLnBrk="1" hangingPunct="1">
              <a:lnSpc>
                <a:spcPct val="80000"/>
              </a:lnSpc>
            </a:pPr>
            <a:r>
              <a:rPr lang="pl-PL" sz="2400" smtClean="0"/>
              <a:t>Procesy należy synchronizować, aby nie doszło do sytuacji, w której konsument zużyje jeszcze nie wyprodukowaną jednostkę</a:t>
            </a:r>
          </a:p>
          <a:p>
            <a:pPr eaLnBrk="1" hangingPunct="1">
              <a:lnSpc>
                <a:spcPct val="80000"/>
              </a:lnSpc>
            </a:pPr>
            <a:r>
              <a:rPr lang="pl-PL" sz="2400" smtClean="0"/>
              <a:t>Problem ten inaczej nazwany jest problemem ograniczonego buforowania</a:t>
            </a:r>
          </a:p>
          <a:p>
            <a:pPr eaLnBrk="1" hangingPunct="1">
              <a:lnSpc>
                <a:spcPct val="80000"/>
              </a:lnSpc>
            </a:pPr>
            <a:r>
              <a:rPr lang="pl-PL" sz="2400" smtClean="0"/>
              <a:t>Przykładem może być program edytora tekstu, który produkuje znaki do wysłania na drukarkę</a:t>
            </a:r>
          </a:p>
        </p:txBody>
      </p:sp>
      <p:sp>
        <p:nvSpPr>
          <p:cNvPr id="53252" name="Symbol zastępczy numeru slajdu 6"/>
          <p:cNvSpPr>
            <a:spLocks noGrp="1"/>
          </p:cNvSpPr>
          <p:nvPr>
            <p:ph type="sldNum" sz="quarter" idx="12"/>
          </p:nvPr>
        </p:nvSpPr>
        <p:spPr>
          <a:noFill/>
        </p:spPr>
        <p:txBody>
          <a:bodyPr/>
          <a:lstStyle/>
          <a:p>
            <a:fld id="{B4A1CBBA-BC0C-41FA-A686-EE07E41E8B86}" type="slidenum">
              <a:rPr lang="pl-PL" smtClean="0">
                <a:cs typeface="Arial" pitchFamily="34" charset="0"/>
              </a:rPr>
              <a:pPr/>
              <a:t>47</a:t>
            </a:fld>
            <a:endParaRPr lang="pl-PL" smtClean="0">
              <a:cs typeface="Arial" pitchFamily="34" charset="0"/>
            </a:endParaRPr>
          </a:p>
        </p:txBody>
      </p:sp>
      <p:sp>
        <p:nvSpPr>
          <p:cNvPr id="5325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4213" y="0"/>
            <a:ext cx="7772400" cy="908050"/>
          </a:xfrm>
        </p:spPr>
        <p:txBody>
          <a:bodyPr/>
          <a:lstStyle/>
          <a:p>
            <a:pPr eaLnBrk="1" hangingPunct="1"/>
            <a:r>
              <a:rPr lang="pl-PL" smtClean="0"/>
              <a:t>Bufor producenta i konsumenta</a:t>
            </a:r>
          </a:p>
        </p:txBody>
      </p:sp>
      <p:sp>
        <p:nvSpPr>
          <p:cNvPr id="54275" name="Rectangle 3"/>
          <p:cNvSpPr>
            <a:spLocks noGrp="1" noChangeArrowheads="1"/>
          </p:cNvSpPr>
          <p:nvPr>
            <p:ph type="body" idx="1"/>
          </p:nvPr>
        </p:nvSpPr>
        <p:spPr>
          <a:xfrm>
            <a:off x="685800" y="908050"/>
            <a:ext cx="7772400" cy="5187950"/>
          </a:xfrm>
        </p:spPr>
        <p:txBody>
          <a:bodyPr/>
          <a:lstStyle/>
          <a:p>
            <a:pPr eaLnBrk="1" hangingPunct="1">
              <a:lnSpc>
                <a:spcPct val="80000"/>
              </a:lnSpc>
            </a:pPr>
            <a:r>
              <a:rPr lang="pl-PL" sz="2400" smtClean="0"/>
              <a:t>Gdyby model nie zakładał istnienia buforu wymagana byłaby komunikacja synchroniczna – oba procesy komunikują się jednocześnie</a:t>
            </a:r>
          </a:p>
          <a:p>
            <a:pPr eaLnBrk="1" hangingPunct="1">
              <a:lnSpc>
                <a:spcPct val="80000"/>
              </a:lnSpc>
            </a:pPr>
            <a:r>
              <a:rPr lang="pl-PL" sz="2400" smtClean="0"/>
              <a:t>Wprowadzenie do tej komunikacji pomiędzy producentem i konsumentem bufora daje możliwość utworzenia komunikacji asynchronicznej. Co jest o wiele bardziej elastyczne</a:t>
            </a:r>
          </a:p>
          <a:p>
            <a:pPr eaLnBrk="1" hangingPunct="1">
              <a:lnSpc>
                <a:spcPct val="80000"/>
              </a:lnSpc>
            </a:pPr>
            <a:r>
              <a:rPr lang="pl-PL" sz="2400" smtClean="0"/>
              <a:t>Bufor jest kolejką elementów danych.</a:t>
            </a:r>
          </a:p>
          <a:p>
            <a:pPr eaLnBrk="1" hangingPunct="1">
              <a:lnSpc>
                <a:spcPct val="80000"/>
              </a:lnSpc>
            </a:pPr>
            <a:r>
              <a:rPr lang="pl-PL" sz="2400" smtClean="0"/>
              <a:t>Producent wstawia na koniec bufora</a:t>
            </a:r>
          </a:p>
          <a:p>
            <a:pPr eaLnBrk="1" hangingPunct="1">
              <a:lnSpc>
                <a:spcPct val="80000"/>
              </a:lnSpc>
            </a:pPr>
            <a:r>
              <a:rPr lang="pl-PL" sz="2400" smtClean="0"/>
              <a:t>Konsument pobiera z początku niepustej kolejki</a:t>
            </a:r>
          </a:p>
          <a:p>
            <a:pPr eaLnBrk="1" hangingPunct="1">
              <a:lnSpc>
                <a:spcPct val="80000"/>
              </a:lnSpc>
            </a:pPr>
            <a:r>
              <a:rPr lang="pl-PL" sz="2400" smtClean="0"/>
              <a:t>Użycie bufora daje możliwość płynnej pracy procesów pomimo ich przejściowej różnicy w tempie pracy</a:t>
            </a:r>
          </a:p>
          <a:p>
            <a:pPr eaLnBrk="1" hangingPunct="1">
              <a:lnSpc>
                <a:spcPct val="80000"/>
              </a:lnSpc>
            </a:pPr>
            <a:r>
              <a:rPr lang="pl-PL" sz="2400" smtClean="0"/>
              <a:t>Można wydzielić dwa typy buforów:</a:t>
            </a:r>
          </a:p>
          <a:p>
            <a:pPr lvl="1" eaLnBrk="1" hangingPunct="1">
              <a:lnSpc>
                <a:spcPct val="80000"/>
              </a:lnSpc>
            </a:pPr>
            <a:r>
              <a:rPr lang="pl-PL" sz="2000" smtClean="0"/>
              <a:t>Bufory ograniczone (cykliczne)</a:t>
            </a:r>
          </a:p>
          <a:p>
            <a:pPr lvl="1" eaLnBrk="1" hangingPunct="1">
              <a:lnSpc>
                <a:spcPct val="80000"/>
              </a:lnSpc>
            </a:pPr>
            <a:r>
              <a:rPr lang="pl-PL" sz="2000" smtClean="0"/>
              <a:t>Bufory nieograniczone</a:t>
            </a:r>
          </a:p>
        </p:txBody>
      </p:sp>
      <p:sp>
        <p:nvSpPr>
          <p:cNvPr id="54276" name="Symbol zastępczy numeru slajdu 6"/>
          <p:cNvSpPr>
            <a:spLocks noGrp="1"/>
          </p:cNvSpPr>
          <p:nvPr>
            <p:ph type="sldNum" sz="quarter" idx="12"/>
          </p:nvPr>
        </p:nvSpPr>
        <p:spPr>
          <a:noFill/>
        </p:spPr>
        <p:txBody>
          <a:bodyPr/>
          <a:lstStyle/>
          <a:p>
            <a:fld id="{A566B509-CA81-4362-AD53-94887A3A5610}" type="slidenum">
              <a:rPr lang="pl-PL" smtClean="0">
                <a:cs typeface="Arial" pitchFamily="34" charset="0"/>
              </a:rPr>
              <a:pPr/>
              <a:t>48</a:t>
            </a:fld>
            <a:endParaRPr lang="pl-PL" smtClean="0">
              <a:cs typeface="Arial" pitchFamily="34" charset="0"/>
            </a:endParaRPr>
          </a:p>
        </p:txBody>
      </p:sp>
      <p:sp>
        <p:nvSpPr>
          <p:cNvPr id="5427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pl-PL" smtClean="0"/>
              <a:t>Blokowanie i głodzenie</a:t>
            </a:r>
          </a:p>
        </p:txBody>
      </p:sp>
      <p:sp>
        <p:nvSpPr>
          <p:cNvPr id="55299" name="Rectangle 3"/>
          <p:cNvSpPr>
            <a:spLocks noGrp="1" noChangeArrowheads="1"/>
          </p:cNvSpPr>
          <p:nvPr>
            <p:ph type="body" idx="1"/>
          </p:nvPr>
        </p:nvSpPr>
        <p:spPr/>
        <p:txBody>
          <a:bodyPr/>
          <a:lstStyle/>
          <a:p>
            <a:pPr eaLnBrk="1" hangingPunct="1"/>
            <a:r>
              <a:rPr lang="pl-PL" smtClean="0"/>
              <a:t>Zakleszczenie – dwa lub więcej procesów czeka w nieskończoność na zdarzenie, które może być spowodowane tylko przez jeden z czekających procesów</a:t>
            </a:r>
          </a:p>
          <a:p>
            <a:pPr eaLnBrk="1" hangingPunct="1"/>
            <a:r>
              <a:rPr lang="pl-PL" smtClean="0"/>
              <a:t>Głodzenie – blokowanie nieskończone. Sytuacja, w której procesy czekają w nieskończoność pod semaforem</a:t>
            </a:r>
          </a:p>
        </p:txBody>
      </p:sp>
      <p:sp>
        <p:nvSpPr>
          <p:cNvPr id="55300" name="Symbol zastępczy numeru slajdu 6"/>
          <p:cNvSpPr>
            <a:spLocks noGrp="1"/>
          </p:cNvSpPr>
          <p:nvPr>
            <p:ph type="sldNum" sz="quarter" idx="12"/>
          </p:nvPr>
        </p:nvSpPr>
        <p:spPr>
          <a:noFill/>
        </p:spPr>
        <p:txBody>
          <a:bodyPr/>
          <a:lstStyle/>
          <a:p>
            <a:fld id="{145052F8-41DC-4AE9-AB73-5DF958E61A16}" type="slidenum">
              <a:rPr lang="pl-PL" smtClean="0">
                <a:cs typeface="Arial" pitchFamily="34" charset="0"/>
              </a:rPr>
              <a:pPr/>
              <a:t>49</a:t>
            </a:fld>
            <a:endParaRPr lang="pl-PL" smtClean="0">
              <a:cs typeface="Arial" pitchFamily="34" charset="0"/>
            </a:endParaRPr>
          </a:p>
        </p:txBody>
      </p:sp>
      <p:sp>
        <p:nvSpPr>
          <p:cNvPr id="5530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609600"/>
          </a:xfrm>
        </p:spPr>
        <p:txBody>
          <a:bodyPr/>
          <a:lstStyle/>
          <a:p>
            <a:pPr eaLnBrk="1" hangingPunct="1"/>
            <a:r>
              <a:rPr lang="pl-PL" smtClean="0"/>
              <a:t>Rys historyczny</a:t>
            </a:r>
          </a:p>
        </p:txBody>
      </p:sp>
      <p:sp>
        <p:nvSpPr>
          <p:cNvPr id="12291" name="Rectangle 3"/>
          <p:cNvSpPr>
            <a:spLocks noGrp="1" noChangeArrowheads="1"/>
          </p:cNvSpPr>
          <p:nvPr>
            <p:ph type="body" idx="1"/>
          </p:nvPr>
        </p:nvSpPr>
        <p:spPr>
          <a:xfrm>
            <a:off x="179388" y="836613"/>
            <a:ext cx="8686800" cy="5410200"/>
          </a:xfrm>
        </p:spPr>
        <p:txBody>
          <a:bodyPr/>
          <a:lstStyle/>
          <a:p>
            <a:pPr algn="just" eaLnBrk="1" hangingPunct="1">
              <a:lnSpc>
                <a:spcPct val="90000"/>
              </a:lnSpc>
            </a:pPr>
            <a:r>
              <a:rPr lang="pl-PL" sz="2400" dirty="0" smtClean="0"/>
              <a:t>Wątki generowane jawnie przez użytkownika i niejawnie poprzez wywołane programy komputerowe. </a:t>
            </a:r>
          </a:p>
          <a:p>
            <a:pPr algn="just" eaLnBrk="1" hangingPunct="1">
              <a:lnSpc>
                <a:spcPct val="90000"/>
              </a:lnSpc>
            </a:pPr>
            <a:r>
              <a:rPr lang="pl-PL" sz="2400" dirty="0" smtClean="0"/>
              <a:t>Np. maszyna wirtualna Javy - co najmniej kilka wątków: jeden obsługujący kod z metodą </a:t>
            </a:r>
            <a:r>
              <a:rPr lang="pl-PL" sz="2400" i="1" dirty="0" err="1" smtClean="0"/>
              <a:t>main</a:t>
            </a:r>
            <a:r>
              <a:rPr lang="pl-PL" sz="2400" dirty="0" smtClean="0"/>
              <a:t>(), drugi obsługujący zarządzanie pamięcią (</a:t>
            </a:r>
            <a:r>
              <a:rPr lang="pl-PL" sz="2400" dirty="0" err="1" smtClean="0"/>
              <a:t>GarbageCollection</a:t>
            </a:r>
            <a:r>
              <a:rPr lang="pl-PL" sz="2400" dirty="0" smtClean="0"/>
              <a:t>) jeszcze inny zajmujący się odświeżaniem ekranu, itp. </a:t>
            </a:r>
          </a:p>
          <a:p>
            <a:pPr algn="just" eaLnBrk="1" hangingPunct="1">
              <a:lnSpc>
                <a:spcPct val="90000"/>
              </a:lnSpc>
            </a:pPr>
            <a:endParaRPr lang="pl-PL" sz="2400" dirty="0" smtClean="0"/>
          </a:p>
        </p:txBody>
      </p:sp>
      <p:sp>
        <p:nvSpPr>
          <p:cNvPr id="12292" name="Symbol zastępczy numeru slajdu 6"/>
          <p:cNvSpPr>
            <a:spLocks noGrp="1"/>
          </p:cNvSpPr>
          <p:nvPr>
            <p:ph type="sldNum" sz="quarter" idx="12"/>
          </p:nvPr>
        </p:nvSpPr>
        <p:spPr>
          <a:noFill/>
        </p:spPr>
        <p:txBody>
          <a:bodyPr/>
          <a:lstStyle/>
          <a:p>
            <a:fld id="{D08EA922-3F1D-43D6-A459-07684F8B7340}" type="slidenum">
              <a:rPr lang="pl-PL" smtClean="0">
                <a:cs typeface="Arial" pitchFamily="34" charset="0"/>
              </a:rPr>
              <a:pPr/>
              <a:t>5</a:t>
            </a:fld>
            <a:endParaRPr lang="pl-PL" smtClean="0">
              <a:cs typeface="Arial" pitchFamily="34" charset="0"/>
            </a:endParaRPr>
          </a:p>
        </p:txBody>
      </p:sp>
      <p:sp>
        <p:nvSpPr>
          <p:cNvPr id="1229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6" name="pole tekstowe 5"/>
          <p:cNvSpPr txBox="1"/>
          <p:nvPr/>
        </p:nvSpPr>
        <p:spPr>
          <a:xfrm>
            <a:off x="611560" y="3645024"/>
            <a:ext cx="6984776" cy="2308324"/>
          </a:xfrm>
          <a:prstGeom prst="rect">
            <a:avLst/>
          </a:prstGeom>
          <a:noFill/>
        </p:spPr>
        <p:txBody>
          <a:bodyPr wrap="square" rtlCol="0">
            <a:spAutoFit/>
          </a:bodyPr>
          <a:lstStyle/>
          <a:p>
            <a:r>
              <a:rPr lang="en-US" dirty="0" smtClean="0">
                <a:latin typeface="Consolas" pitchFamily="49" charset="0"/>
                <a:cs typeface="Consolas" pitchFamily="49" charset="0"/>
              </a:rPr>
              <a:t>Thread[Reference Handler,10,system]</a:t>
            </a:r>
          </a:p>
          <a:p>
            <a:r>
              <a:rPr lang="en-US" dirty="0" smtClean="0">
                <a:latin typeface="Consolas" pitchFamily="49" charset="0"/>
                <a:cs typeface="Consolas" pitchFamily="49" charset="0"/>
              </a:rPr>
              <a:t>Thread[Finalizer,8,system]</a:t>
            </a:r>
          </a:p>
          <a:p>
            <a:r>
              <a:rPr lang="en-US" dirty="0" smtClean="0">
                <a:latin typeface="Consolas" pitchFamily="49" charset="0"/>
                <a:cs typeface="Consolas" pitchFamily="49" charset="0"/>
              </a:rPr>
              <a:t>Thread[Signal Dispatcher,9,system]</a:t>
            </a:r>
          </a:p>
          <a:p>
            <a:r>
              <a:rPr lang="en-US" dirty="0" smtClean="0">
                <a:latin typeface="Consolas" pitchFamily="49" charset="0"/>
                <a:cs typeface="Consolas" pitchFamily="49" charset="0"/>
              </a:rPr>
              <a:t>Thread[Attach Listener,5,system]</a:t>
            </a:r>
          </a:p>
          <a:p>
            <a:r>
              <a:rPr lang="en-US" dirty="0" smtClean="0">
                <a:latin typeface="Consolas" pitchFamily="49" charset="0"/>
                <a:cs typeface="Consolas" pitchFamily="49" charset="0"/>
              </a:rPr>
              <a:t>Thread[main,5,main]</a:t>
            </a:r>
          </a:p>
          <a:p>
            <a:r>
              <a:rPr lang="en-US" dirty="0" smtClean="0">
                <a:latin typeface="Consolas" pitchFamily="49" charset="0"/>
                <a:cs typeface="Consolas" pitchFamily="49" charset="0"/>
              </a:rPr>
              <a:t>Thread[Monitor Ctrl-Break,5,main]</a:t>
            </a:r>
            <a:endParaRPr lang="pl-PL"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pl-PL" smtClean="0"/>
              <a:t>Problem czytelników i pisarzy (CP)</a:t>
            </a:r>
          </a:p>
        </p:txBody>
      </p:sp>
      <p:sp>
        <p:nvSpPr>
          <p:cNvPr id="56323" name="Rectangle 3"/>
          <p:cNvSpPr>
            <a:spLocks noGrp="1" noChangeArrowheads="1"/>
          </p:cNvSpPr>
          <p:nvPr>
            <p:ph type="body" idx="1"/>
          </p:nvPr>
        </p:nvSpPr>
        <p:spPr/>
        <p:txBody>
          <a:bodyPr/>
          <a:lstStyle/>
          <a:p>
            <a:pPr eaLnBrk="1" hangingPunct="1">
              <a:lnSpc>
                <a:spcPct val="90000"/>
              </a:lnSpc>
            </a:pPr>
            <a:r>
              <a:rPr lang="pl-PL" sz="2800" smtClean="0"/>
              <a:t>Obiekt danych ma podlegać dzieleniu między kilka procesów współbieżnych.</a:t>
            </a:r>
          </a:p>
          <a:p>
            <a:pPr eaLnBrk="1" hangingPunct="1">
              <a:lnSpc>
                <a:spcPct val="90000"/>
              </a:lnSpc>
            </a:pPr>
            <a:r>
              <a:rPr lang="pl-PL" sz="2800" smtClean="0"/>
              <a:t>Czytelnicy – tylko czytają zawartość obiektu, nie dokonują żadnych zmian</a:t>
            </a:r>
          </a:p>
          <a:p>
            <a:pPr eaLnBrk="1" hangingPunct="1">
              <a:lnSpc>
                <a:spcPct val="90000"/>
              </a:lnSpc>
            </a:pPr>
            <a:r>
              <a:rPr lang="pl-PL" sz="2800" smtClean="0"/>
              <a:t>Pisarze – mogą zarówno czytać, jak i zapisywać</a:t>
            </a:r>
          </a:p>
          <a:p>
            <a:pPr eaLnBrk="1" hangingPunct="1">
              <a:lnSpc>
                <a:spcPct val="90000"/>
              </a:lnSpc>
            </a:pPr>
            <a:r>
              <a:rPr lang="pl-PL" sz="2800" smtClean="0"/>
              <a:t>Problem – jednoczesny dostęp czytelników do dzielonego obiektu musi być zapewniony. Ale tylko jeden pisarz może mieć dostęp do obiektu w tym samym czasie.</a:t>
            </a:r>
          </a:p>
        </p:txBody>
      </p:sp>
      <p:sp>
        <p:nvSpPr>
          <p:cNvPr id="56324" name="Symbol zastępczy numeru slajdu 6"/>
          <p:cNvSpPr>
            <a:spLocks noGrp="1"/>
          </p:cNvSpPr>
          <p:nvPr>
            <p:ph type="sldNum" sz="quarter" idx="12"/>
          </p:nvPr>
        </p:nvSpPr>
        <p:spPr>
          <a:noFill/>
        </p:spPr>
        <p:txBody>
          <a:bodyPr/>
          <a:lstStyle/>
          <a:p>
            <a:fld id="{30F49AD6-6B6C-4772-8961-99ED61A4CAE4}" type="slidenum">
              <a:rPr lang="pl-PL" smtClean="0">
                <a:cs typeface="Arial" pitchFamily="34" charset="0"/>
              </a:rPr>
              <a:pPr/>
              <a:t>50</a:t>
            </a:fld>
            <a:endParaRPr lang="pl-PL" smtClean="0">
              <a:cs typeface="Arial" pitchFamily="34" charset="0"/>
            </a:endParaRPr>
          </a:p>
        </p:txBody>
      </p:sp>
      <p:sp>
        <p:nvSpPr>
          <p:cNvPr id="5632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pl-PL" smtClean="0"/>
              <a:t>Problem czytelników i pisarzy</a:t>
            </a:r>
          </a:p>
        </p:txBody>
      </p:sp>
      <p:sp>
        <p:nvSpPr>
          <p:cNvPr id="57347" name="Rectangle 3"/>
          <p:cNvSpPr>
            <a:spLocks noGrp="1" noChangeArrowheads="1"/>
          </p:cNvSpPr>
          <p:nvPr>
            <p:ph type="body" idx="1"/>
          </p:nvPr>
        </p:nvSpPr>
        <p:spPr/>
        <p:txBody>
          <a:bodyPr/>
          <a:lstStyle/>
          <a:p>
            <a:pPr eaLnBrk="1" hangingPunct="1"/>
            <a:r>
              <a:rPr lang="pl-PL" sz="2800" smtClean="0"/>
              <a:t>Pierwszy problem CP: Żaden czytelnik nie powinien czekać, chyba że właśnie pisarz otrzymał pozwolenie dostępu do obiektu dzielonego</a:t>
            </a:r>
          </a:p>
          <a:p>
            <a:pPr lvl="1" eaLnBrk="1" hangingPunct="1"/>
            <a:r>
              <a:rPr lang="pl-PL" sz="2400" smtClean="0"/>
              <a:t>Głodzi pisarzy</a:t>
            </a:r>
          </a:p>
          <a:p>
            <a:pPr eaLnBrk="1" hangingPunct="1"/>
            <a:r>
              <a:rPr lang="pl-PL" sz="2800" smtClean="0"/>
              <a:t>Drugi problem CP: Jeśli pisarz jest gotowy, to żaden nowy czytelnik nie otrzyma dostępu do obiektu dzielonego</a:t>
            </a:r>
          </a:p>
          <a:p>
            <a:pPr lvl="1" eaLnBrk="1" hangingPunct="1"/>
            <a:r>
              <a:rPr lang="pl-PL" sz="2400" smtClean="0"/>
              <a:t>Głodzi czytelników</a:t>
            </a:r>
          </a:p>
        </p:txBody>
      </p:sp>
      <p:sp>
        <p:nvSpPr>
          <p:cNvPr id="57348" name="Symbol zastępczy numeru slajdu 6"/>
          <p:cNvSpPr>
            <a:spLocks noGrp="1"/>
          </p:cNvSpPr>
          <p:nvPr>
            <p:ph type="sldNum" sz="quarter" idx="12"/>
          </p:nvPr>
        </p:nvSpPr>
        <p:spPr>
          <a:noFill/>
        </p:spPr>
        <p:txBody>
          <a:bodyPr/>
          <a:lstStyle/>
          <a:p>
            <a:fld id="{1BBE1C98-52BB-46BA-8573-E7C776EE22AB}" type="slidenum">
              <a:rPr lang="pl-PL" smtClean="0">
                <a:cs typeface="Arial" pitchFamily="34" charset="0"/>
              </a:rPr>
              <a:pPr/>
              <a:t>51</a:t>
            </a:fld>
            <a:endParaRPr lang="pl-PL" smtClean="0">
              <a:cs typeface="Arial" pitchFamily="34" charset="0"/>
            </a:endParaRPr>
          </a:p>
        </p:txBody>
      </p:sp>
      <p:sp>
        <p:nvSpPr>
          <p:cNvPr id="5734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23850" y="44450"/>
            <a:ext cx="8640763" cy="863600"/>
          </a:xfrm>
        </p:spPr>
        <p:txBody>
          <a:bodyPr/>
          <a:lstStyle/>
          <a:p>
            <a:pPr eaLnBrk="1" hangingPunct="1"/>
            <a:r>
              <a:rPr lang="pl-PL" sz="4000" smtClean="0"/>
              <a:t>Przykładowe rozwiązanie problemu CP</a:t>
            </a:r>
          </a:p>
        </p:txBody>
      </p:sp>
      <p:sp>
        <p:nvSpPr>
          <p:cNvPr id="58371" name="Rectangle 3"/>
          <p:cNvSpPr>
            <a:spLocks noGrp="1" noChangeArrowheads="1"/>
          </p:cNvSpPr>
          <p:nvPr>
            <p:ph type="body" idx="1"/>
          </p:nvPr>
        </p:nvSpPr>
        <p:spPr>
          <a:xfrm>
            <a:off x="0" y="836613"/>
            <a:ext cx="9144000" cy="5259387"/>
          </a:xfrm>
        </p:spPr>
        <p:txBody>
          <a:bodyPr/>
          <a:lstStyle/>
          <a:p>
            <a:pPr eaLnBrk="1" hangingPunct="1"/>
            <a:r>
              <a:rPr lang="pl-PL" sz="2400" smtClean="0"/>
              <a:t>Jeżeli czytelnik chce wejść do biblioteki, a nie ma w niej pisarzy, ani też żaden pisarz nie czeka na wejście do biblioteki, to wchodzi. W przeciwnym przypadku staje w kolejce oczekujących na wejście do biblioteki. </a:t>
            </a:r>
          </a:p>
          <a:p>
            <a:pPr eaLnBrk="1" hangingPunct="1"/>
            <a:r>
              <a:rPr lang="pl-PL" sz="2400" smtClean="0"/>
              <a:t>Jeżeli pisarz chce wejść do biblioteki, a nie jest ona pusta lub ktoś już czeka na wejście do niej, to staje w kolejce oczekujących na wejście do biblioteki. </a:t>
            </a:r>
          </a:p>
          <a:p>
            <a:pPr eaLnBrk="1" hangingPunct="1"/>
            <a:r>
              <a:rPr lang="pl-PL" sz="2400" smtClean="0"/>
              <a:t>Gdy pisarz opuszcza bibliotekę, to wchodzą do niej wszyscy oczekujący czytelnicy, lub jeśli ich brak, to pierwszy pisarz z kolejki. </a:t>
            </a:r>
          </a:p>
          <a:p>
            <a:pPr eaLnBrk="1" hangingPunct="1"/>
            <a:r>
              <a:rPr lang="pl-PL" sz="2400" smtClean="0"/>
              <a:t>Gdy ostatni czytelnik wychodzi z biblioteki, to wchodzi do niej pierwszy pisarz z kolejki (o ile taki jest). </a:t>
            </a:r>
          </a:p>
          <a:p>
            <a:pPr eaLnBrk="1" hangingPunct="1"/>
            <a:r>
              <a:rPr lang="pl-PL" sz="2400" smtClean="0"/>
              <a:t>W ten sposób, nawet jeżeli cały czas będą pojawiać się pisarze i czytelnicy chętni do skorzystania z biblioteki, to wchodzić do niej będą na zmianę: grupa czytelników, pisarz, grupa czytelników, pisarz itd., co gwarantuje, że nie nastąpi zagłodzenie.</a:t>
            </a:r>
          </a:p>
        </p:txBody>
      </p:sp>
      <p:sp>
        <p:nvSpPr>
          <p:cNvPr id="58372" name="Symbol zastępczy numeru slajdu 6"/>
          <p:cNvSpPr>
            <a:spLocks noGrp="1"/>
          </p:cNvSpPr>
          <p:nvPr>
            <p:ph type="sldNum" sz="quarter" idx="12"/>
          </p:nvPr>
        </p:nvSpPr>
        <p:spPr>
          <a:noFill/>
        </p:spPr>
        <p:txBody>
          <a:bodyPr/>
          <a:lstStyle/>
          <a:p>
            <a:fld id="{6322B4E6-DF03-441F-96DA-9F8AE39162E2}" type="slidenum">
              <a:rPr lang="pl-PL" smtClean="0">
                <a:cs typeface="Arial" pitchFamily="34" charset="0"/>
              </a:rPr>
              <a:pPr/>
              <a:t>52</a:t>
            </a:fld>
            <a:endParaRPr lang="pl-PL" smtClean="0">
              <a:cs typeface="Arial" pitchFamily="34" charset="0"/>
            </a:endParaRPr>
          </a:p>
        </p:txBody>
      </p:sp>
      <p:sp>
        <p:nvSpPr>
          <p:cNvPr id="5837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15888"/>
            <a:ext cx="7772400" cy="1143000"/>
          </a:xfrm>
        </p:spPr>
        <p:txBody>
          <a:bodyPr/>
          <a:lstStyle/>
          <a:p>
            <a:pPr eaLnBrk="1" hangingPunct="1"/>
            <a:r>
              <a:rPr lang="pl-PL" smtClean="0"/>
              <a:t>Problem obiadujących filozofów</a:t>
            </a:r>
          </a:p>
        </p:txBody>
      </p:sp>
      <p:sp>
        <p:nvSpPr>
          <p:cNvPr id="59395" name="Rectangle 6"/>
          <p:cNvSpPr>
            <a:spLocks noChangeArrowheads="1"/>
          </p:cNvSpPr>
          <p:nvPr/>
        </p:nvSpPr>
        <p:spPr bwMode="auto">
          <a:xfrm>
            <a:off x="5724525" y="5300663"/>
            <a:ext cx="3240088" cy="1200150"/>
          </a:xfrm>
          <a:prstGeom prst="rect">
            <a:avLst/>
          </a:prstGeom>
          <a:noFill/>
          <a:ln w="9525">
            <a:noFill/>
            <a:miter lim="800000"/>
            <a:headEnd/>
            <a:tailEnd/>
          </a:ln>
        </p:spPr>
        <p:txBody>
          <a:bodyPr>
            <a:spAutoFit/>
          </a:bodyPr>
          <a:lstStyle/>
          <a:p>
            <a:r>
              <a:rPr lang="pl-PL"/>
              <a:t>Dzielone zasoby:</a:t>
            </a:r>
          </a:p>
          <a:p>
            <a:r>
              <a:rPr lang="pl-PL"/>
              <a:t>􀂄 Misa z ryżem </a:t>
            </a:r>
          </a:p>
          <a:p>
            <a:r>
              <a:rPr lang="pl-PL"/>
              <a:t>􀂄 Pałeczka</a:t>
            </a:r>
          </a:p>
        </p:txBody>
      </p:sp>
      <p:sp>
        <p:nvSpPr>
          <p:cNvPr id="59396" name="Symbol zastępczy numeru slajdu 7"/>
          <p:cNvSpPr>
            <a:spLocks noGrp="1"/>
          </p:cNvSpPr>
          <p:nvPr>
            <p:ph type="sldNum" sz="quarter" idx="12"/>
          </p:nvPr>
        </p:nvSpPr>
        <p:spPr>
          <a:noFill/>
        </p:spPr>
        <p:txBody>
          <a:bodyPr/>
          <a:lstStyle/>
          <a:p>
            <a:fld id="{15FD0BFE-7DC2-4500-82CE-D54F84F7729E}" type="slidenum">
              <a:rPr lang="pl-PL" smtClean="0">
                <a:cs typeface="Arial" pitchFamily="34" charset="0"/>
              </a:rPr>
              <a:pPr/>
              <a:t>53</a:t>
            </a:fld>
            <a:endParaRPr lang="pl-PL" smtClean="0">
              <a:cs typeface="Arial" pitchFamily="34" charset="0"/>
            </a:endParaRPr>
          </a:p>
        </p:txBody>
      </p:sp>
      <p:sp>
        <p:nvSpPr>
          <p:cNvPr id="59397" name="Symbol zastępczy stopki 8"/>
          <p:cNvSpPr>
            <a:spLocks noGrp="1"/>
          </p:cNvSpPr>
          <p:nvPr>
            <p:ph type="ftr" sz="quarter" idx="11"/>
          </p:nvPr>
        </p:nvSpPr>
        <p:spPr>
          <a:noFill/>
        </p:spPr>
        <p:txBody>
          <a:bodyPr/>
          <a:lstStyle/>
          <a:p>
            <a:r>
              <a:rPr lang="pl-PL" smtClean="0">
                <a:cs typeface="Arial" pitchFamily="34" charset="0"/>
              </a:rPr>
              <a:t>Zaawansowane Technologie Programistyczne</a:t>
            </a:r>
          </a:p>
        </p:txBody>
      </p:sp>
      <p:pic>
        <p:nvPicPr>
          <p:cNvPr id="59398" name="Picture 8" descr="Plik:Dining philosophers.png"/>
          <p:cNvPicPr>
            <a:picLocks noChangeAspect="1" noChangeArrowheads="1"/>
          </p:cNvPicPr>
          <p:nvPr/>
        </p:nvPicPr>
        <p:blipFill>
          <a:blip r:embed="rId2" cstate="print"/>
          <a:srcRect/>
          <a:stretch>
            <a:fillRect/>
          </a:stretch>
        </p:blipFill>
        <p:spPr bwMode="auto">
          <a:xfrm>
            <a:off x="611188" y="1125538"/>
            <a:ext cx="4968875" cy="5148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15888"/>
            <a:ext cx="7772400" cy="1143000"/>
          </a:xfrm>
        </p:spPr>
        <p:txBody>
          <a:bodyPr/>
          <a:lstStyle/>
          <a:p>
            <a:pPr eaLnBrk="1" hangingPunct="1"/>
            <a:r>
              <a:rPr lang="pl-PL" smtClean="0"/>
              <a:t>Monitory</a:t>
            </a:r>
          </a:p>
        </p:txBody>
      </p:sp>
      <p:sp>
        <p:nvSpPr>
          <p:cNvPr id="60419" name="Rectangle 3"/>
          <p:cNvSpPr>
            <a:spLocks noGrp="1" noChangeArrowheads="1"/>
          </p:cNvSpPr>
          <p:nvPr>
            <p:ph type="body" idx="1"/>
          </p:nvPr>
        </p:nvSpPr>
        <p:spPr>
          <a:xfrm>
            <a:off x="685800" y="1196975"/>
            <a:ext cx="7772400" cy="5256213"/>
          </a:xfrm>
        </p:spPr>
        <p:txBody>
          <a:bodyPr/>
          <a:lstStyle/>
          <a:p>
            <a:pPr eaLnBrk="1" hangingPunct="1">
              <a:lnSpc>
                <a:spcPct val="90000"/>
              </a:lnSpc>
            </a:pPr>
            <a:r>
              <a:rPr lang="pl-PL" sz="2800" smtClean="0"/>
              <a:t>Konstrukcja używana w językach wysokiego poziomu do synchronizacji</a:t>
            </a:r>
          </a:p>
          <a:p>
            <a:pPr eaLnBrk="1" hangingPunct="1">
              <a:lnSpc>
                <a:spcPct val="90000"/>
              </a:lnSpc>
            </a:pPr>
            <a:r>
              <a:rPr lang="pl-PL" sz="2800" smtClean="0"/>
              <a:t>Konstrukcja, monitora gwarantuje, że w jego wnętrzu w danym czasie może być aktywny tylko jeden proces</a:t>
            </a:r>
          </a:p>
          <a:p>
            <a:pPr eaLnBrk="1" hangingPunct="1">
              <a:lnSpc>
                <a:spcPct val="90000"/>
              </a:lnSpc>
            </a:pPr>
            <a:r>
              <a:rPr lang="pl-PL" sz="2800" smtClean="0"/>
              <a:t>Składa się z:</a:t>
            </a:r>
          </a:p>
          <a:p>
            <a:pPr lvl="1" eaLnBrk="1" hangingPunct="1">
              <a:lnSpc>
                <a:spcPct val="90000"/>
              </a:lnSpc>
            </a:pPr>
            <a:r>
              <a:rPr lang="pl-PL" sz="2400" smtClean="0"/>
              <a:t>Deklaracji zmiennych dzielonych</a:t>
            </a:r>
          </a:p>
          <a:p>
            <a:pPr lvl="1" eaLnBrk="1" hangingPunct="1">
              <a:lnSpc>
                <a:spcPct val="90000"/>
              </a:lnSpc>
            </a:pPr>
            <a:r>
              <a:rPr lang="pl-PL" sz="2400" smtClean="0"/>
              <a:t>Operacji wykonywanych na tych zmiennych</a:t>
            </a:r>
          </a:p>
          <a:p>
            <a:pPr lvl="1" eaLnBrk="1" hangingPunct="1">
              <a:lnSpc>
                <a:spcPct val="90000"/>
              </a:lnSpc>
            </a:pPr>
            <a:r>
              <a:rPr lang="pl-PL" sz="2400" smtClean="0"/>
              <a:t>Niektóre monitory mają także kolejki procesów wstrzymanych (conditions)</a:t>
            </a:r>
          </a:p>
          <a:p>
            <a:pPr eaLnBrk="1" hangingPunct="1">
              <a:lnSpc>
                <a:spcPct val="90000"/>
              </a:lnSpc>
            </a:pPr>
            <a:r>
              <a:rPr lang="pl-PL" sz="2800" smtClean="0"/>
              <a:t>Zmienne dzielone dostępne są tylko za pomocą operacji zdefiniowanych wewnątrz monitora</a:t>
            </a:r>
          </a:p>
        </p:txBody>
      </p:sp>
      <p:sp>
        <p:nvSpPr>
          <p:cNvPr id="60420" name="Symbol zastępczy numeru slajdu 6"/>
          <p:cNvSpPr>
            <a:spLocks noGrp="1"/>
          </p:cNvSpPr>
          <p:nvPr>
            <p:ph type="sldNum" sz="quarter" idx="12"/>
          </p:nvPr>
        </p:nvSpPr>
        <p:spPr>
          <a:noFill/>
        </p:spPr>
        <p:txBody>
          <a:bodyPr/>
          <a:lstStyle/>
          <a:p>
            <a:fld id="{8A954322-60CC-4ADA-A295-D47EE465CA62}" type="slidenum">
              <a:rPr lang="pl-PL" smtClean="0">
                <a:cs typeface="Arial" pitchFamily="34" charset="0"/>
              </a:rPr>
              <a:pPr/>
              <a:t>54</a:t>
            </a:fld>
            <a:endParaRPr lang="pl-PL" smtClean="0">
              <a:cs typeface="Arial" pitchFamily="34" charset="0"/>
            </a:endParaRPr>
          </a:p>
        </p:txBody>
      </p:sp>
      <p:sp>
        <p:nvSpPr>
          <p:cNvPr id="6042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pl-PL" smtClean="0"/>
              <a:t>Ogólna konstrukcja monitora</a:t>
            </a:r>
          </a:p>
        </p:txBody>
      </p:sp>
      <p:sp>
        <p:nvSpPr>
          <p:cNvPr id="61443" name="Rectangle 3"/>
          <p:cNvSpPr>
            <a:spLocks noGrp="1" noChangeArrowheads="1"/>
          </p:cNvSpPr>
          <p:nvPr>
            <p:ph type="body" idx="1"/>
          </p:nvPr>
        </p:nvSpPr>
        <p:spPr/>
        <p:txBody>
          <a:bodyPr/>
          <a:lstStyle/>
          <a:p>
            <a:pPr eaLnBrk="1" hangingPunct="1">
              <a:lnSpc>
                <a:spcPct val="80000"/>
              </a:lnSpc>
              <a:buFontTx/>
              <a:buNone/>
            </a:pPr>
            <a:r>
              <a:rPr lang="pl-PL" sz="2800" smtClean="0"/>
              <a:t>void nazwa_monitora(){</a:t>
            </a:r>
          </a:p>
          <a:p>
            <a:pPr eaLnBrk="1" hangingPunct="1">
              <a:lnSpc>
                <a:spcPct val="80000"/>
              </a:lnSpc>
              <a:buFontTx/>
              <a:buNone/>
            </a:pPr>
            <a:r>
              <a:rPr lang="pl-PL" sz="2800" smtClean="0"/>
              <a:t>//delaracja zmiennych dzielonych</a:t>
            </a:r>
          </a:p>
          <a:p>
            <a:pPr eaLnBrk="1" hangingPunct="1">
              <a:lnSpc>
                <a:spcPct val="80000"/>
              </a:lnSpc>
              <a:buFontTx/>
              <a:buNone/>
            </a:pPr>
            <a:r>
              <a:rPr lang="pl-PL" sz="2800" smtClean="0"/>
              <a:t>	void metoda1() {}</a:t>
            </a:r>
          </a:p>
          <a:p>
            <a:pPr eaLnBrk="1" hangingPunct="1">
              <a:lnSpc>
                <a:spcPct val="80000"/>
              </a:lnSpc>
              <a:buFontTx/>
              <a:buNone/>
            </a:pPr>
            <a:r>
              <a:rPr lang="pl-PL" sz="2800" smtClean="0"/>
              <a:t>	void metoda2() {}</a:t>
            </a:r>
          </a:p>
          <a:p>
            <a:pPr eaLnBrk="1" hangingPunct="1">
              <a:lnSpc>
                <a:spcPct val="80000"/>
              </a:lnSpc>
              <a:buFontTx/>
              <a:buNone/>
            </a:pPr>
            <a:r>
              <a:rPr lang="pl-PL" sz="2800" smtClean="0"/>
              <a:t>….</a:t>
            </a:r>
          </a:p>
          <a:p>
            <a:pPr eaLnBrk="1" hangingPunct="1">
              <a:lnSpc>
                <a:spcPct val="80000"/>
              </a:lnSpc>
              <a:buFontTx/>
              <a:buNone/>
            </a:pPr>
            <a:r>
              <a:rPr lang="pl-PL" sz="2800" smtClean="0"/>
              <a:t>	{</a:t>
            </a:r>
          </a:p>
          <a:p>
            <a:pPr eaLnBrk="1" hangingPunct="1">
              <a:lnSpc>
                <a:spcPct val="80000"/>
              </a:lnSpc>
              <a:buFontTx/>
              <a:buNone/>
            </a:pPr>
            <a:r>
              <a:rPr lang="pl-PL" sz="2800" smtClean="0"/>
              <a:t>		//kod inicjujący</a:t>
            </a:r>
          </a:p>
          <a:p>
            <a:pPr eaLnBrk="1" hangingPunct="1">
              <a:lnSpc>
                <a:spcPct val="80000"/>
              </a:lnSpc>
              <a:buFontTx/>
              <a:buNone/>
            </a:pPr>
            <a:r>
              <a:rPr lang="pl-PL" sz="2800" smtClean="0"/>
              <a:t>	}</a:t>
            </a:r>
          </a:p>
          <a:p>
            <a:pPr eaLnBrk="1" hangingPunct="1">
              <a:lnSpc>
                <a:spcPct val="80000"/>
              </a:lnSpc>
              <a:buFontTx/>
              <a:buNone/>
            </a:pPr>
            <a:r>
              <a:rPr lang="pl-PL" sz="2800" smtClean="0"/>
              <a:t>}</a:t>
            </a:r>
          </a:p>
        </p:txBody>
      </p:sp>
      <p:sp>
        <p:nvSpPr>
          <p:cNvPr id="61444" name="Symbol zastępczy numeru slajdu 6"/>
          <p:cNvSpPr>
            <a:spLocks noGrp="1"/>
          </p:cNvSpPr>
          <p:nvPr>
            <p:ph type="sldNum" sz="quarter" idx="12"/>
          </p:nvPr>
        </p:nvSpPr>
        <p:spPr>
          <a:noFill/>
        </p:spPr>
        <p:txBody>
          <a:bodyPr/>
          <a:lstStyle/>
          <a:p>
            <a:fld id="{9C224A12-6AF9-4594-A4F6-A401E8AB63AE}" type="slidenum">
              <a:rPr lang="pl-PL" smtClean="0">
                <a:cs typeface="Arial" pitchFamily="34" charset="0"/>
              </a:rPr>
              <a:pPr/>
              <a:t>55</a:t>
            </a:fld>
            <a:endParaRPr lang="pl-PL" smtClean="0">
              <a:cs typeface="Arial" pitchFamily="34" charset="0"/>
            </a:endParaRPr>
          </a:p>
        </p:txBody>
      </p:sp>
      <p:sp>
        <p:nvSpPr>
          <p:cNvPr id="6144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0"/>
            <a:ext cx="7772400" cy="838200"/>
          </a:xfrm>
        </p:spPr>
        <p:txBody>
          <a:bodyPr/>
          <a:lstStyle/>
          <a:p>
            <a:pPr eaLnBrk="1" hangingPunct="1"/>
            <a:r>
              <a:rPr lang="pl-PL" smtClean="0"/>
              <a:t>Grupy wątków - ThredGroup</a:t>
            </a:r>
          </a:p>
        </p:txBody>
      </p:sp>
      <p:sp>
        <p:nvSpPr>
          <p:cNvPr id="62467" name="Rectangle 3"/>
          <p:cNvSpPr>
            <a:spLocks noGrp="1" noChangeArrowheads="1"/>
          </p:cNvSpPr>
          <p:nvPr>
            <p:ph type="body" idx="1"/>
          </p:nvPr>
        </p:nvSpPr>
        <p:spPr>
          <a:xfrm>
            <a:off x="304800" y="762000"/>
            <a:ext cx="8458200" cy="6096000"/>
          </a:xfrm>
        </p:spPr>
        <p:txBody>
          <a:bodyPr/>
          <a:lstStyle/>
          <a:p>
            <a:pPr eaLnBrk="1" hangingPunct="1">
              <a:lnSpc>
                <a:spcPct val="90000"/>
              </a:lnSpc>
            </a:pPr>
            <a:r>
              <a:rPr lang="pl-PL" sz="2100" smtClean="0">
                <a:latin typeface="ArialMT"/>
              </a:rPr>
              <a:t>Poszczególne wątki można z sobą powiązać poprzez tworzenie grup wątków.</a:t>
            </a:r>
          </a:p>
          <a:p>
            <a:pPr eaLnBrk="1" hangingPunct="1">
              <a:lnSpc>
                <a:spcPct val="90000"/>
              </a:lnSpc>
            </a:pPr>
            <a:r>
              <a:rPr lang="pl-PL" sz="2100" smtClean="0">
                <a:latin typeface="ArialMT"/>
              </a:rPr>
              <a:t>Grupy wątków są przydatne ze względu na sposób organizacji pracy programu, a co za tym idzie możliwością sterowania prawami wątków. </a:t>
            </a:r>
          </a:p>
          <a:p>
            <a:pPr eaLnBrk="1" hangingPunct="1">
              <a:lnSpc>
                <a:spcPct val="90000"/>
              </a:lnSpc>
            </a:pPr>
            <a:r>
              <a:rPr lang="pl-PL" sz="2100" smtClean="0">
                <a:latin typeface="ArialMT"/>
              </a:rPr>
              <a:t>Przykładowo inne powinny być uprawnienia zawiązane z wątkami apletu niż te, związane z aplikacjami.</a:t>
            </a:r>
          </a:p>
          <a:p>
            <a:pPr eaLnBrk="1" hangingPunct="1">
              <a:lnSpc>
                <a:spcPct val="90000"/>
              </a:lnSpc>
            </a:pPr>
            <a:r>
              <a:rPr lang="pl-PL" sz="2100" smtClean="0">
                <a:latin typeface="ArialMT"/>
              </a:rPr>
              <a:t>Grupowanie wątków możliwe jest dzięki zastosowaniu klasy </a:t>
            </a:r>
            <a:r>
              <a:rPr lang="pl-PL" sz="2100" i="1" smtClean="0">
                <a:latin typeface="Arial-ItalicMT"/>
              </a:rPr>
              <a:t>ThreadGroup</a:t>
            </a:r>
            <a:r>
              <a:rPr lang="pl-PL" sz="2100" smtClean="0">
                <a:latin typeface="ArialMT"/>
              </a:rPr>
              <a:t>.</a:t>
            </a:r>
          </a:p>
          <a:p>
            <a:pPr eaLnBrk="1" hangingPunct="1">
              <a:lnSpc>
                <a:spcPct val="90000"/>
              </a:lnSpc>
            </a:pPr>
            <a:r>
              <a:rPr lang="pl-PL" sz="2100" smtClean="0">
                <a:latin typeface="ArialMT"/>
              </a:rPr>
              <a:t>Stworzenie obiektu tej klasy umożliwia zgrupowanie nowo tworzonych wątków poprzez odwołanie się do obiektu </a:t>
            </a:r>
            <a:r>
              <a:rPr lang="pl-PL" sz="2100" i="1" smtClean="0">
                <a:latin typeface="Arial-ItalicMT"/>
              </a:rPr>
              <a:t>ThreadGroup </a:t>
            </a:r>
            <a:r>
              <a:rPr lang="pl-PL" sz="2100" smtClean="0">
                <a:latin typeface="ArialMT"/>
              </a:rPr>
              <a:t>w konstruktorze każdego z wątków, np</a:t>
            </a:r>
            <a:r>
              <a:rPr lang="pl-PL" sz="2100" i="1" smtClean="0">
                <a:latin typeface="Arial-ItalicMT"/>
              </a:rPr>
              <a:t>. Thread(ThreadGroup tg, String nazwa). </a:t>
            </a:r>
            <a:r>
              <a:rPr lang="pl-PL" sz="2100" smtClean="0">
                <a:latin typeface="ArialMT"/>
              </a:rPr>
              <a:t>Ponieważ w Javie wszystkie obiekty mają jedno główne źródło, również i dla obiektów typu </a:t>
            </a:r>
            <a:r>
              <a:rPr lang="pl-PL" sz="2100" i="1" smtClean="0">
                <a:latin typeface="Arial-ItalicMT"/>
              </a:rPr>
              <a:t>ThreadGroup </a:t>
            </a:r>
            <a:r>
              <a:rPr lang="pl-PL" sz="2100" smtClean="0">
                <a:latin typeface="ArialMT"/>
              </a:rPr>
              <a:t>można przeprowadzić analizę hierarchii obiektów. </a:t>
            </a:r>
          </a:p>
        </p:txBody>
      </p:sp>
      <p:sp>
        <p:nvSpPr>
          <p:cNvPr id="62468" name="Symbol zastępczy numeru slajdu 6"/>
          <p:cNvSpPr>
            <a:spLocks noGrp="1"/>
          </p:cNvSpPr>
          <p:nvPr>
            <p:ph type="sldNum" sz="quarter" idx="12"/>
          </p:nvPr>
        </p:nvSpPr>
        <p:spPr>
          <a:noFill/>
        </p:spPr>
        <p:txBody>
          <a:bodyPr/>
          <a:lstStyle/>
          <a:p>
            <a:fld id="{8D3F6C54-8AC0-4E2E-B802-2FD642E2CAC1}" type="slidenum">
              <a:rPr lang="pl-PL" smtClean="0">
                <a:cs typeface="Arial" pitchFamily="34" charset="0"/>
              </a:rPr>
              <a:pPr/>
              <a:t>56</a:t>
            </a:fld>
            <a:endParaRPr lang="pl-PL" smtClean="0">
              <a:cs typeface="Arial" pitchFamily="34" charset="0"/>
            </a:endParaRPr>
          </a:p>
        </p:txBody>
      </p:sp>
      <p:sp>
        <p:nvSpPr>
          <p:cNvPr id="6246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pl-PL" smtClean="0"/>
              <a:t>Grupy wątków - ThredGroup</a:t>
            </a:r>
          </a:p>
        </p:txBody>
      </p:sp>
      <p:sp>
        <p:nvSpPr>
          <p:cNvPr id="63491" name="Rectangle 3"/>
          <p:cNvSpPr>
            <a:spLocks noGrp="1" noChangeArrowheads="1"/>
          </p:cNvSpPr>
          <p:nvPr>
            <p:ph type="body" idx="1"/>
          </p:nvPr>
        </p:nvSpPr>
        <p:spPr/>
        <p:txBody>
          <a:bodyPr/>
          <a:lstStyle/>
          <a:p>
            <a:pPr eaLnBrk="1" hangingPunct="1">
              <a:lnSpc>
                <a:spcPct val="90000"/>
              </a:lnSpc>
            </a:pPr>
            <a:r>
              <a:rPr lang="pl-PL" sz="3000" smtClean="0">
                <a:latin typeface="ArialMT"/>
              </a:rPr>
              <a:t>Dodatkowo każdy obiekt klasy </a:t>
            </a:r>
            <a:r>
              <a:rPr lang="pl-PL" sz="3000" i="1" smtClean="0">
                <a:latin typeface="Arial-ItalicMT"/>
              </a:rPr>
              <a:t>ThreadGroup </a:t>
            </a:r>
            <a:r>
              <a:rPr lang="pl-PL" sz="3000" smtClean="0">
                <a:latin typeface="ArialMT"/>
              </a:rPr>
              <a:t>może być jawnie stworzony jako potomek określonej grupy wątków, np. poprzez wywołanie konstruktora </a:t>
            </a:r>
            <a:r>
              <a:rPr lang="pl-PL" sz="3000" i="1" smtClean="0">
                <a:latin typeface="Arial-ItalicMT"/>
              </a:rPr>
              <a:t>ThreadGroup(ThreadGroup rodzic, String nazwa).</a:t>
            </a:r>
          </a:p>
          <a:p>
            <a:pPr eaLnBrk="1" hangingPunct="1">
              <a:lnSpc>
                <a:spcPct val="90000"/>
              </a:lnSpc>
            </a:pPr>
            <a:r>
              <a:rPr lang="pl-PL" sz="3000" smtClean="0">
                <a:latin typeface="ArialMT"/>
              </a:rPr>
              <a:t>Maszyna Wirtualna Javy pracuje więc ze zbiorem zorganizowanymi w grupy wątków. </a:t>
            </a:r>
          </a:p>
          <a:p>
            <a:pPr eaLnBrk="1" hangingPunct="1">
              <a:lnSpc>
                <a:spcPct val="90000"/>
              </a:lnSpc>
            </a:pPr>
            <a:endParaRPr lang="pl-PL" sz="2800" b="1" smtClean="0"/>
          </a:p>
        </p:txBody>
      </p:sp>
      <p:sp>
        <p:nvSpPr>
          <p:cNvPr id="63492" name="Symbol zastępczy numeru slajdu 6"/>
          <p:cNvSpPr>
            <a:spLocks noGrp="1"/>
          </p:cNvSpPr>
          <p:nvPr>
            <p:ph type="sldNum" sz="quarter" idx="12"/>
          </p:nvPr>
        </p:nvSpPr>
        <p:spPr>
          <a:noFill/>
        </p:spPr>
        <p:txBody>
          <a:bodyPr/>
          <a:lstStyle/>
          <a:p>
            <a:fld id="{AF35CF13-EEC8-48AB-9B9F-29E3E5574D6B}" type="slidenum">
              <a:rPr lang="pl-PL" smtClean="0">
                <a:cs typeface="Arial" pitchFamily="34" charset="0"/>
              </a:rPr>
              <a:pPr/>
              <a:t>57</a:t>
            </a:fld>
            <a:endParaRPr lang="pl-PL" smtClean="0">
              <a:cs typeface="Arial" pitchFamily="34" charset="0"/>
            </a:endParaRPr>
          </a:p>
        </p:txBody>
      </p:sp>
      <p:sp>
        <p:nvSpPr>
          <p:cNvPr id="6349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pl-PL" sz="4000" smtClean="0"/>
              <a:t>Ważniejsze metody klasy ThreadGroup()</a:t>
            </a:r>
          </a:p>
        </p:txBody>
      </p:sp>
      <p:sp>
        <p:nvSpPr>
          <p:cNvPr id="64515" name="Rectangle 3"/>
          <p:cNvSpPr>
            <a:spLocks noGrp="1" noChangeArrowheads="1"/>
          </p:cNvSpPr>
          <p:nvPr>
            <p:ph type="body" idx="1"/>
          </p:nvPr>
        </p:nvSpPr>
        <p:spPr/>
        <p:txBody>
          <a:bodyPr/>
          <a:lstStyle/>
          <a:p>
            <a:pPr eaLnBrk="1" hangingPunct="1"/>
            <a:r>
              <a:rPr lang="pl-PL" sz="2800" i="1" smtClean="0"/>
              <a:t>activeCount</a:t>
            </a:r>
            <a:r>
              <a:rPr lang="pl-PL" sz="2800" smtClean="0"/>
              <a:t>() - liczba aktywnych wątków,</a:t>
            </a:r>
          </a:p>
          <a:p>
            <a:pPr eaLnBrk="1" hangingPunct="1"/>
            <a:r>
              <a:rPr lang="pl-PL" sz="2800" i="1" smtClean="0"/>
              <a:t>enumerate</a:t>
            </a:r>
            <a:r>
              <a:rPr lang="pl-PL" sz="2800" smtClean="0"/>
              <a:t>() - inicjowana jest tablica z obiektami wątków podstawowej grupy wątków, </a:t>
            </a:r>
          </a:p>
          <a:p>
            <a:pPr eaLnBrk="1" hangingPunct="1"/>
            <a:r>
              <a:rPr lang="pl-PL" sz="2800" i="1" smtClean="0"/>
              <a:t>getName</a:t>
            </a:r>
            <a:r>
              <a:rPr lang="pl-PL" sz="2800" smtClean="0"/>
              <a:t>() – zwraca nazwę grupy; </a:t>
            </a:r>
          </a:p>
          <a:p>
            <a:pPr eaLnBrk="1" hangingPunct="1"/>
            <a:r>
              <a:rPr lang="pl-PL" sz="2800" i="1" smtClean="0"/>
              <a:t>interrupt</a:t>
            </a:r>
            <a:r>
              <a:rPr lang="pl-PL" sz="2800" smtClean="0"/>
              <a:t>() – przerywa wszystkie wątki w grupie, </a:t>
            </a:r>
          </a:p>
          <a:p>
            <a:pPr eaLnBrk="1" hangingPunct="1"/>
            <a:r>
              <a:rPr lang="pl-PL" sz="2800" i="1" smtClean="0"/>
              <a:t>list() – </a:t>
            </a:r>
            <a:r>
              <a:rPr lang="pl-PL" sz="2800" smtClean="0"/>
              <a:t>wysyła na standardowe urządzenie wyjścia (np. ekran) informacje o danej grupie.</a:t>
            </a:r>
          </a:p>
        </p:txBody>
      </p:sp>
      <p:sp>
        <p:nvSpPr>
          <p:cNvPr id="64516" name="Symbol zastępczy numeru slajdu 6"/>
          <p:cNvSpPr>
            <a:spLocks noGrp="1"/>
          </p:cNvSpPr>
          <p:nvPr>
            <p:ph type="sldNum" sz="quarter" idx="12"/>
          </p:nvPr>
        </p:nvSpPr>
        <p:spPr>
          <a:noFill/>
        </p:spPr>
        <p:txBody>
          <a:bodyPr/>
          <a:lstStyle/>
          <a:p>
            <a:fld id="{6230F3C4-5F3F-4BF6-A559-9A7BEDEFDEEF}" type="slidenum">
              <a:rPr lang="pl-PL" smtClean="0">
                <a:cs typeface="Arial" pitchFamily="34" charset="0"/>
              </a:rPr>
              <a:pPr/>
              <a:t>58</a:t>
            </a:fld>
            <a:endParaRPr lang="pl-PL" smtClean="0">
              <a:cs typeface="Arial" pitchFamily="34" charset="0"/>
            </a:endParaRPr>
          </a:p>
        </p:txBody>
      </p:sp>
      <p:sp>
        <p:nvSpPr>
          <p:cNvPr id="6451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214313"/>
            <a:ext cx="7772400" cy="1143001"/>
          </a:xfrm>
        </p:spPr>
        <p:txBody>
          <a:bodyPr/>
          <a:lstStyle/>
          <a:p>
            <a:pPr eaLnBrk="1" hangingPunct="1"/>
            <a:r>
              <a:rPr lang="pl-PL" smtClean="0"/>
              <a:t>Przykład</a:t>
            </a:r>
          </a:p>
        </p:txBody>
      </p:sp>
      <p:sp>
        <p:nvSpPr>
          <p:cNvPr id="65539" name="Rectangle 3"/>
          <p:cNvSpPr>
            <a:spLocks noGrp="1" noChangeArrowheads="1"/>
          </p:cNvSpPr>
          <p:nvPr>
            <p:ph type="body" idx="1"/>
          </p:nvPr>
        </p:nvSpPr>
        <p:spPr>
          <a:xfrm>
            <a:off x="0" y="785813"/>
            <a:ext cx="9144000" cy="4114800"/>
          </a:xfrm>
        </p:spPr>
        <p:txBody>
          <a:bodyPr/>
          <a:lstStyle/>
          <a:p>
            <a:pPr eaLnBrk="1" hangingPunct="1">
              <a:lnSpc>
                <a:spcPct val="90000"/>
              </a:lnSpc>
              <a:buFontTx/>
              <a:buNone/>
            </a:pPr>
            <a:r>
              <a:rPr lang="pl-PL" sz="2400" smtClean="0"/>
              <a:t>public class lista {</a:t>
            </a:r>
          </a:p>
          <a:p>
            <a:pPr eaLnBrk="1" hangingPunct="1">
              <a:lnSpc>
                <a:spcPct val="90000"/>
              </a:lnSpc>
              <a:buFontTx/>
              <a:buNone/>
            </a:pPr>
            <a:r>
              <a:rPr lang="pl-PL" sz="2400" smtClean="0"/>
              <a:t>	public static void main(String args[]) {</a:t>
            </a:r>
          </a:p>
          <a:p>
            <a:pPr eaLnBrk="1" hangingPunct="1">
              <a:lnSpc>
                <a:spcPct val="90000"/>
              </a:lnSpc>
              <a:buFontTx/>
              <a:buNone/>
            </a:pPr>
            <a:r>
              <a:rPr lang="pl-PL" sz="2400" smtClean="0"/>
              <a:t>		ThreadGroup grupa = 	Thread.currentThread().getThreadGroup();</a:t>
            </a:r>
          </a:p>
          <a:p>
            <a:pPr eaLnBrk="1" hangingPunct="1">
              <a:lnSpc>
                <a:spcPct val="90000"/>
              </a:lnSpc>
              <a:buFontTx/>
              <a:buNone/>
            </a:pPr>
            <a:r>
              <a:rPr lang="pl-PL" sz="2400" smtClean="0"/>
              <a:t>		while(grupa.getParent() != null) {</a:t>
            </a:r>
          </a:p>
          <a:p>
            <a:pPr eaLnBrk="1" hangingPunct="1">
              <a:lnSpc>
                <a:spcPct val="90000"/>
              </a:lnSpc>
              <a:buFontTx/>
              <a:buNone/>
            </a:pPr>
            <a:r>
              <a:rPr lang="pl-PL" sz="2400" smtClean="0"/>
              <a:t>			grupa = grupa.getParent();</a:t>
            </a:r>
          </a:p>
          <a:p>
            <a:pPr eaLnBrk="1" hangingPunct="1">
              <a:lnSpc>
                <a:spcPct val="90000"/>
              </a:lnSpc>
              <a:buFontTx/>
              <a:buNone/>
            </a:pPr>
            <a:r>
              <a:rPr lang="pl-PL" sz="2400" smtClean="0"/>
              <a:t>		}</a:t>
            </a:r>
          </a:p>
          <a:p>
            <a:pPr eaLnBrk="1" hangingPunct="1">
              <a:lnSpc>
                <a:spcPct val="90000"/>
              </a:lnSpc>
              <a:buFontTx/>
              <a:buNone/>
            </a:pPr>
            <a:r>
              <a:rPr lang="pl-PL" sz="2400" smtClean="0"/>
              <a:t>		grupa.list();</a:t>
            </a:r>
          </a:p>
          <a:p>
            <a:pPr eaLnBrk="1" hangingPunct="1">
              <a:lnSpc>
                <a:spcPct val="90000"/>
              </a:lnSpc>
              <a:buFontTx/>
              <a:buNone/>
            </a:pPr>
            <a:r>
              <a:rPr lang="pl-PL" sz="2400" smtClean="0"/>
              <a:t>	}</a:t>
            </a:r>
          </a:p>
          <a:p>
            <a:pPr eaLnBrk="1" hangingPunct="1">
              <a:lnSpc>
                <a:spcPct val="90000"/>
              </a:lnSpc>
              <a:buFontTx/>
              <a:buNone/>
            </a:pPr>
            <a:r>
              <a:rPr lang="pl-PL" sz="2400" smtClean="0"/>
              <a:t>}</a:t>
            </a:r>
          </a:p>
        </p:txBody>
      </p:sp>
      <p:sp>
        <p:nvSpPr>
          <p:cNvPr id="65540" name="Symbol zastępczy numeru slajdu 6"/>
          <p:cNvSpPr>
            <a:spLocks noGrp="1"/>
          </p:cNvSpPr>
          <p:nvPr>
            <p:ph type="sldNum" sz="quarter" idx="12"/>
          </p:nvPr>
        </p:nvSpPr>
        <p:spPr>
          <a:noFill/>
        </p:spPr>
        <p:txBody>
          <a:bodyPr/>
          <a:lstStyle/>
          <a:p>
            <a:fld id="{A1973E17-C446-404C-B98E-4C1C2816015C}" type="slidenum">
              <a:rPr lang="pl-PL" smtClean="0">
                <a:cs typeface="Arial" pitchFamily="34" charset="0"/>
              </a:rPr>
              <a:pPr/>
              <a:t>59</a:t>
            </a:fld>
            <a:endParaRPr lang="pl-PL" smtClean="0">
              <a:cs typeface="Arial" pitchFamily="34" charset="0"/>
            </a:endParaRPr>
          </a:p>
        </p:txBody>
      </p:sp>
      <p:sp>
        <p:nvSpPr>
          <p:cNvPr id="6554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9" name="pole tekstowe 8"/>
          <p:cNvSpPr txBox="1"/>
          <p:nvPr/>
        </p:nvSpPr>
        <p:spPr>
          <a:xfrm>
            <a:off x="1571625" y="4254500"/>
            <a:ext cx="7500938" cy="22463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pl-PL" sz="2000" b="1" dirty="0">
                <a:latin typeface="Consolas" pitchFamily="49" charset="0"/>
                <a:cs typeface="Consolas" pitchFamily="49" charset="0"/>
              </a:rPr>
              <a:t>java.lang.ThreadGroup[name=system,maxpri=10]</a:t>
            </a:r>
          </a:p>
          <a:p>
            <a:pPr>
              <a:defRPr/>
            </a:pPr>
            <a:r>
              <a:rPr lang="pl-PL" sz="2000" b="1" dirty="0">
                <a:latin typeface="Consolas" pitchFamily="49" charset="0"/>
                <a:cs typeface="Consolas" pitchFamily="49" charset="0"/>
              </a:rPr>
              <a:t>   Thread[Reference Handler,10,system]</a:t>
            </a:r>
          </a:p>
          <a:p>
            <a:pPr>
              <a:defRPr/>
            </a:pPr>
            <a:r>
              <a:rPr lang="pl-PL" sz="2000" b="1" dirty="0">
                <a:latin typeface="Consolas" pitchFamily="49" charset="0"/>
                <a:cs typeface="Consolas" pitchFamily="49" charset="0"/>
              </a:rPr>
              <a:t>   Thread[Finalizer,8,system]</a:t>
            </a:r>
          </a:p>
          <a:p>
            <a:pPr>
              <a:defRPr/>
            </a:pPr>
            <a:r>
              <a:rPr lang="pl-PL" sz="2000" b="1" dirty="0">
                <a:latin typeface="Consolas" pitchFamily="49" charset="0"/>
                <a:cs typeface="Consolas" pitchFamily="49" charset="0"/>
              </a:rPr>
              <a:t>   Thread[Signal Dispatcher,9,system]</a:t>
            </a:r>
          </a:p>
          <a:p>
            <a:pPr>
              <a:defRPr/>
            </a:pPr>
            <a:r>
              <a:rPr lang="pl-PL" sz="2000" b="1" dirty="0">
                <a:latin typeface="Consolas" pitchFamily="49" charset="0"/>
                <a:cs typeface="Consolas" pitchFamily="49" charset="0"/>
              </a:rPr>
              <a:t>   Thread[Attach Listener,5,system]</a:t>
            </a:r>
          </a:p>
          <a:p>
            <a:pPr>
              <a:defRPr/>
            </a:pPr>
            <a:r>
              <a:rPr lang="pl-PL" sz="2000" b="1" dirty="0">
                <a:latin typeface="Consolas" pitchFamily="49" charset="0"/>
                <a:cs typeface="Consolas" pitchFamily="49" charset="0"/>
              </a:rPr>
              <a:t>   java.lang.ThreadGroup[name=main,maxpri=10]</a:t>
            </a:r>
          </a:p>
          <a:p>
            <a:pPr>
              <a:defRPr/>
            </a:pPr>
            <a:r>
              <a:rPr lang="pl-PL" sz="2000" b="1" dirty="0">
                <a:latin typeface="Consolas" pitchFamily="49" charset="0"/>
                <a:cs typeface="Consolas" pitchFamily="49" charset="0"/>
              </a:rPr>
              <a:t>      Thread[main,5,main]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609600"/>
          </a:xfrm>
        </p:spPr>
        <p:txBody>
          <a:bodyPr/>
          <a:lstStyle/>
          <a:p>
            <a:pPr eaLnBrk="1" hangingPunct="1"/>
            <a:r>
              <a:rPr lang="pl-PL" smtClean="0"/>
              <a:t>Rys historyczny</a:t>
            </a:r>
          </a:p>
        </p:txBody>
      </p:sp>
      <p:sp>
        <p:nvSpPr>
          <p:cNvPr id="12291" name="Rectangle 3"/>
          <p:cNvSpPr>
            <a:spLocks noGrp="1" noChangeArrowheads="1"/>
          </p:cNvSpPr>
          <p:nvPr>
            <p:ph type="body" idx="1"/>
          </p:nvPr>
        </p:nvSpPr>
        <p:spPr>
          <a:xfrm>
            <a:off x="179388" y="836613"/>
            <a:ext cx="8686800" cy="5410200"/>
          </a:xfrm>
        </p:spPr>
        <p:txBody>
          <a:bodyPr/>
          <a:lstStyle/>
          <a:p>
            <a:pPr algn="just" eaLnBrk="1" hangingPunct="1">
              <a:lnSpc>
                <a:spcPct val="90000"/>
              </a:lnSpc>
            </a:pPr>
            <a:r>
              <a:rPr lang="pl-PL" sz="2400" dirty="0" smtClean="0"/>
              <a:t>Wiele wątków to możliwość ich równoczesnego wykonywania (programowanie równoległe), ale tylko w systemach wieloprocesorowych (obecnie także </a:t>
            </a:r>
            <a:r>
              <a:rPr lang="pl-PL" sz="2400" dirty="0" err="1" smtClean="0"/>
              <a:t>wielokorowych</a:t>
            </a:r>
            <a:r>
              <a:rPr lang="pl-PL" sz="2400" dirty="0" smtClean="0"/>
              <a:t>). </a:t>
            </a:r>
          </a:p>
          <a:p>
            <a:pPr algn="just" eaLnBrk="1" hangingPunct="1">
              <a:lnSpc>
                <a:spcPct val="90000"/>
              </a:lnSpc>
            </a:pPr>
            <a:endParaRPr lang="pl-PL" sz="2400" dirty="0" smtClean="0"/>
          </a:p>
          <a:p>
            <a:pPr algn="just" eaLnBrk="1" hangingPunct="1">
              <a:lnSpc>
                <a:spcPct val="90000"/>
              </a:lnSpc>
            </a:pPr>
            <a:r>
              <a:rPr lang="pl-PL" sz="2400" dirty="0" smtClean="0"/>
              <a:t>Emulacja współbieżności wątków – podział czasu procesora</a:t>
            </a:r>
          </a:p>
          <a:p>
            <a:pPr algn="just" eaLnBrk="1" hangingPunct="1">
              <a:lnSpc>
                <a:spcPct val="90000"/>
              </a:lnSpc>
            </a:pPr>
            <a:endParaRPr lang="pl-PL" sz="2400" dirty="0" smtClean="0"/>
          </a:p>
          <a:p>
            <a:pPr algn="just" eaLnBrk="1" hangingPunct="1">
              <a:lnSpc>
                <a:spcPct val="90000"/>
              </a:lnSpc>
            </a:pPr>
            <a:r>
              <a:rPr lang="pl-PL" sz="2400" dirty="0" smtClean="0"/>
              <a:t>Podział kodu na wątki:</a:t>
            </a:r>
          </a:p>
          <a:p>
            <a:pPr lvl="1" eaLnBrk="1" hangingPunct="1">
              <a:lnSpc>
                <a:spcPct val="90000"/>
              </a:lnSpc>
            </a:pPr>
            <a:r>
              <a:rPr lang="pl-PL" sz="2000" dirty="0" smtClean="0"/>
              <a:t>zwiększenie efektywności działania (głównie w systemach wieloprocesorowych) ,</a:t>
            </a:r>
          </a:p>
          <a:p>
            <a:pPr lvl="1" algn="just" eaLnBrk="1" hangingPunct="1">
              <a:lnSpc>
                <a:spcPct val="90000"/>
              </a:lnSpc>
            </a:pPr>
            <a:r>
              <a:rPr lang="pl-PL" sz="2000" dirty="0" smtClean="0"/>
              <a:t>porządkowanie kodu poprzez  podział zadań).</a:t>
            </a:r>
          </a:p>
          <a:p>
            <a:pPr lvl="1" algn="just" eaLnBrk="1" hangingPunct="1">
              <a:lnSpc>
                <a:spcPct val="90000"/>
              </a:lnSpc>
            </a:pPr>
            <a:endParaRPr lang="pl-PL" sz="2000" dirty="0" smtClean="0"/>
          </a:p>
          <a:p>
            <a:pPr algn="just" eaLnBrk="1" hangingPunct="1">
              <a:lnSpc>
                <a:spcPct val="90000"/>
              </a:lnSpc>
            </a:pPr>
            <a:r>
              <a:rPr lang="pl-PL" sz="2400" dirty="0" smtClean="0"/>
              <a:t>Obecnie procesory </a:t>
            </a:r>
            <a:r>
              <a:rPr lang="pl-PL" sz="2400" dirty="0" err="1" smtClean="0"/>
              <a:t>wielokorowe</a:t>
            </a:r>
            <a:r>
              <a:rPr lang="pl-PL" sz="2400" dirty="0" smtClean="0"/>
              <a:t> są nawet w telefonach</a:t>
            </a:r>
          </a:p>
        </p:txBody>
      </p:sp>
      <p:sp>
        <p:nvSpPr>
          <p:cNvPr id="12292" name="Symbol zastępczy numeru slajdu 6"/>
          <p:cNvSpPr>
            <a:spLocks noGrp="1"/>
          </p:cNvSpPr>
          <p:nvPr>
            <p:ph type="sldNum" sz="quarter" idx="12"/>
          </p:nvPr>
        </p:nvSpPr>
        <p:spPr>
          <a:noFill/>
        </p:spPr>
        <p:txBody>
          <a:bodyPr/>
          <a:lstStyle/>
          <a:p>
            <a:fld id="{D08EA922-3F1D-43D6-A459-07684F8B7340}" type="slidenum">
              <a:rPr lang="pl-PL" smtClean="0">
                <a:cs typeface="Arial" pitchFamily="34" charset="0"/>
              </a:rPr>
              <a:pPr/>
              <a:t>6</a:t>
            </a:fld>
            <a:endParaRPr lang="pl-PL" smtClean="0">
              <a:cs typeface="Arial" pitchFamily="34" charset="0"/>
            </a:endParaRPr>
          </a:p>
        </p:txBody>
      </p:sp>
      <p:sp>
        <p:nvSpPr>
          <p:cNvPr id="1229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pl-PL" smtClean="0"/>
              <a:t>Demony</a:t>
            </a:r>
          </a:p>
        </p:txBody>
      </p:sp>
      <p:sp>
        <p:nvSpPr>
          <p:cNvPr id="66563" name="Rectangle 3"/>
          <p:cNvSpPr>
            <a:spLocks noGrp="1" noChangeArrowheads="1"/>
          </p:cNvSpPr>
          <p:nvPr>
            <p:ph type="body" idx="1"/>
          </p:nvPr>
        </p:nvSpPr>
        <p:spPr/>
        <p:txBody>
          <a:bodyPr/>
          <a:lstStyle/>
          <a:p>
            <a:pPr eaLnBrk="1" hangingPunct="1">
              <a:lnSpc>
                <a:spcPct val="90000"/>
              </a:lnSpc>
            </a:pPr>
            <a:r>
              <a:rPr lang="pl-PL" sz="2400" smtClean="0"/>
              <a:t>Wszystkie wątki stworzone przez użytkownika giną w momencie zakończenia wątku naczelnego (zadania). Jeżeli programista pragnie stworzyć z danego wątku niezależny proces działający w tle (demon) wówczas musi dla obiektu danego wątku podać jawnie polecenie deklaracji demona: </a:t>
            </a:r>
            <a:r>
              <a:rPr lang="pl-PL" sz="2400" i="1" smtClean="0"/>
              <a:t>setDaemon(true</a:t>
            </a:r>
            <a:r>
              <a:rPr lang="pl-PL" sz="2400" smtClean="0"/>
              <a:t>). </a:t>
            </a:r>
          </a:p>
          <a:p>
            <a:pPr eaLnBrk="1" hangingPunct="1">
              <a:lnSpc>
                <a:spcPct val="90000"/>
              </a:lnSpc>
            </a:pPr>
            <a:r>
              <a:rPr lang="pl-PL" sz="2400" smtClean="0"/>
              <a:t>Metoda ta musi być wywołana zanim rozpoczęte zostanie działanie wątku poprzez zastosowanie metody start(). Poprzez odwołanie się do „uchwytu” wątku można sprawdzić czy jest on demonem czy nie. Do tego celu służy metoda </a:t>
            </a:r>
            <a:r>
              <a:rPr lang="pl-PL" sz="2400" i="1" smtClean="0"/>
              <a:t>isDaemon() </a:t>
            </a:r>
            <a:r>
              <a:rPr lang="pl-PL" sz="2400" smtClean="0"/>
              <a:t>zwracająca wartość </a:t>
            </a:r>
            <a:r>
              <a:rPr lang="pl-PL" sz="2400" i="1" smtClean="0"/>
              <a:t>true </a:t>
            </a:r>
            <a:r>
              <a:rPr lang="pl-PL" sz="2400" smtClean="0"/>
              <a:t>jeżeli dany wątek jest demonem.</a:t>
            </a:r>
          </a:p>
        </p:txBody>
      </p:sp>
      <p:sp>
        <p:nvSpPr>
          <p:cNvPr id="66564" name="Symbol zastępczy numeru slajdu 6"/>
          <p:cNvSpPr>
            <a:spLocks noGrp="1"/>
          </p:cNvSpPr>
          <p:nvPr>
            <p:ph type="sldNum" sz="quarter" idx="12"/>
          </p:nvPr>
        </p:nvSpPr>
        <p:spPr>
          <a:noFill/>
        </p:spPr>
        <p:txBody>
          <a:bodyPr/>
          <a:lstStyle/>
          <a:p>
            <a:fld id="{007CD4AD-4DF4-4AE3-B828-9D89BE4235E7}" type="slidenum">
              <a:rPr lang="pl-PL" smtClean="0">
                <a:cs typeface="Arial" pitchFamily="34" charset="0"/>
              </a:rPr>
              <a:pPr/>
              <a:t>60</a:t>
            </a:fld>
            <a:endParaRPr lang="pl-PL" smtClean="0">
              <a:cs typeface="Arial" pitchFamily="34" charset="0"/>
            </a:endParaRPr>
          </a:p>
        </p:txBody>
      </p:sp>
      <p:sp>
        <p:nvSpPr>
          <p:cNvPr id="6656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4213" y="0"/>
            <a:ext cx="7772400" cy="549275"/>
          </a:xfrm>
        </p:spPr>
        <p:txBody>
          <a:bodyPr/>
          <a:lstStyle/>
          <a:p>
            <a:pPr eaLnBrk="1" hangingPunct="1"/>
            <a:r>
              <a:rPr lang="pl-PL" sz="4000" smtClean="0"/>
              <a:t>Przykład</a:t>
            </a:r>
          </a:p>
        </p:txBody>
      </p:sp>
      <p:sp>
        <p:nvSpPr>
          <p:cNvPr id="67587" name="Rectangle 3"/>
          <p:cNvSpPr>
            <a:spLocks noGrp="1" noChangeArrowheads="1"/>
          </p:cNvSpPr>
          <p:nvPr>
            <p:ph type="body" idx="1"/>
          </p:nvPr>
        </p:nvSpPr>
        <p:spPr>
          <a:xfrm>
            <a:off x="685800" y="549275"/>
            <a:ext cx="7772400" cy="5546725"/>
          </a:xfrm>
        </p:spPr>
        <p:txBody>
          <a:bodyPr/>
          <a:lstStyle/>
          <a:p>
            <a:pPr eaLnBrk="1" hangingPunct="1">
              <a:lnSpc>
                <a:spcPct val="80000"/>
              </a:lnSpc>
              <a:buFontTx/>
              <a:buNone/>
            </a:pPr>
            <a:r>
              <a:rPr lang="pl-PL" sz="1800" dirty="0" smtClean="0"/>
              <a:t>public </a:t>
            </a:r>
            <a:r>
              <a:rPr lang="pl-PL" sz="1800" dirty="0" err="1" smtClean="0"/>
              <a:t>class</a:t>
            </a:r>
            <a:r>
              <a:rPr lang="pl-PL" sz="1800" dirty="0" smtClean="0"/>
              <a:t> Demony </a:t>
            </a:r>
            <a:r>
              <a:rPr lang="pl-PL" sz="1800" dirty="0" err="1" smtClean="0"/>
              <a:t>extends</a:t>
            </a:r>
            <a:r>
              <a:rPr lang="pl-PL" sz="1800" dirty="0" smtClean="0"/>
              <a:t> </a:t>
            </a:r>
            <a:r>
              <a:rPr lang="pl-PL" sz="1800" dirty="0" err="1" smtClean="0"/>
              <a:t>Thread</a:t>
            </a:r>
            <a:r>
              <a:rPr lang="pl-PL" sz="1800" dirty="0" smtClean="0"/>
              <a:t>{</a:t>
            </a:r>
          </a:p>
          <a:p>
            <a:pPr eaLnBrk="1" hangingPunct="1">
              <a:lnSpc>
                <a:spcPct val="80000"/>
              </a:lnSpc>
              <a:buFontTx/>
              <a:buNone/>
            </a:pPr>
            <a:r>
              <a:rPr lang="pl-PL" sz="1800" dirty="0" smtClean="0"/>
              <a:t>	public </a:t>
            </a:r>
            <a:r>
              <a:rPr lang="pl-PL" sz="1800" dirty="0" err="1" smtClean="0"/>
              <a:t>void</a:t>
            </a:r>
            <a:r>
              <a:rPr lang="pl-PL" sz="1800" dirty="0" smtClean="0"/>
              <a:t> run(){</a:t>
            </a:r>
          </a:p>
          <a:p>
            <a:pPr eaLnBrk="1" hangingPunct="1">
              <a:lnSpc>
                <a:spcPct val="80000"/>
              </a:lnSpc>
              <a:buFontTx/>
              <a:buNone/>
            </a:pPr>
            <a:r>
              <a:rPr lang="pl-PL" sz="1800" dirty="0" smtClean="0"/>
              <a:t>		</a:t>
            </a:r>
            <a:r>
              <a:rPr lang="pl-PL" sz="1800" dirty="0" err="1" smtClean="0"/>
              <a:t>while</a:t>
            </a:r>
            <a:r>
              <a:rPr lang="pl-PL" sz="1800" dirty="0" smtClean="0"/>
              <a:t>(!</a:t>
            </a:r>
            <a:r>
              <a:rPr lang="pl-PL" sz="1800" dirty="0" err="1" smtClean="0"/>
              <a:t>Thread.interrupted</a:t>
            </a:r>
            <a:r>
              <a:rPr lang="pl-PL" sz="1800" dirty="0" smtClean="0"/>
              <a:t>()){}</a:t>
            </a:r>
          </a:p>
          <a:p>
            <a:pPr eaLnBrk="1" hangingPunct="1">
              <a:lnSpc>
                <a:spcPct val="80000"/>
              </a:lnSpc>
              <a:buFontTx/>
              <a:buNone/>
            </a:pPr>
            <a:r>
              <a:rPr lang="pl-PL" sz="1800" dirty="0" smtClean="0"/>
              <a:t>	}</a:t>
            </a:r>
          </a:p>
          <a:p>
            <a:pPr eaLnBrk="1" hangingPunct="1">
              <a:lnSpc>
                <a:spcPct val="80000"/>
              </a:lnSpc>
              <a:buFontTx/>
              <a:buNone/>
            </a:pPr>
            <a:r>
              <a:rPr lang="pl-PL" sz="1800" dirty="0" smtClean="0"/>
              <a:t>	public </a:t>
            </a:r>
            <a:r>
              <a:rPr lang="pl-PL" sz="1800" dirty="0" err="1" smtClean="0"/>
              <a:t>static</a:t>
            </a:r>
            <a:r>
              <a:rPr lang="pl-PL" sz="1800" dirty="0" smtClean="0"/>
              <a:t> </a:t>
            </a:r>
            <a:r>
              <a:rPr lang="pl-PL" sz="1800" dirty="0" err="1" smtClean="0"/>
              <a:t>void</a:t>
            </a:r>
            <a:r>
              <a:rPr lang="pl-PL" sz="1800" dirty="0" smtClean="0"/>
              <a:t> </a:t>
            </a:r>
            <a:r>
              <a:rPr lang="pl-PL" sz="1800" dirty="0" err="1" smtClean="0"/>
              <a:t>main</a:t>
            </a:r>
            <a:r>
              <a:rPr lang="pl-PL" sz="1800" dirty="0" smtClean="0"/>
              <a:t>(</a:t>
            </a:r>
            <a:r>
              <a:rPr lang="pl-PL" sz="1800" dirty="0" err="1" smtClean="0"/>
              <a:t>String</a:t>
            </a:r>
            <a:r>
              <a:rPr lang="pl-PL" sz="1800" dirty="0" smtClean="0"/>
              <a:t> </a:t>
            </a:r>
            <a:r>
              <a:rPr lang="pl-PL" sz="1800" dirty="0" err="1" smtClean="0"/>
              <a:t>args</a:t>
            </a:r>
            <a:r>
              <a:rPr lang="pl-PL" sz="1800" dirty="0" smtClean="0"/>
              <a:t>[]) {</a:t>
            </a:r>
          </a:p>
          <a:p>
            <a:pPr eaLnBrk="1" hangingPunct="1">
              <a:lnSpc>
                <a:spcPct val="80000"/>
              </a:lnSpc>
              <a:buFontTx/>
              <a:buNone/>
            </a:pPr>
            <a:r>
              <a:rPr lang="pl-PL" sz="1800" dirty="0" smtClean="0"/>
              <a:t>		Demony d = </a:t>
            </a:r>
            <a:r>
              <a:rPr lang="pl-PL" sz="1800" dirty="0" err="1" smtClean="0"/>
              <a:t>new</a:t>
            </a:r>
            <a:r>
              <a:rPr lang="pl-PL" sz="1800" dirty="0" smtClean="0"/>
              <a:t> Demony();</a:t>
            </a:r>
          </a:p>
          <a:p>
            <a:pPr eaLnBrk="1" hangingPunct="1">
              <a:lnSpc>
                <a:spcPct val="80000"/>
              </a:lnSpc>
              <a:buFontTx/>
              <a:buNone/>
            </a:pPr>
            <a:r>
              <a:rPr lang="pl-PL" sz="1800" dirty="0" smtClean="0"/>
              <a:t>		</a:t>
            </a:r>
            <a:r>
              <a:rPr lang="pl-PL" sz="1800" dirty="0" err="1" smtClean="0"/>
              <a:t>d.setName</a:t>
            </a:r>
            <a:r>
              <a:rPr lang="pl-PL" sz="1800" dirty="0" smtClean="0"/>
              <a:t>(”DEMON”);</a:t>
            </a:r>
          </a:p>
          <a:p>
            <a:pPr eaLnBrk="1" hangingPunct="1">
              <a:lnSpc>
                <a:spcPct val="80000"/>
              </a:lnSpc>
              <a:buFontTx/>
              <a:buNone/>
            </a:pPr>
            <a:r>
              <a:rPr lang="pl-PL" sz="1800" dirty="0" smtClean="0"/>
              <a:t>		</a:t>
            </a:r>
            <a:r>
              <a:rPr lang="pl-PL" sz="1800" dirty="0" err="1" smtClean="0"/>
              <a:t>d.setDaemon</a:t>
            </a:r>
            <a:r>
              <a:rPr lang="pl-PL" sz="1800" dirty="0" smtClean="0"/>
              <a:t>(</a:t>
            </a:r>
            <a:r>
              <a:rPr lang="pl-PL" sz="1800" dirty="0" err="1" smtClean="0"/>
              <a:t>true</a:t>
            </a:r>
            <a:r>
              <a:rPr lang="pl-PL" sz="1800" dirty="0" smtClean="0"/>
              <a:t>);</a:t>
            </a:r>
          </a:p>
          <a:p>
            <a:pPr eaLnBrk="1" hangingPunct="1">
              <a:lnSpc>
                <a:spcPct val="80000"/>
              </a:lnSpc>
              <a:buFontTx/>
              <a:buNone/>
            </a:pPr>
            <a:r>
              <a:rPr lang="pl-PL" sz="1800" dirty="0" smtClean="0"/>
              <a:t>		</a:t>
            </a:r>
            <a:r>
              <a:rPr lang="pl-PL" sz="1800" dirty="0" err="1" smtClean="0"/>
              <a:t>d.start</a:t>
            </a:r>
            <a:r>
              <a:rPr lang="pl-PL" sz="1800" dirty="0" smtClean="0"/>
              <a:t>();</a:t>
            </a:r>
          </a:p>
          <a:p>
            <a:pPr eaLnBrk="1" hangingPunct="1">
              <a:lnSpc>
                <a:spcPct val="80000"/>
              </a:lnSpc>
              <a:buFontTx/>
              <a:buNone/>
            </a:pPr>
            <a:r>
              <a:rPr lang="pl-PL" sz="1800" dirty="0" smtClean="0"/>
              <a:t>		</a:t>
            </a:r>
            <a:r>
              <a:rPr lang="pl-PL" sz="1800" dirty="0" err="1" smtClean="0"/>
              <a:t>ThreadGroup</a:t>
            </a:r>
            <a:r>
              <a:rPr lang="pl-PL" sz="1800" dirty="0" smtClean="0"/>
              <a:t> grupa = </a:t>
            </a:r>
            <a:r>
              <a:rPr lang="pl-PL" sz="1800" dirty="0" err="1" smtClean="0"/>
              <a:t>Thread.currentThread</a:t>
            </a:r>
            <a:r>
              <a:rPr lang="pl-PL" sz="1800" dirty="0" smtClean="0"/>
              <a:t>().</a:t>
            </a:r>
            <a:r>
              <a:rPr lang="pl-PL" sz="1800" dirty="0" err="1" smtClean="0"/>
              <a:t>getThreadGroup</a:t>
            </a:r>
            <a:r>
              <a:rPr lang="pl-PL" sz="1800" dirty="0" smtClean="0"/>
              <a:t>();</a:t>
            </a:r>
          </a:p>
          <a:p>
            <a:pPr eaLnBrk="1" hangingPunct="1">
              <a:lnSpc>
                <a:spcPct val="80000"/>
              </a:lnSpc>
              <a:buFontTx/>
              <a:buNone/>
            </a:pPr>
            <a:r>
              <a:rPr lang="pl-PL" sz="1800" dirty="0" smtClean="0"/>
              <a:t>		</a:t>
            </a:r>
            <a:r>
              <a:rPr lang="pl-PL" sz="1800" dirty="0" err="1" smtClean="0"/>
              <a:t>while</a:t>
            </a:r>
            <a:r>
              <a:rPr lang="pl-PL" sz="1800" dirty="0" smtClean="0"/>
              <a:t>(</a:t>
            </a:r>
            <a:r>
              <a:rPr lang="pl-PL" sz="1800" dirty="0" err="1" smtClean="0"/>
              <a:t>grupa.getParent</a:t>
            </a:r>
            <a:r>
              <a:rPr lang="pl-PL" sz="1800" dirty="0" smtClean="0"/>
              <a:t>() != </a:t>
            </a:r>
            <a:r>
              <a:rPr lang="pl-PL" sz="1800" dirty="0" err="1" smtClean="0"/>
              <a:t>null</a:t>
            </a:r>
            <a:r>
              <a:rPr lang="pl-PL" sz="1800" dirty="0" smtClean="0"/>
              <a:t>) {</a:t>
            </a:r>
          </a:p>
          <a:p>
            <a:pPr eaLnBrk="1" hangingPunct="1">
              <a:lnSpc>
                <a:spcPct val="80000"/>
              </a:lnSpc>
              <a:buFontTx/>
              <a:buNone/>
            </a:pPr>
            <a:r>
              <a:rPr lang="pl-PL" sz="1800" dirty="0" smtClean="0"/>
              <a:t>			grupa = </a:t>
            </a:r>
            <a:r>
              <a:rPr lang="pl-PL" sz="1800" dirty="0" err="1" smtClean="0"/>
              <a:t>grupa.getParent</a:t>
            </a:r>
            <a:r>
              <a:rPr lang="pl-PL" sz="1800" dirty="0" smtClean="0"/>
              <a:t>();</a:t>
            </a:r>
          </a:p>
          <a:p>
            <a:pPr eaLnBrk="1" hangingPunct="1">
              <a:lnSpc>
                <a:spcPct val="80000"/>
              </a:lnSpc>
              <a:buFontTx/>
              <a:buNone/>
            </a:pPr>
            <a:r>
              <a:rPr lang="pl-PL" sz="1800" dirty="0" smtClean="0"/>
              <a:t>		}</a:t>
            </a:r>
          </a:p>
          <a:p>
            <a:pPr eaLnBrk="1" hangingPunct="1">
              <a:lnSpc>
                <a:spcPct val="80000"/>
              </a:lnSpc>
              <a:buFontTx/>
              <a:buNone/>
            </a:pPr>
            <a:r>
              <a:rPr lang="pl-PL" sz="1800" dirty="0" smtClean="0"/>
              <a:t>		</a:t>
            </a:r>
            <a:r>
              <a:rPr lang="pl-PL" sz="1800" dirty="0" err="1" smtClean="0"/>
              <a:t>Thread</a:t>
            </a:r>
            <a:r>
              <a:rPr lang="pl-PL" sz="1800" dirty="0" smtClean="0"/>
              <a:t>[] watki = </a:t>
            </a:r>
            <a:r>
              <a:rPr lang="pl-PL" sz="1800" dirty="0" err="1" smtClean="0"/>
              <a:t>new</a:t>
            </a:r>
            <a:r>
              <a:rPr lang="pl-PL" sz="1800" dirty="0" smtClean="0"/>
              <a:t> </a:t>
            </a:r>
            <a:r>
              <a:rPr lang="pl-PL" sz="1800" dirty="0" err="1" smtClean="0"/>
              <a:t>Thread</a:t>
            </a:r>
            <a:r>
              <a:rPr lang="pl-PL" sz="1800" dirty="0" smtClean="0"/>
              <a:t>[</a:t>
            </a:r>
            <a:r>
              <a:rPr lang="pl-PL" sz="1800" dirty="0" err="1" smtClean="0"/>
              <a:t>grupa.activeCount</a:t>
            </a:r>
            <a:r>
              <a:rPr lang="pl-PL" sz="1800" dirty="0" smtClean="0"/>
              <a:t>()];</a:t>
            </a:r>
          </a:p>
          <a:p>
            <a:pPr eaLnBrk="1" hangingPunct="1">
              <a:lnSpc>
                <a:spcPct val="80000"/>
              </a:lnSpc>
              <a:buFontTx/>
              <a:buNone/>
            </a:pPr>
            <a:r>
              <a:rPr lang="pl-PL" sz="1800" dirty="0" smtClean="0"/>
              <a:t>		</a:t>
            </a:r>
            <a:r>
              <a:rPr lang="pl-PL" sz="1800" dirty="0" err="1" smtClean="0"/>
              <a:t>grupa.enumerate</a:t>
            </a:r>
            <a:r>
              <a:rPr lang="pl-PL" sz="1800" dirty="0" smtClean="0"/>
              <a:t>(watki);</a:t>
            </a:r>
          </a:p>
          <a:p>
            <a:pPr eaLnBrk="1" hangingPunct="1">
              <a:lnSpc>
                <a:spcPct val="80000"/>
              </a:lnSpc>
              <a:buFontTx/>
              <a:buNone/>
            </a:pPr>
            <a:r>
              <a:rPr lang="pl-PL" sz="1800" dirty="0" smtClean="0"/>
              <a:t>		for (</a:t>
            </a:r>
            <a:r>
              <a:rPr lang="pl-PL" sz="1800" dirty="0" err="1" smtClean="0"/>
              <a:t>int</a:t>
            </a:r>
            <a:r>
              <a:rPr lang="pl-PL" sz="1800" dirty="0" smtClean="0"/>
              <a:t> k = 0; k &lt; </a:t>
            </a:r>
            <a:r>
              <a:rPr lang="pl-PL" sz="1800" dirty="0" err="1" smtClean="0"/>
              <a:t>watki.length</a:t>
            </a:r>
            <a:r>
              <a:rPr lang="pl-PL" sz="1800" dirty="0" smtClean="0"/>
              <a:t>; k++) </a:t>
            </a:r>
          </a:p>
          <a:p>
            <a:pPr eaLnBrk="1" hangingPunct="1">
              <a:lnSpc>
                <a:spcPct val="80000"/>
              </a:lnSpc>
              <a:buFontTx/>
              <a:buNone/>
            </a:pPr>
            <a:r>
              <a:rPr lang="pl-PL" sz="1800" dirty="0" smtClean="0"/>
              <a:t>		</a:t>
            </a:r>
            <a:r>
              <a:rPr lang="pl-PL" sz="1800" dirty="0" err="1" smtClean="0"/>
              <a:t>if</a:t>
            </a:r>
            <a:r>
              <a:rPr lang="pl-PL" sz="1800" dirty="0" smtClean="0"/>
              <a:t> (watki[k].</a:t>
            </a:r>
            <a:r>
              <a:rPr lang="pl-PL" sz="1800" dirty="0" err="1" smtClean="0"/>
              <a:t>isDaemon</a:t>
            </a:r>
            <a:r>
              <a:rPr lang="pl-PL" sz="1800" dirty="0" smtClean="0"/>
              <a:t>()) </a:t>
            </a:r>
            <a:r>
              <a:rPr lang="pl-PL" sz="1800" dirty="0" err="1" smtClean="0"/>
              <a:t>System.out.println</a:t>
            </a:r>
            <a:r>
              <a:rPr lang="pl-PL" sz="1800" dirty="0" smtClean="0"/>
              <a:t>(”Demon: ”+watki[k]);</a:t>
            </a:r>
          </a:p>
          <a:p>
            <a:pPr eaLnBrk="1" hangingPunct="1">
              <a:lnSpc>
                <a:spcPct val="80000"/>
              </a:lnSpc>
              <a:buFontTx/>
              <a:buNone/>
            </a:pPr>
            <a:r>
              <a:rPr lang="pl-PL" sz="1800" dirty="0" smtClean="0"/>
              <a:t>		</a:t>
            </a:r>
            <a:r>
              <a:rPr lang="pl-PL" sz="1800" dirty="0" err="1" smtClean="0"/>
              <a:t>d.interrupt</a:t>
            </a:r>
            <a:r>
              <a:rPr lang="pl-PL" sz="1800" dirty="0" smtClean="0"/>
              <a:t>();</a:t>
            </a:r>
          </a:p>
          <a:p>
            <a:pPr eaLnBrk="1" hangingPunct="1">
              <a:lnSpc>
                <a:spcPct val="80000"/>
              </a:lnSpc>
              <a:buFontTx/>
              <a:buNone/>
            </a:pPr>
            <a:r>
              <a:rPr lang="pl-PL" sz="1800" dirty="0" smtClean="0"/>
              <a:t>	}</a:t>
            </a:r>
          </a:p>
          <a:p>
            <a:pPr eaLnBrk="1" hangingPunct="1">
              <a:lnSpc>
                <a:spcPct val="80000"/>
              </a:lnSpc>
              <a:buFontTx/>
              <a:buNone/>
            </a:pPr>
            <a:r>
              <a:rPr lang="pl-PL" sz="1800" dirty="0" smtClean="0"/>
              <a:t>}// koniec public </a:t>
            </a:r>
            <a:r>
              <a:rPr lang="pl-PL" sz="1800" dirty="0" err="1" smtClean="0"/>
              <a:t>class</a:t>
            </a:r>
            <a:r>
              <a:rPr lang="pl-PL" sz="1800" dirty="0" smtClean="0"/>
              <a:t> Demony</a:t>
            </a:r>
          </a:p>
        </p:txBody>
      </p:sp>
      <p:sp>
        <p:nvSpPr>
          <p:cNvPr id="67588" name="Symbol zastępczy numeru slajdu 6"/>
          <p:cNvSpPr>
            <a:spLocks noGrp="1"/>
          </p:cNvSpPr>
          <p:nvPr>
            <p:ph type="sldNum" sz="quarter" idx="12"/>
          </p:nvPr>
        </p:nvSpPr>
        <p:spPr>
          <a:noFill/>
        </p:spPr>
        <p:txBody>
          <a:bodyPr/>
          <a:lstStyle/>
          <a:p>
            <a:fld id="{C95B5E43-9524-468A-B445-CAD2EB4DF271}" type="slidenum">
              <a:rPr lang="pl-PL" smtClean="0">
                <a:cs typeface="Arial" pitchFamily="34" charset="0"/>
              </a:rPr>
              <a:pPr/>
              <a:t>61</a:t>
            </a:fld>
            <a:endParaRPr lang="pl-PL" smtClean="0">
              <a:cs typeface="Arial" pitchFamily="34" charset="0"/>
            </a:endParaRPr>
          </a:p>
        </p:txBody>
      </p:sp>
      <p:sp>
        <p:nvSpPr>
          <p:cNvPr id="6758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pl-PL" smtClean="0"/>
              <a:t>Synchronizowanie wątków</a:t>
            </a:r>
          </a:p>
        </p:txBody>
      </p:sp>
      <p:sp>
        <p:nvSpPr>
          <p:cNvPr id="68611" name="Rectangle 3"/>
          <p:cNvSpPr>
            <a:spLocks noGrp="1" noChangeArrowheads="1"/>
          </p:cNvSpPr>
          <p:nvPr>
            <p:ph type="body" idx="1"/>
          </p:nvPr>
        </p:nvSpPr>
        <p:spPr/>
        <p:txBody>
          <a:bodyPr/>
          <a:lstStyle/>
          <a:p>
            <a:pPr eaLnBrk="1" hangingPunct="1"/>
            <a:r>
              <a:rPr lang="pl-PL" sz="2800" smtClean="0">
                <a:latin typeface="ArialMT"/>
              </a:rPr>
              <a:t>Jeśli dwa wątki konkurują w celu uzyskania praw dostępu do danego obiektu to zachowanie kodu zależeć może od tego, który wątek wygra. </a:t>
            </a:r>
          </a:p>
          <a:p>
            <a:pPr eaLnBrk="1" hangingPunct="1"/>
            <a:r>
              <a:rPr lang="pl-PL" sz="2800" smtClean="0">
                <a:latin typeface="ArialMT"/>
              </a:rPr>
              <a:t>Zjawisko </a:t>
            </a:r>
            <a:r>
              <a:rPr lang="pl-PL" sz="2800" i="1" smtClean="0">
                <a:latin typeface="Arial-ItalicMT"/>
              </a:rPr>
              <a:t>te (race condition </a:t>
            </a:r>
            <a:r>
              <a:rPr lang="pl-PL" sz="2800" smtClean="0">
                <a:latin typeface="ArialMT"/>
              </a:rPr>
              <a:t>- wyścig) jest najczęściej bardzo niekorzystne ze względu na brak kontroli (nieokreśloność) w zapewnianiu kolejności obsługi wiadomości generowanych przez różne wątki do tego samego obiektu.</a:t>
            </a:r>
          </a:p>
          <a:p>
            <a:pPr eaLnBrk="1" hangingPunct="1"/>
            <a:endParaRPr lang="pl-PL" sz="2800" smtClean="0"/>
          </a:p>
        </p:txBody>
      </p:sp>
      <p:sp>
        <p:nvSpPr>
          <p:cNvPr id="68612" name="Symbol zastępczy numeru slajdu 6"/>
          <p:cNvSpPr>
            <a:spLocks noGrp="1"/>
          </p:cNvSpPr>
          <p:nvPr>
            <p:ph type="sldNum" sz="quarter" idx="12"/>
          </p:nvPr>
        </p:nvSpPr>
        <p:spPr>
          <a:noFill/>
        </p:spPr>
        <p:txBody>
          <a:bodyPr/>
          <a:lstStyle/>
          <a:p>
            <a:fld id="{5C3265A0-5C20-459D-AA8E-232FEFA64F7D}" type="slidenum">
              <a:rPr lang="pl-PL" smtClean="0">
                <a:cs typeface="Arial" pitchFamily="34" charset="0"/>
              </a:rPr>
              <a:pPr/>
              <a:t>62</a:t>
            </a:fld>
            <a:endParaRPr lang="pl-PL" smtClean="0">
              <a:cs typeface="Arial" pitchFamily="34" charset="0"/>
            </a:endParaRPr>
          </a:p>
        </p:txBody>
      </p:sp>
      <p:sp>
        <p:nvSpPr>
          <p:cNvPr id="68613"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0"/>
            <a:ext cx="7772400" cy="609600"/>
          </a:xfrm>
        </p:spPr>
        <p:txBody>
          <a:bodyPr/>
          <a:lstStyle/>
          <a:p>
            <a:pPr eaLnBrk="1" hangingPunct="1"/>
            <a:r>
              <a:rPr lang="pl-PL" smtClean="0"/>
              <a:t>Synchronizowanie wątków</a:t>
            </a:r>
          </a:p>
        </p:txBody>
      </p:sp>
      <p:sp>
        <p:nvSpPr>
          <p:cNvPr id="69635" name="Rectangle 3"/>
          <p:cNvSpPr>
            <a:spLocks noGrp="1" noChangeArrowheads="1"/>
          </p:cNvSpPr>
          <p:nvPr>
            <p:ph type="body" idx="1"/>
          </p:nvPr>
        </p:nvSpPr>
        <p:spPr>
          <a:xfrm>
            <a:off x="228600" y="685800"/>
            <a:ext cx="8610600" cy="5410200"/>
          </a:xfrm>
        </p:spPr>
        <p:txBody>
          <a:bodyPr/>
          <a:lstStyle/>
          <a:p>
            <a:pPr eaLnBrk="1" hangingPunct="1"/>
            <a:r>
              <a:rPr lang="pl-PL" sz="2400" smtClean="0">
                <a:latin typeface="ArialMT"/>
              </a:rPr>
              <a:t>W większości przypadków (poza generatorem pseudolosowym) zjawisko wyścigu jest niekorzystne. </a:t>
            </a:r>
          </a:p>
          <a:p>
            <a:pPr eaLnBrk="1" hangingPunct="1"/>
            <a:r>
              <a:rPr lang="pl-PL" sz="2400" smtClean="0">
                <a:latin typeface="ArialMT"/>
              </a:rPr>
              <a:t>Konieczne jest więc zastosowanie takiej konstrukcji kodu aby można było to zjawisko wyeliminować.</a:t>
            </a:r>
          </a:p>
          <a:p>
            <a:pPr eaLnBrk="1" hangingPunct="1"/>
            <a:r>
              <a:rPr lang="pl-PL" sz="2400" smtClean="0">
                <a:latin typeface="ArialMT"/>
              </a:rPr>
              <a:t>Konieczny jest więc tutaj mechanizm zabezpieczenia danych, w ten sposób, że jeżeli jeden wątek korzysta z nich to inne nie mogą z nich korzystać. </a:t>
            </a:r>
          </a:p>
          <a:p>
            <a:pPr eaLnBrk="1" hangingPunct="1"/>
            <a:r>
              <a:rPr lang="pl-PL" sz="2400" smtClean="0">
                <a:latin typeface="ArialMT"/>
              </a:rPr>
              <a:t>Najprostszym rozwiązaniem byłoby zablokowanie fragmentu kodu, z którego korzysta dany wątek tak, że inne wątki muszą czekać tak długo, aż wątek odblokuje kod. </a:t>
            </a:r>
          </a:p>
          <a:p>
            <a:pPr eaLnBrk="1" hangingPunct="1"/>
            <a:r>
              <a:rPr lang="pl-PL" sz="2400" smtClean="0">
                <a:latin typeface="ArialMT"/>
              </a:rPr>
              <a:t>Chroniony region kodu jest często nazywany monitorem (obowiązujące pojęcie w Javie). Monitor jest chroniony poprzez wzajemnie wykluczające się semafory. </a:t>
            </a:r>
          </a:p>
          <a:p>
            <a:pPr eaLnBrk="1" hangingPunct="1"/>
            <a:endParaRPr lang="pl-PL" sz="2400" smtClean="0"/>
          </a:p>
        </p:txBody>
      </p:sp>
      <p:sp>
        <p:nvSpPr>
          <p:cNvPr id="69636" name="Symbol zastępczy numeru slajdu 6"/>
          <p:cNvSpPr>
            <a:spLocks noGrp="1"/>
          </p:cNvSpPr>
          <p:nvPr>
            <p:ph type="sldNum" sz="quarter" idx="12"/>
          </p:nvPr>
        </p:nvSpPr>
        <p:spPr>
          <a:noFill/>
        </p:spPr>
        <p:txBody>
          <a:bodyPr/>
          <a:lstStyle/>
          <a:p>
            <a:fld id="{942E9658-3B01-4707-8AE4-8C0E034DCE78}" type="slidenum">
              <a:rPr lang="pl-PL" smtClean="0">
                <a:cs typeface="Arial" pitchFamily="34" charset="0"/>
              </a:rPr>
              <a:pPr/>
              <a:t>63</a:t>
            </a:fld>
            <a:endParaRPr lang="pl-PL" smtClean="0">
              <a:cs typeface="Arial" pitchFamily="34" charset="0"/>
            </a:endParaRPr>
          </a:p>
        </p:txBody>
      </p:sp>
      <p:sp>
        <p:nvSpPr>
          <p:cNvPr id="69637"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0"/>
            <a:ext cx="7772400" cy="762000"/>
          </a:xfrm>
        </p:spPr>
        <p:txBody>
          <a:bodyPr/>
          <a:lstStyle/>
          <a:p>
            <a:pPr eaLnBrk="1" hangingPunct="1"/>
            <a:r>
              <a:rPr lang="pl-PL" smtClean="0"/>
              <a:t>Synchronizowanie wątków</a:t>
            </a:r>
          </a:p>
        </p:txBody>
      </p:sp>
      <p:sp>
        <p:nvSpPr>
          <p:cNvPr id="70659" name="Rectangle 3"/>
          <p:cNvSpPr>
            <a:spLocks noGrp="1" noChangeArrowheads="1"/>
          </p:cNvSpPr>
          <p:nvPr>
            <p:ph type="body" idx="1"/>
          </p:nvPr>
        </p:nvSpPr>
        <p:spPr>
          <a:xfrm>
            <a:off x="685800" y="1066800"/>
            <a:ext cx="8153400" cy="5029200"/>
          </a:xfrm>
        </p:spPr>
        <p:txBody>
          <a:bodyPr/>
          <a:lstStyle/>
          <a:p>
            <a:pPr eaLnBrk="1" hangingPunct="1">
              <a:lnSpc>
                <a:spcPct val="90000"/>
              </a:lnSpc>
            </a:pPr>
            <a:r>
              <a:rPr lang="pl-PL" sz="2400" smtClean="0">
                <a:latin typeface="ArialMT"/>
              </a:rPr>
              <a:t>Zamknięcie monitora powoduje, że żaden inny wątek nie może z tego monitora korzystać. </a:t>
            </a:r>
          </a:p>
          <a:p>
            <a:pPr eaLnBrk="1" hangingPunct="1">
              <a:lnSpc>
                <a:spcPct val="90000"/>
              </a:lnSpc>
            </a:pPr>
            <a:r>
              <a:rPr lang="pl-PL" sz="2400" smtClean="0">
                <a:latin typeface="ArialMT"/>
              </a:rPr>
              <a:t>W Javie blokada monitora odbywa się poprzez uruchomienie metody lub kodu oznaczonej jako </a:t>
            </a:r>
            <a:r>
              <a:rPr lang="pl-PL" sz="2400" i="1" smtClean="0">
                <a:latin typeface="Arial-ItalicMT"/>
              </a:rPr>
              <a:t>synchronized</a:t>
            </a:r>
            <a:r>
              <a:rPr lang="pl-PL" sz="2400" smtClean="0">
                <a:latin typeface="ArialMT"/>
              </a:rPr>
              <a:t>.</a:t>
            </a:r>
          </a:p>
          <a:p>
            <a:pPr eaLnBrk="1" hangingPunct="1">
              <a:lnSpc>
                <a:spcPct val="90000"/>
              </a:lnSpc>
            </a:pPr>
            <a:r>
              <a:rPr lang="pl-PL" sz="2400" smtClean="0">
                <a:latin typeface="ArialMT"/>
              </a:rPr>
              <a:t>Jeżeli występuje dla danego wątku kod oznaczony jako </a:t>
            </a:r>
            <a:r>
              <a:rPr lang="pl-PL" sz="2400" i="1" smtClean="0">
                <a:latin typeface="Arial-ItalicMT"/>
              </a:rPr>
              <a:t>synchronized</a:t>
            </a:r>
            <a:r>
              <a:rPr lang="pl-PL" sz="2400" smtClean="0">
                <a:latin typeface="ArialMT"/>
              </a:rPr>
              <a:t>, to kod ten staje się kodem chronionym i jego uruchomienie jest równoważne z ustanowieniem blokady na tym kodzie (o ile monitor ten nie jest już blokowany). </a:t>
            </a:r>
          </a:p>
          <a:p>
            <a:pPr eaLnBrk="1" hangingPunct="1">
              <a:lnSpc>
                <a:spcPct val="90000"/>
              </a:lnSpc>
            </a:pPr>
            <a:r>
              <a:rPr lang="pl-PL" sz="2400" smtClean="0">
                <a:latin typeface="ArialMT"/>
              </a:rPr>
              <a:t>Słowo kluczowe </a:t>
            </a:r>
            <a:r>
              <a:rPr lang="pl-PL" sz="2400" i="1" smtClean="0">
                <a:latin typeface="Arial-ItalicMT"/>
              </a:rPr>
              <a:t>synchronized </a:t>
            </a:r>
            <a:r>
              <a:rPr lang="pl-PL" sz="2400" smtClean="0">
                <a:latin typeface="ArialMT"/>
              </a:rPr>
              <a:t>stosuje się jako oznaczenie metody (specyfikator) lub jako instrukcja.</a:t>
            </a:r>
          </a:p>
          <a:p>
            <a:pPr eaLnBrk="1" hangingPunct="1">
              <a:lnSpc>
                <a:spcPct val="90000"/>
              </a:lnSpc>
            </a:pPr>
            <a:endParaRPr lang="pl-PL" sz="2800" smtClean="0"/>
          </a:p>
        </p:txBody>
      </p:sp>
      <p:sp>
        <p:nvSpPr>
          <p:cNvPr id="70660" name="Symbol zastępczy numeru slajdu 6"/>
          <p:cNvSpPr>
            <a:spLocks noGrp="1"/>
          </p:cNvSpPr>
          <p:nvPr>
            <p:ph type="sldNum" sz="quarter" idx="12"/>
          </p:nvPr>
        </p:nvSpPr>
        <p:spPr>
          <a:noFill/>
        </p:spPr>
        <p:txBody>
          <a:bodyPr/>
          <a:lstStyle/>
          <a:p>
            <a:fld id="{3923D38B-03DF-40C2-AF01-CA383E36000A}" type="slidenum">
              <a:rPr lang="pl-PL" smtClean="0">
                <a:cs typeface="Arial" pitchFamily="34" charset="0"/>
              </a:rPr>
              <a:pPr/>
              <a:t>64</a:t>
            </a:fld>
            <a:endParaRPr lang="pl-PL" smtClean="0">
              <a:cs typeface="Arial" pitchFamily="34" charset="0"/>
            </a:endParaRPr>
          </a:p>
        </p:txBody>
      </p:sp>
      <p:sp>
        <p:nvSpPr>
          <p:cNvPr id="7066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0"/>
            <a:ext cx="7772400" cy="1143000"/>
          </a:xfrm>
        </p:spPr>
        <p:txBody>
          <a:bodyPr/>
          <a:lstStyle/>
          <a:p>
            <a:pPr eaLnBrk="1" hangingPunct="1"/>
            <a:r>
              <a:rPr lang="pl-PL" smtClean="0"/>
              <a:t>Przykład</a:t>
            </a:r>
          </a:p>
        </p:txBody>
      </p:sp>
      <p:sp>
        <p:nvSpPr>
          <p:cNvPr id="71683" name="Rectangle 3"/>
          <p:cNvSpPr>
            <a:spLocks noGrp="1" noChangeArrowheads="1"/>
          </p:cNvSpPr>
          <p:nvPr>
            <p:ph type="body" idx="1"/>
          </p:nvPr>
        </p:nvSpPr>
        <p:spPr>
          <a:xfrm>
            <a:off x="685800" y="990600"/>
            <a:ext cx="7772400" cy="5105400"/>
          </a:xfrm>
        </p:spPr>
        <p:txBody>
          <a:bodyPr/>
          <a:lstStyle/>
          <a:p>
            <a:pPr eaLnBrk="1" hangingPunct="1"/>
            <a:r>
              <a:rPr lang="pl-PL" sz="2800" smtClean="0">
                <a:latin typeface="ArialMT"/>
              </a:rPr>
              <a:t>Przykładowo jeżeli metoda zmiana() przynależy do danego obiektu wówczas zapis:</a:t>
            </a:r>
          </a:p>
          <a:p>
            <a:pPr lvl="1" eaLnBrk="1" hangingPunct="1">
              <a:buFontTx/>
              <a:buNone/>
            </a:pPr>
            <a:r>
              <a:rPr lang="pl-PL" sz="2400" smtClean="0"/>
              <a:t>synchronized void zamiana(){</a:t>
            </a:r>
          </a:p>
          <a:p>
            <a:pPr lvl="1" eaLnBrk="1" hangingPunct="1">
              <a:buFontTx/>
              <a:buNone/>
            </a:pPr>
            <a:r>
              <a:rPr lang="pl-PL" sz="2400" smtClean="0"/>
              <a:t>/* wyrażenia*/</a:t>
            </a:r>
          </a:p>
          <a:p>
            <a:pPr lvl="1" eaLnBrk="1" hangingPunct="1">
              <a:buFontTx/>
              <a:buNone/>
            </a:pPr>
            <a:r>
              <a:rPr lang="pl-PL" sz="2400" smtClean="0"/>
              <a:t>}</a:t>
            </a:r>
          </a:p>
          <a:p>
            <a:pPr eaLnBrk="1" hangingPunct="1"/>
            <a:r>
              <a:rPr lang="pl-PL" sz="2800" smtClean="0">
                <a:latin typeface="ArialMT"/>
              </a:rPr>
              <a:t>jest równoważny praktycznie zapisowi:</a:t>
            </a:r>
          </a:p>
          <a:p>
            <a:pPr lvl="1" eaLnBrk="1" hangingPunct="1">
              <a:buFontTx/>
              <a:buNone/>
            </a:pPr>
            <a:r>
              <a:rPr lang="pl-PL" sz="2400" smtClean="0"/>
              <a:t>void zamiana(){</a:t>
            </a:r>
          </a:p>
          <a:p>
            <a:pPr lvl="1" eaLnBrk="1" hangingPunct="1">
              <a:buFontTx/>
              <a:buNone/>
            </a:pPr>
            <a:r>
              <a:rPr lang="pl-PL" sz="2400" smtClean="0"/>
              <a:t>	 synchronized  (this){</a:t>
            </a:r>
          </a:p>
          <a:p>
            <a:pPr lvl="1" eaLnBrk="1" hangingPunct="1">
              <a:buFontTx/>
              <a:buNone/>
            </a:pPr>
            <a:r>
              <a:rPr lang="pl-PL" sz="2400" smtClean="0"/>
              <a:t>	/* wyrażenia*/</a:t>
            </a:r>
          </a:p>
          <a:p>
            <a:pPr lvl="1" eaLnBrk="1" hangingPunct="1">
              <a:buFontTx/>
              <a:buNone/>
            </a:pPr>
            <a:r>
              <a:rPr lang="pl-PL" sz="2400" smtClean="0"/>
              <a:t>	}</a:t>
            </a:r>
          </a:p>
          <a:p>
            <a:pPr lvl="1" eaLnBrk="1" hangingPunct="1">
              <a:buFontTx/>
              <a:buNone/>
            </a:pPr>
            <a:r>
              <a:rPr lang="pl-PL" sz="2400" smtClean="0"/>
              <a:t>}</a:t>
            </a:r>
          </a:p>
          <a:p>
            <a:pPr eaLnBrk="1" hangingPunct="1"/>
            <a:endParaRPr lang="pl-PL" sz="2800" smtClean="0"/>
          </a:p>
        </p:txBody>
      </p:sp>
      <p:sp>
        <p:nvSpPr>
          <p:cNvPr id="71684" name="Symbol zastępczy numeru slajdu 6"/>
          <p:cNvSpPr>
            <a:spLocks noGrp="1"/>
          </p:cNvSpPr>
          <p:nvPr>
            <p:ph type="sldNum" sz="quarter" idx="12"/>
          </p:nvPr>
        </p:nvSpPr>
        <p:spPr>
          <a:noFill/>
        </p:spPr>
        <p:txBody>
          <a:bodyPr/>
          <a:lstStyle/>
          <a:p>
            <a:fld id="{ECFF5969-23E5-4E8E-B0A6-B59724B643E3}" type="slidenum">
              <a:rPr lang="pl-PL" smtClean="0">
                <a:cs typeface="Arial" pitchFamily="34" charset="0"/>
              </a:rPr>
              <a:pPr/>
              <a:t>65</a:t>
            </a:fld>
            <a:endParaRPr lang="pl-PL" smtClean="0">
              <a:cs typeface="Arial" pitchFamily="34" charset="0"/>
            </a:endParaRPr>
          </a:p>
        </p:txBody>
      </p:sp>
      <p:sp>
        <p:nvSpPr>
          <p:cNvPr id="71685"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7772400" cy="609600"/>
          </a:xfrm>
        </p:spPr>
        <p:txBody>
          <a:bodyPr/>
          <a:lstStyle/>
          <a:p>
            <a:pPr eaLnBrk="1" hangingPunct="1"/>
            <a:r>
              <a:rPr lang="pl-PL" smtClean="0"/>
              <a:t>Uwagi do przykładu</a:t>
            </a:r>
          </a:p>
        </p:txBody>
      </p:sp>
      <p:sp>
        <p:nvSpPr>
          <p:cNvPr id="72707" name="Rectangle 3"/>
          <p:cNvSpPr>
            <a:spLocks noGrp="1" noChangeArrowheads="1"/>
          </p:cNvSpPr>
          <p:nvPr>
            <p:ph type="body" idx="1"/>
          </p:nvPr>
        </p:nvSpPr>
        <p:spPr>
          <a:xfrm>
            <a:off x="0" y="549275"/>
            <a:ext cx="9144000" cy="6308725"/>
          </a:xfrm>
        </p:spPr>
        <p:txBody>
          <a:bodyPr/>
          <a:lstStyle/>
          <a:p>
            <a:pPr eaLnBrk="1" hangingPunct="1">
              <a:lnSpc>
                <a:spcPct val="90000"/>
              </a:lnSpc>
            </a:pPr>
            <a:r>
              <a:rPr lang="pl-PL" sz="2700" smtClean="0">
                <a:latin typeface="ArialMT"/>
              </a:rPr>
              <a:t>Pierwszy zapis oznacza metodę synchronizowaną a drugi instrukcję synchronizującą.</a:t>
            </a:r>
          </a:p>
          <a:p>
            <a:pPr eaLnBrk="1" hangingPunct="1">
              <a:lnSpc>
                <a:spcPct val="90000"/>
              </a:lnSpc>
            </a:pPr>
            <a:r>
              <a:rPr lang="pl-PL" sz="2700" smtClean="0">
                <a:latin typeface="ArialMT"/>
              </a:rPr>
              <a:t>Blokada zakładana dla kodu oznaczonego poprzez </a:t>
            </a:r>
            <a:r>
              <a:rPr lang="pl-PL" sz="2700" i="1" smtClean="0">
                <a:latin typeface="Arial-ItalicMT"/>
              </a:rPr>
              <a:t>synchronized</a:t>
            </a:r>
            <a:r>
              <a:rPr lang="pl-PL" sz="2700" smtClean="0">
                <a:latin typeface="ArialMT"/>
              </a:rPr>
              <a:t>, powoduje najpierw obliczenie odwołania (uchwytu) do danego obiektu (</a:t>
            </a:r>
            <a:r>
              <a:rPr lang="pl-PL" sz="2700" i="1" smtClean="0">
                <a:latin typeface="Arial-ItalicMT"/>
              </a:rPr>
              <a:t>this</a:t>
            </a:r>
            <a:r>
              <a:rPr lang="pl-PL" sz="2700" smtClean="0">
                <a:latin typeface="ArialMT"/>
              </a:rPr>
              <a:t>) i założenie blokady.</a:t>
            </a:r>
          </a:p>
          <a:p>
            <a:pPr eaLnBrk="1" hangingPunct="1">
              <a:lnSpc>
                <a:spcPct val="90000"/>
              </a:lnSpc>
            </a:pPr>
            <a:r>
              <a:rPr lang="pl-PL" sz="2700" smtClean="0">
                <a:latin typeface="ArialMT"/>
              </a:rPr>
              <a:t>Wówczas żaden inny wątek nie będzie miał dostępu do monitora danego obiektu. Inaczej ujmując, żaden inny wątek nie może wykonać metody oznaczonej jako synchronized. </a:t>
            </a:r>
          </a:p>
          <a:p>
            <a:pPr eaLnBrk="1" hangingPunct="1">
              <a:lnSpc>
                <a:spcPct val="90000"/>
              </a:lnSpc>
            </a:pPr>
            <a:r>
              <a:rPr lang="pl-PL" sz="2700" smtClean="0">
                <a:latin typeface="ArialMT"/>
              </a:rPr>
              <a:t>Jeżeli zakończone zostanie działanie tak oznaczonej metody wówczas blokada jest zwalniana. Niestety stosowanie specyfikatora </a:t>
            </a:r>
            <a:r>
              <a:rPr lang="pl-PL" sz="2700" i="1" smtClean="0">
                <a:latin typeface="Arial-ItalicMT"/>
              </a:rPr>
              <a:t>synchronized </a:t>
            </a:r>
            <a:r>
              <a:rPr lang="pl-PL" sz="2700" smtClean="0">
                <a:latin typeface="ArialMT"/>
              </a:rPr>
              <a:t>powoduje dodatkowy narzut.  </a:t>
            </a:r>
          </a:p>
          <a:p>
            <a:pPr eaLnBrk="1" hangingPunct="1">
              <a:lnSpc>
                <a:spcPct val="90000"/>
              </a:lnSpc>
            </a:pPr>
            <a:r>
              <a:rPr lang="pl-PL" sz="2700" smtClean="0">
                <a:latin typeface="ArialMT"/>
              </a:rPr>
              <a:t>Dlatego warto stosować instrukcję </a:t>
            </a:r>
            <a:r>
              <a:rPr lang="pl-PL" sz="2700" i="1" smtClean="0">
                <a:latin typeface="Arial-ItalicMT"/>
              </a:rPr>
              <a:t>synchronized </a:t>
            </a:r>
            <a:r>
              <a:rPr lang="pl-PL" sz="2700" smtClean="0">
                <a:latin typeface="ArialMT"/>
              </a:rPr>
              <a:t>obejmując blokiem tylko to, co jest niezbędne.</a:t>
            </a:r>
            <a:endParaRPr lang="pl-PL" sz="2700" smtClean="0"/>
          </a:p>
        </p:txBody>
      </p:sp>
      <p:sp>
        <p:nvSpPr>
          <p:cNvPr id="72708" name="Symbol zastępczy numeru slajdu 6"/>
          <p:cNvSpPr>
            <a:spLocks noGrp="1"/>
          </p:cNvSpPr>
          <p:nvPr>
            <p:ph type="sldNum" sz="quarter" idx="12"/>
          </p:nvPr>
        </p:nvSpPr>
        <p:spPr>
          <a:noFill/>
        </p:spPr>
        <p:txBody>
          <a:bodyPr/>
          <a:lstStyle/>
          <a:p>
            <a:fld id="{5B3342FA-C5EB-4615-AD2B-66C191DC2BDE}" type="slidenum">
              <a:rPr lang="pl-PL" smtClean="0">
                <a:cs typeface="Arial" pitchFamily="34" charset="0"/>
              </a:rPr>
              <a:pPr/>
              <a:t>66</a:t>
            </a:fld>
            <a:endParaRPr lang="pl-PL" smtClean="0">
              <a:cs typeface="Arial" pitchFamily="34" charset="0"/>
            </a:endParaRPr>
          </a:p>
        </p:txBody>
      </p:sp>
      <p:sp>
        <p:nvSpPr>
          <p:cNvPr id="72709"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284288" y="1341438"/>
            <a:ext cx="6500812" cy="1571625"/>
          </a:xfrm>
        </p:spPr>
        <p:txBody>
          <a:bodyPr/>
          <a:lstStyle/>
          <a:p>
            <a:r>
              <a:rPr lang="pl-PL" smtClean="0"/>
              <a:t>Synchronizacja i koordynacja</a:t>
            </a:r>
            <a:br>
              <a:rPr lang="pl-PL" smtClean="0"/>
            </a:br>
            <a:r>
              <a:rPr lang="pl-PL" smtClean="0"/>
              <a:t> pracy wątków</a:t>
            </a:r>
          </a:p>
        </p:txBody>
      </p:sp>
      <p:sp>
        <p:nvSpPr>
          <p:cNvPr id="4" name="Symbol zastępczy stopki 3"/>
          <p:cNvSpPr>
            <a:spLocks noGrp="1"/>
          </p:cNvSpPr>
          <p:nvPr>
            <p:ph type="ftr" sz="quarter" idx="4294967295"/>
          </p:nvPr>
        </p:nvSpPr>
        <p:spPr>
          <a:xfrm>
            <a:off x="3095625" y="6572250"/>
            <a:ext cx="6048375" cy="285750"/>
          </a:xfrm>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4294967295"/>
          </p:nvPr>
        </p:nvSpPr>
        <p:spPr>
          <a:xfrm>
            <a:off x="8642350" y="6572250"/>
            <a:ext cx="501650" cy="285750"/>
          </a:xfrm>
        </p:spPr>
        <p:txBody>
          <a:bodyPr/>
          <a:lstStyle/>
          <a:p>
            <a:pPr>
              <a:defRPr/>
            </a:pPr>
            <a:fld id="{FBC8E476-F55F-4D2A-B3CF-AF9884F4C439}" type="slidenum">
              <a:rPr lang="pl-PL" smtClean="0"/>
              <a:pPr>
                <a:defRPr/>
              </a:pPr>
              <a:t>67</a:t>
            </a:fld>
            <a:endParaRPr lang="pl-PL"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r>
              <a:rPr lang="pl-PL" smtClean="0"/>
              <a:t>Synchronizacja wątków</a:t>
            </a:r>
          </a:p>
        </p:txBody>
      </p:sp>
      <p:sp>
        <p:nvSpPr>
          <p:cNvPr id="8195" name="Symbol zastępczy zawartości 2"/>
          <p:cNvSpPr>
            <a:spLocks noGrp="1"/>
          </p:cNvSpPr>
          <p:nvPr>
            <p:ph idx="1"/>
          </p:nvPr>
        </p:nvSpPr>
        <p:spPr/>
        <p:txBody>
          <a:bodyPr/>
          <a:lstStyle/>
          <a:p>
            <a:r>
              <a:rPr lang="pl-PL" smtClean="0"/>
              <a:t>Metody synchronizowane</a:t>
            </a:r>
          </a:p>
          <a:p>
            <a:r>
              <a:rPr lang="pl-PL" smtClean="0"/>
              <a:t>Synchronizowane bloki kodu</a:t>
            </a:r>
          </a:p>
          <a:p>
            <a:r>
              <a:rPr lang="pl-PL" smtClean="0"/>
              <a:t>Potencjalne problemy z żywotnością programów (</a:t>
            </a:r>
            <a:r>
              <a:rPr lang="pl-PL" i="1" smtClean="0"/>
              <a:t>liveness</a:t>
            </a:r>
            <a:r>
              <a:rPr lang="pl-PL" smtClean="0"/>
              <a:t>)</a:t>
            </a:r>
          </a:p>
          <a:p>
            <a:r>
              <a:rPr lang="pl-PL" smtClean="0"/>
              <a:t>Synchronizacja za pomocą wewnętrznych zamków (</a:t>
            </a:r>
            <a:r>
              <a:rPr lang="pl-PL" i="1" smtClean="0"/>
              <a:t>intrinsic lock)</a:t>
            </a:r>
          </a:p>
          <a:p>
            <a:r>
              <a:rPr lang="pl-PL" smtClean="0"/>
              <a:t>Każdy obiekt Java posiada taki zamek</a:t>
            </a:r>
          </a:p>
        </p:txBody>
      </p:sp>
      <p:sp>
        <p:nvSpPr>
          <p:cNvPr id="819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8197" name="Symbol zastępczy numeru slajdu 4"/>
          <p:cNvSpPr>
            <a:spLocks noGrp="1"/>
          </p:cNvSpPr>
          <p:nvPr>
            <p:ph type="sldNum" sz="quarter" idx="12"/>
          </p:nvPr>
        </p:nvSpPr>
        <p:spPr>
          <a:noFill/>
        </p:spPr>
        <p:txBody>
          <a:bodyPr/>
          <a:lstStyle/>
          <a:p>
            <a:fld id="{5EBA4A56-A71A-4F7E-8371-EB8C26D117CC}" type="slidenum">
              <a:rPr lang="pl-PL" smtClean="0">
                <a:cs typeface="Arial" pitchFamily="34" charset="0"/>
              </a:rPr>
              <a:pPr/>
              <a:t>68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lstStyle/>
          <a:p>
            <a:r>
              <a:rPr lang="pl-PL" smtClean="0"/>
              <a:t>Zamki</a:t>
            </a:r>
          </a:p>
        </p:txBody>
      </p:sp>
      <p:sp>
        <p:nvSpPr>
          <p:cNvPr id="9219" name="Symbol zastępczy zawartości 2"/>
          <p:cNvSpPr>
            <a:spLocks noGrp="1"/>
          </p:cNvSpPr>
          <p:nvPr>
            <p:ph idx="1"/>
          </p:nvPr>
        </p:nvSpPr>
        <p:spPr/>
        <p:txBody>
          <a:bodyPr/>
          <a:lstStyle/>
          <a:p>
            <a:r>
              <a:rPr lang="pl-PL" smtClean="0"/>
              <a:t>Wątek żądający wyłącznego dostępu do obiektu musi wejść w posiadanie zamka (</a:t>
            </a:r>
            <a:r>
              <a:rPr lang="pl-PL" i="1" smtClean="0"/>
              <a:t>acquire lock</a:t>
            </a:r>
            <a:r>
              <a:rPr lang="pl-PL" smtClean="0"/>
              <a:t>), a następnie zwolnić go (</a:t>
            </a:r>
            <a:r>
              <a:rPr lang="pl-PL" i="1" smtClean="0"/>
              <a:t>release lock) </a:t>
            </a:r>
            <a:r>
              <a:rPr lang="pl-PL" smtClean="0"/>
              <a:t>po zakończeniu operacji</a:t>
            </a:r>
          </a:p>
          <a:p>
            <a:r>
              <a:rPr lang="pl-PL" smtClean="0"/>
              <a:t>Metody synchronizowane blokują cały obiekt (korzystają z zamka obiektu </a:t>
            </a:r>
            <a:r>
              <a:rPr lang="pl-PL" i="1" smtClean="0"/>
              <a:t>this)</a:t>
            </a:r>
          </a:p>
          <a:p>
            <a:r>
              <a:rPr lang="pl-PL" smtClean="0"/>
              <a:t>Synchronizowane metody statyczne korzystają z zamka obiektu </a:t>
            </a:r>
            <a:r>
              <a:rPr lang="pl-PL" i="1" smtClean="0"/>
              <a:t>Class</a:t>
            </a:r>
            <a:endParaRPr lang="pl-PL" smtClean="0"/>
          </a:p>
        </p:txBody>
      </p:sp>
      <p:sp>
        <p:nvSpPr>
          <p:cNvPr id="922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9221" name="Symbol zastępczy numeru slajdu 4"/>
          <p:cNvSpPr>
            <a:spLocks noGrp="1"/>
          </p:cNvSpPr>
          <p:nvPr>
            <p:ph type="sldNum" sz="quarter" idx="12"/>
          </p:nvPr>
        </p:nvSpPr>
        <p:spPr>
          <a:noFill/>
        </p:spPr>
        <p:txBody>
          <a:bodyPr/>
          <a:lstStyle/>
          <a:p>
            <a:fld id="{C866A193-F090-44C3-91E5-08C27A836DB5}" type="slidenum">
              <a:rPr lang="pl-PL" smtClean="0">
                <a:cs typeface="Arial" pitchFamily="34" charset="0"/>
              </a:rPr>
              <a:pPr/>
              <a:t>69</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l-PL" sz="4000" smtClean="0"/>
              <a:t>Problemy z wątkami (wprowadzenie)</a:t>
            </a:r>
          </a:p>
        </p:txBody>
      </p:sp>
      <p:sp>
        <p:nvSpPr>
          <p:cNvPr id="14339" name="Rectangle 3"/>
          <p:cNvSpPr>
            <a:spLocks noGrp="1" noChangeArrowheads="1"/>
          </p:cNvSpPr>
          <p:nvPr>
            <p:ph type="body" idx="1"/>
          </p:nvPr>
        </p:nvSpPr>
        <p:spPr/>
        <p:txBody>
          <a:bodyPr/>
          <a:lstStyle/>
          <a:p>
            <a:pPr eaLnBrk="1" hangingPunct="1"/>
            <a:r>
              <a:rPr lang="pl-PL" smtClean="0"/>
              <a:t>W systemach wieloprocesorowych, a także w systemach z wywłaszczaniem, wątki mogą być wykonywane równocześnie (współbieżnie). </a:t>
            </a:r>
          </a:p>
          <a:p>
            <a:pPr eaLnBrk="1" hangingPunct="1"/>
            <a:r>
              <a:rPr lang="pl-PL" smtClean="0"/>
              <a:t>Równoczesny dostęp do wspólnych danych grozi jednak utratą spójności danych i w konsekwencji błędem działania programu.</a:t>
            </a:r>
          </a:p>
        </p:txBody>
      </p:sp>
      <p:sp>
        <p:nvSpPr>
          <p:cNvPr id="14340" name="Symbol zastępczy numeru slajdu 6"/>
          <p:cNvSpPr>
            <a:spLocks noGrp="1"/>
          </p:cNvSpPr>
          <p:nvPr>
            <p:ph type="sldNum" sz="quarter" idx="12"/>
          </p:nvPr>
        </p:nvSpPr>
        <p:spPr>
          <a:noFill/>
        </p:spPr>
        <p:txBody>
          <a:bodyPr/>
          <a:lstStyle/>
          <a:p>
            <a:fld id="{D2D561FB-203C-489F-A2F5-0342722BB783}" type="slidenum">
              <a:rPr lang="pl-PL" smtClean="0">
                <a:cs typeface="Arial" pitchFamily="34" charset="0"/>
              </a:rPr>
              <a:pPr/>
              <a:t>7</a:t>
            </a:fld>
            <a:endParaRPr lang="pl-PL" smtClean="0">
              <a:cs typeface="Arial" pitchFamily="34" charset="0"/>
            </a:endParaRPr>
          </a:p>
        </p:txBody>
      </p:sp>
      <p:sp>
        <p:nvSpPr>
          <p:cNvPr id="1434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lstStyle/>
          <a:p>
            <a:r>
              <a:rPr lang="pl-PL" smtClean="0"/>
              <a:t>Bloki synchronizowane</a:t>
            </a:r>
          </a:p>
        </p:txBody>
      </p:sp>
      <p:sp>
        <p:nvSpPr>
          <p:cNvPr id="10243" name="Symbol zastępczy zawartości 2"/>
          <p:cNvSpPr>
            <a:spLocks noGrp="1"/>
          </p:cNvSpPr>
          <p:nvPr>
            <p:ph idx="1"/>
          </p:nvPr>
        </p:nvSpPr>
        <p:spPr/>
        <p:txBody>
          <a:bodyPr/>
          <a:lstStyle/>
          <a:p>
            <a:r>
              <a:rPr lang="pl-PL" smtClean="0"/>
              <a:t>Trzeba jawnie podać obiekt, którego zamek zostanie użyty do synchronizacji</a:t>
            </a:r>
          </a:p>
        </p:txBody>
      </p:sp>
      <p:sp>
        <p:nvSpPr>
          <p:cNvPr id="10244"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0245" name="Symbol zastępczy numeru slajdu 4"/>
          <p:cNvSpPr>
            <a:spLocks noGrp="1"/>
          </p:cNvSpPr>
          <p:nvPr>
            <p:ph type="sldNum" sz="quarter" idx="12"/>
          </p:nvPr>
        </p:nvSpPr>
        <p:spPr>
          <a:noFill/>
        </p:spPr>
        <p:txBody>
          <a:bodyPr/>
          <a:lstStyle/>
          <a:p>
            <a:fld id="{F0B3766F-87F2-42B5-B783-3B147592E5A4}" type="slidenum">
              <a:rPr lang="pl-PL" smtClean="0">
                <a:cs typeface="Arial" pitchFamily="34" charset="0"/>
              </a:rPr>
              <a:pPr/>
              <a:t>70</a:t>
            </a:fld>
            <a:endParaRPr lang="pl-PL" smtClean="0">
              <a:cs typeface="Arial" pitchFamily="34" charset="0"/>
            </a:endParaRPr>
          </a:p>
        </p:txBody>
      </p:sp>
      <p:sp>
        <p:nvSpPr>
          <p:cNvPr id="10246" name="pole tekstowe 5"/>
          <p:cNvSpPr txBox="1">
            <a:spLocks noChangeArrowheads="1"/>
          </p:cNvSpPr>
          <p:nvPr/>
        </p:nvSpPr>
        <p:spPr bwMode="auto">
          <a:xfrm>
            <a:off x="468313" y="3197225"/>
            <a:ext cx="8640762" cy="2032000"/>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void addName(String name) {</a:t>
            </a:r>
          </a:p>
          <a:p>
            <a:pPr>
              <a:lnSpc>
                <a:spcPct val="90000"/>
              </a:lnSpc>
            </a:pPr>
            <a:r>
              <a:rPr lang="pl-PL" sz="2000" b="1">
                <a:solidFill>
                  <a:srgbClr val="FF0000"/>
                </a:solidFill>
                <a:latin typeface="Consolas" pitchFamily="49" charset="0"/>
                <a:cs typeface="Consolas" pitchFamily="49" charset="0"/>
              </a:rPr>
              <a:t>    synchronized(this) {</a:t>
            </a:r>
          </a:p>
          <a:p>
            <a:pPr>
              <a:lnSpc>
                <a:spcPct val="90000"/>
              </a:lnSpc>
            </a:pPr>
            <a:r>
              <a:rPr lang="pl-PL" sz="2000" b="1">
                <a:latin typeface="Consolas" pitchFamily="49" charset="0"/>
                <a:cs typeface="Consolas" pitchFamily="49" charset="0"/>
              </a:rPr>
              <a:t>        lastName = name;</a:t>
            </a:r>
          </a:p>
          <a:p>
            <a:pPr>
              <a:lnSpc>
                <a:spcPct val="90000"/>
              </a:lnSpc>
            </a:pPr>
            <a:r>
              <a:rPr lang="pl-PL" sz="2000" b="1">
                <a:latin typeface="Consolas" pitchFamily="49" charset="0"/>
                <a:cs typeface="Consolas" pitchFamily="49" charset="0"/>
              </a:rPr>
              <a:t>        nameCount++;</a:t>
            </a:r>
          </a:p>
          <a:p>
            <a:pPr>
              <a:lnSpc>
                <a:spcPct val="90000"/>
              </a:lnSpc>
            </a:pPr>
            <a:r>
              <a:rPr lang="pl-PL" sz="2000" b="1">
                <a:latin typeface="Consolas" pitchFamily="49" charset="0"/>
                <a:cs typeface="Consolas" pitchFamily="49" charset="0"/>
              </a:rPr>
              <a:t>    </a:t>
            </a:r>
            <a:r>
              <a:rPr lang="pl-PL" sz="2000" b="1">
                <a:solidFill>
                  <a:srgbClr val="FF0000"/>
                </a:solidFill>
                <a:latin typeface="Consolas" pitchFamily="49" charset="0"/>
                <a:cs typeface="Consolas" pitchFamily="49" charset="0"/>
              </a:rPr>
              <a:t>}</a:t>
            </a:r>
          </a:p>
          <a:p>
            <a:pPr>
              <a:lnSpc>
                <a:spcPct val="90000"/>
              </a:lnSpc>
            </a:pPr>
            <a:r>
              <a:rPr lang="pl-PL" sz="2000" b="1">
                <a:latin typeface="Consolas" pitchFamily="49" charset="0"/>
                <a:cs typeface="Consolas" pitchFamily="49" charset="0"/>
              </a:rPr>
              <a:t>    nameList.add(name);</a:t>
            </a:r>
          </a:p>
          <a:p>
            <a:pPr>
              <a:lnSpc>
                <a:spcPct val="90000"/>
              </a:lnSpc>
            </a:pPr>
            <a:r>
              <a:rPr lang="pl-PL" sz="2000" b="1">
                <a:latin typeface="Consolas" pitchFamily="49" charset="0"/>
                <a:cs typeface="Consolas" pitchFamily="49" charset="0"/>
              </a:rPr>
              <a:t>}</a:t>
            </a:r>
            <a:endParaRPr lang="pl-PL" sz="2000"/>
          </a:p>
        </p:txBody>
      </p:sp>
      <p:sp>
        <p:nvSpPr>
          <p:cNvPr id="7" name="Objaśnienie prostokątne zaokrąglone 6"/>
          <p:cNvSpPr/>
          <p:nvPr/>
        </p:nvSpPr>
        <p:spPr>
          <a:xfrm>
            <a:off x="4211638" y="4852988"/>
            <a:ext cx="4321175" cy="1328737"/>
          </a:xfrm>
          <a:prstGeom prst="wedgeRoundRectCallout">
            <a:avLst>
              <a:gd name="adj1" fmla="val -58123"/>
              <a:gd name="adj2" fmla="val -38282"/>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Wywołanie metody innego obiektu poza blokiem synchronizacji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a:xfrm>
            <a:off x="685800" y="-315913"/>
            <a:ext cx="7772400" cy="1143001"/>
          </a:xfrm>
        </p:spPr>
        <p:txBody>
          <a:bodyPr/>
          <a:lstStyle/>
          <a:p>
            <a:r>
              <a:rPr lang="pl-PL" smtClean="0"/>
              <a:t>Bloki synchronizowane</a:t>
            </a:r>
          </a:p>
        </p:txBody>
      </p:sp>
      <p:sp>
        <p:nvSpPr>
          <p:cNvPr id="11267" name="Symbol zastępczy zawartości 2"/>
          <p:cNvSpPr>
            <a:spLocks noGrp="1"/>
          </p:cNvSpPr>
          <p:nvPr>
            <p:ph idx="1"/>
          </p:nvPr>
        </p:nvSpPr>
        <p:spPr>
          <a:xfrm>
            <a:off x="685800" y="898525"/>
            <a:ext cx="7772400" cy="4114800"/>
          </a:xfrm>
        </p:spPr>
        <p:txBody>
          <a:bodyPr/>
          <a:lstStyle/>
          <a:p>
            <a:r>
              <a:rPr lang="pl-PL" smtClean="0"/>
              <a:t>Czasami nie trzeba blokować całego obiektu </a:t>
            </a:r>
            <a:r>
              <a:rPr lang="pl-PL" i="1" smtClean="0"/>
              <a:t>this</a:t>
            </a:r>
            <a:endParaRPr lang="pl-PL" smtClean="0"/>
          </a:p>
        </p:txBody>
      </p:sp>
      <p:sp>
        <p:nvSpPr>
          <p:cNvPr id="11268" name="Symbol zastępczy stopki 3"/>
          <p:cNvSpPr>
            <a:spLocks noGrp="1"/>
          </p:cNvSpPr>
          <p:nvPr>
            <p:ph type="ftr" sz="quarter" idx="11"/>
          </p:nvPr>
        </p:nvSpPr>
        <p:spPr>
          <a:xfrm>
            <a:off x="1908175" y="6570663"/>
            <a:ext cx="6048375" cy="285750"/>
          </a:xfrm>
          <a:noFill/>
        </p:spPr>
        <p:txBody>
          <a:bodyPr/>
          <a:lstStyle/>
          <a:p>
            <a:r>
              <a:rPr lang="pl-PL" smtClean="0">
                <a:cs typeface="Arial" pitchFamily="34" charset="0"/>
              </a:rPr>
              <a:t>Zaawansowane Technologie Programistyczne</a:t>
            </a:r>
          </a:p>
        </p:txBody>
      </p:sp>
      <p:sp>
        <p:nvSpPr>
          <p:cNvPr id="11269" name="Symbol zastępczy numeru slajdu 4"/>
          <p:cNvSpPr>
            <a:spLocks noGrp="1"/>
          </p:cNvSpPr>
          <p:nvPr>
            <p:ph type="sldNum" sz="quarter" idx="12"/>
          </p:nvPr>
        </p:nvSpPr>
        <p:spPr>
          <a:xfrm>
            <a:off x="7956550" y="6570663"/>
            <a:ext cx="501650" cy="285750"/>
          </a:xfrm>
          <a:noFill/>
        </p:spPr>
        <p:txBody>
          <a:bodyPr/>
          <a:lstStyle/>
          <a:p>
            <a:fld id="{28755FC3-4226-4587-9C9F-27210F3DAE0F}" type="slidenum">
              <a:rPr lang="pl-PL" smtClean="0">
                <a:cs typeface="Arial" pitchFamily="34" charset="0"/>
              </a:rPr>
              <a:pPr/>
              <a:t>71</a:t>
            </a:fld>
            <a:endParaRPr lang="pl-PL" smtClean="0">
              <a:cs typeface="Arial" pitchFamily="34" charset="0"/>
            </a:endParaRPr>
          </a:p>
        </p:txBody>
      </p:sp>
      <p:sp>
        <p:nvSpPr>
          <p:cNvPr id="11270" name="pole tekstowe 5"/>
          <p:cNvSpPr txBox="1">
            <a:spLocks noChangeArrowheads="1"/>
          </p:cNvSpPr>
          <p:nvPr/>
        </p:nvSpPr>
        <p:spPr bwMode="auto">
          <a:xfrm>
            <a:off x="468313" y="2133600"/>
            <a:ext cx="8640762" cy="4522788"/>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class TwoCounters {</a:t>
            </a:r>
          </a:p>
          <a:p>
            <a:pPr>
              <a:lnSpc>
                <a:spcPct val="90000"/>
              </a:lnSpc>
            </a:pPr>
            <a:r>
              <a:rPr lang="pl-PL" sz="2000" b="1">
                <a:latin typeface="Consolas" pitchFamily="49" charset="0"/>
                <a:cs typeface="Consolas" pitchFamily="49" charset="0"/>
              </a:rPr>
              <a:t>    private long c1 = 0;</a:t>
            </a:r>
          </a:p>
          <a:p>
            <a:pPr>
              <a:lnSpc>
                <a:spcPct val="90000"/>
              </a:lnSpc>
            </a:pPr>
            <a:r>
              <a:rPr lang="pl-PL" sz="2000" b="1">
                <a:latin typeface="Consolas" pitchFamily="49" charset="0"/>
                <a:cs typeface="Consolas" pitchFamily="49" charset="0"/>
              </a:rPr>
              <a:t>    private long c2 = 0;</a:t>
            </a:r>
          </a:p>
          <a:p>
            <a:pPr>
              <a:lnSpc>
                <a:spcPct val="90000"/>
              </a:lnSpc>
            </a:pPr>
            <a:r>
              <a:rPr lang="pl-PL" sz="2000" b="1">
                <a:latin typeface="Consolas" pitchFamily="49" charset="0"/>
                <a:cs typeface="Consolas" pitchFamily="49" charset="0"/>
              </a:rPr>
              <a:t>    private Object </a:t>
            </a:r>
            <a:r>
              <a:rPr lang="pl-PL" sz="2000" b="1">
                <a:solidFill>
                  <a:srgbClr val="FF0000"/>
                </a:solidFill>
                <a:latin typeface="Consolas" pitchFamily="49" charset="0"/>
                <a:cs typeface="Consolas" pitchFamily="49" charset="0"/>
              </a:rPr>
              <a:t>lock1</a:t>
            </a:r>
            <a:r>
              <a:rPr lang="pl-PL" sz="2000" b="1">
                <a:latin typeface="Consolas" pitchFamily="49" charset="0"/>
                <a:cs typeface="Consolas" pitchFamily="49" charset="0"/>
              </a:rPr>
              <a:t> = new Object();</a:t>
            </a:r>
          </a:p>
          <a:p>
            <a:pPr>
              <a:lnSpc>
                <a:spcPct val="90000"/>
              </a:lnSpc>
            </a:pPr>
            <a:r>
              <a:rPr lang="pl-PL" sz="2000" b="1">
                <a:latin typeface="Consolas" pitchFamily="49" charset="0"/>
                <a:cs typeface="Consolas" pitchFamily="49" charset="0"/>
              </a:rPr>
              <a:t>    private Object </a:t>
            </a:r>
            <a:r>
              <a:rPr lang="pl-PL" sz="2000" b="1">
                <a:solidFill>
                  <a:srgbClr val="FF0000"/>
                </a:solidFill>
                <a:latin typeface="Consolas" pitchFamily="49" charset="0"/>
                <a:cs typeface="Consolas" pitchFamily="49" charset="0"/>
              </a:rPr>
              <a:t>lock2</a:t>
            </a:r>
            <a:r>
              <a:rPr lang="pl-PL" sz="2000" b="1">
                <a:latin typeface="Consolas" pitchFamily="49" charset="0"/>
                <a:cs typeface="Consolas" pitchFamily="49" charset="0"/>
              </a:rPr>
              <a:t> = new Object();</a:t>
            </a:r>
          </a:p>
          <a:p>
            <a:pPr>
              <a:lnSpc>
                <a:spcPct val="90000"/>
              </a:lnSpc>
            </a:pPr>
            <a:r>
              <a:rPr lang="pl-PL" sz="2000" b="1">
                <a:latin typeface="Consolas" pitchFamily="49" charset="0"/>
                <a:cs typeface="Consolas" pitchFamily="49" charset="0"/>
              </a:rPr>
              <a:t>    public void inc1() {</a:t>
            </a:r>
          </a:p>
          <a:p>
            <a:pPr>
              <a:lnSpc>
                <a:spcPct val="90000"/>
              </a:lnSpc>
            </a:pPr>
            <a:r>
              <a:rPr lang="pl-PL" sz="2000" b="1">
                <a:latin typeface="Consolas" pitchFamily="49" charset="0"/>
                <a:cs typeface="Consolas" pitchFamily="49" charset="0"/>
              </a:rPr>
              <a:t>        synchronized(</a:t>
            </a:r>
            <a:r>
              <a:rPr lang="pl-PL" sz="2000" b="1">
                <a:solidFill>
                  <a:srgbClr val="FF0000"/>
                </a:solidFill>
                <a:latin typeface="Consolas" pitchFamily="49" charset="0"/>
                <a:cs typeface="Consolas" pitchFamily="49" charset="0"/>
              </a:rPr>
              <a:t>lock1</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c1++;</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public void inc2() {</a:t>
            </a:r>
          </a:p>
          <a:p>
            <a:pPr>
              <a:lnSpc>
                <a:spcPct val="90000"/>
              </a:lnSpc>
            </a:pPr>
            <a:r>
              <a:rPr lang="pl-PL" sz="2000" b="1">
                <a:latin typeface="Consolas" pitchFamily="49" charset="0"/>
                <a:cs typeface="Consolas" pitchFamily="49" charset="0"/>
              </a:rPr>
              <a:t>        synchronized(</a:t>
            </a:r>
            <a:r>
              <a:rPr lang="pl-PL" sz="2000" b="1">
                <a:solidFill>
                  <a:srgbClr val="FF0000"/>
                </a:solidFill>
                <a:latin typeface="Consolas" pitchFamily="49" charset="0"/>
                <a:cs typeface="Consolas" pitchFamily="49" charset="0"/>
              </a:rPr>
              <a:t>lock2</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c2++;</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a:t>
            </a:r>
            <a:endParaRPr lang="pl-PL" sz="2000"/>
          </a:p>
        </p:txBody>
      </p:sp>
      <p:sp>
        <p:nvSpPr>
          <p:cNvPr id="7" name="Objaśnienie prostokątne zaokrąglone 6"/>
          <p:cNvSpPr/>
          <p:nvPr/>
        </p:nvSpPr>
        <p:spPr>
          <a:xfrm>
            <a:off x="5076825" y="4005263"/>
            <a:ext cx="3743325" cy="919162"/>
          </a:xfrm>
          <a:prstGeom prst="wedgeRoundRectCallout">
            <a:avLst>
              <a:gd name="adj1" fmla="val -53859"/>
              <a:gd name="adj2" fmla="val -101914"/>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Obiekty dostarczające zamków do synchronizacji</a:t>
            </a:r>
          </a:p>
        </p:txBody>
      </p:sp>
      <p:sp>
        <p:nvSpPr>
          <p:cNvPr id="8" name="Objaśnienie prostokątne zaokrąglone 7"/>
          <p:cNvSpPr/>
          <p:nvPr/>
        </p:nvSpPr>
        <p:spPr>
          <a:xfrm>
            <a:off x="4859338" y="5229225"/>
            <a:ext cx="3744912" cy="1328738"/>
          </a:xfrm>
          <a:prstGeom prst="wedgeRoundRectCallout">
            <a:avLst>
              <a:gd name="adj1" fmla="val -65488"/>
              <a:gd name="adj2" fmla="val -73498"/>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dirty="0">
                <a:solidFill>
                  <a:srgbClr val="000000"/>
                </a:solidFill>
                <a:latin typeface="Calibri" pitchFamily="34" charset="0"/>
                <a:cs typeface="Arial" pitchFamily="34" charset="0"/>
              </a:rPr>
              <a:t>Używać ostrożnie, </a:t>
            </a:r>
            <a:r>
              <a:rPr lang="pl-PL" dirty="0" smtClean="0">
                <a:solidFill>
                  <a:srgbClr val="000000"/>
                </a:solidFill>
                <a:latin typeface="Calibri" pitchFamily="34" charset="0"/>
                <a:cs typeface="Arial" pitchFamily="34" charset="0"/>
              </a:rPr>
              <a:t>tylko jeśli </a:t>
            </a:r>
            <a:r>
              <a:rPr lang="pl-PL" dirty="0">
                <a:solidFill>
                  <a:srgbClr val="000000"/>
                </a:solidFill>
                <a:latin typeface="Calibri" pitchFamily="34" charset="0"/>
                <a:cs typeface="Arial" pitchFamily="34" charset="0"/>
              </a:rPr>
              <a:t>c1 i c2 nie są używane nigdy razem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p:txBody>
          <a:bodyPr/>
          <a:lstStyle/>
          <a:p>
            <a:r>
              <a:rPr lang="pl-PL" smtClean="0"/>
              <a:t>Wielokrotna synchronizacja (</a:t>
            </a:r>
            <a:r>
              <a:rPr lang="pl-PL" i="1" smtClean="0"/>
              <a:t>reentrant synchronization)</a:t>
            </a:r>
            <a:endParaRPr lang="pl-PL" smtClean="0"/>
          </a:p>
        </p:txBody>
      </p:sp>
      <p:sp>
        <p:nvSpPr>
          <p:cNvPr id="12291" name="Symbol zastępczy zawartości 2"/>
          <p:cNvSpPr>
            <a:spLocks noGrp="1"/>
          </p:cNvSpPr>
          <p:nvPr>
            <p:ph idx="1"/>
          </p:nvPr>
        </p:nvSpPr>
        <p:spPr/>
        <p:txBody>
          <a:bodyPr/>
          <a:lstStyle/>
          <a:p>
            <a:r>
              <a:rPr lang="pl-PL" smtClean="0"/>
              <a:t>Wątek nie może zająć zamka posiadanego przez inny wątek</a:t>
            </a:r>
          </a:p>
          <a:p>
            <a:r>
              <a:rPr lang="pl-PL" smtClean="0"/>
              <a:t>Może natomiast powtórnie zająć zamek posiadany przez siebie</a:t>
            </a:r>
          </a:p>
          <a:p>
            <a:r>
              <a:rPr lang="pl-PL" smtClean="0"/>
              <a:t>Sytuacja taka ma miejsce, gdy kod synchronizowany wywołuje (bezpośrednio lub pośrednio) inny kod synchronizowany na tym samym zamku</a:t>
            </a:r>
          </a:p>
          <a:p>
            <a:endParaRPr lang="pl-PL" smtClean="0"/>
          </a:p>
        </p:txBody>
      </p:sp>
      <p:sp>
        <p:nvSpPr>
          <p:cNvPr id="1229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2293" name="Symbol zastępczy numeru slajdu 4"/>
          <p:cNvSpPr>
            <a:spLocks noGrp="1"/>
          </p:cNvSpPr>
          <p:nvPr>
            <p:ph type="sldNum" sz="quarter" idx="12"/>
          </p:nvPr>
        </p:nvSpPr>
        <p:spPr>
          <a:noFill/>
        </p:spPr>
        <p:txBody>
          <a:bodyPr/>
          <a:lstStyle/>
          <a:p>
            <a:fld id="{83B3616B-B3DB-4371-BAB7-AFF9FCFA0F1E}" type="slidenum">
              <a:rPr lang="pl-PL" smtClean="0">
                <a:cs typeface="Arial" pitchFamily="34" charset="0"/>
              </a:rPr>
              <a:pPr/>
              <a:t>72</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r>
              <a:rPr lang="pl-PL" smtClean="0"/>
              <a:t>Problemy ze współbieżnością</a:t>
            </a:r>
          </a:p>
        </p:txBody>
      </p:sp>
      <p:sp>
        <p:nvSpPr>
          <p:cNvPr id="13315" name="Symbol zastępczy zawartości 2"/>
          <p:cNvSpPr>
            <a:spLocks noGrp="1"/>
          </p:cNvSpPr>
          <p:nvPr>
            <p:ph idx="1"/>
          </p:nvPr>
        </p:nvSpPr>
        <p:spPr/>
        <p:txBody>
          <a:bodyPr/>
          <a:lstStyle/>
          <a:p>
            <a:r>
              <a:rPr lang="pl-PL" smtClean="0"/>
              <a:t>Żywotność (</a:t>
            </a:r>
            <a:r>
              <a:rPr lang="pl-PL" i="1" smtClean="0"/>
              <a:t>liveness) – </a:t>
            </a:r>
            <a:r>
              <a:rPr lang="pl-PL" smtClean="0"/>
              <a:t>pożądana cecha programów współbieżnych</a:t>
            </a:r>
          </a:p>
          <a:p>
            <a:r>
              <a:rPr lang="pl-PL" smtClean="0"/>
              <a:t>Najczęstsze problemy</a:t>
            </a:r>
          </a:p>
          <a:p>
            <a:pPr lvl="1"/>
            <a:r>
              <a:rPr lang="pl-PL" smtClean="0"/>
              <a:t>Blokada, zakleszczenie (</a:t>
            </a:r>
            <a:r>
              <a:rPr lang="pl-PL" i="1" smtClean="0"/>
              <a:t>deadlock</a:t>
            </a:r>
            <a:r>
              <a:rPr lang="pl-PL" smtClean="0"/>
              <a:t>)</a:t>
            </a:r>
          </a:p>
          <a:p>
            <a:pPr lvl="1"/>
            <a:r>
              <a:rPr lang="pl-PL" smtClean="0"/>
              <a:t>Zagłodzenie (</a:t>
            </a:r>
            <a:r>
              <a:rPr lang="pl-PL" i="1" smtClean="0"/>
              <a:t>starving)</a:t>
            </a:r>
          </a:p>
          <a:p>
            <a:pPr lvl="1"/>
            <a:r>
              <a:rPr lang="pl-PL" smtClean="0"/>
              <a:t>Zapętlenie (</a:t>
            </a:r>
            <a:r>
              <a:rPr lang="pl-PL" i="1" smtClean="0"/>
              <a:t>livelock</a:t>
            </a:r>
            <a:r>
              <a:rPr lang="pl-PL" smtClean="0"/>
              <a:t>)</a:t>
            </a:r>
            <a:endParaRPr lang="pl-PL" i="1" smtClean="0"/>
          </a:p>
        </p:txBody>
      </p:sp>
      <p:sp>
        <p:nvSpPr>
          <p:cNvPr id="1331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3317" name="Symbol zastępczy numeru slajdu 4"/>
          <p:cNvSpPr>
            <a:spLocks noGrp="1"/>
          </p:cNvSpPr>
          <p:nvPr>
            <p:ph type="sldNum" sz="quarter" idx="12"/>
          </p:nvPr>
        </p:nvSpPr>
        <p:spPr>
          <a:noFill/>
        </p:spPr>
        <p:txBody>
          <a:bodyPr/>
          <a:lstStyle/>
          <a:p>
            <a:fld id="{9FF368A8-69DF-4E8F-9663-3365F294ED44}" type="slidenum">
              <a:rPr lang="pl-PL" smtClean="0">
                <a:cs typeface="Arial" pitchFamily="34" charset="0"/>
              </a:rPr>
              <a:pPr/>
              <a:t>73</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r>
              <a:rPr lang="pl-PL" smtClean="0"/>
              <a:t>Koordynacja wątków</a:t>
            </a:r>
          </a:p>
        </p:txBody>
      </p:sp>
      <p:sp>
        <p:nvSpPr>
          <p:cNvPr id="14339" name="Symbol zastępczy zawartości 2"/>
          <p:cNvSpPr>
            <a:spLocks noGrp="1"/>
          </p:cNvSpPr>
          <p:nvPr>
            <p:ph idx="1"/>
          </p:nvPr>
        </p:nvSpPr>
        <p:spPr/>
        <p:txBody>
          <a:bodyPr/>
          <a:lstStyle/>
          <a:p>
            <a:r>
              <a:rPr lang="pl-PL" smtClean="0"/>
              <a:t>Strzeżony blok kodu</a:t>
            </a:r>
          </a:p>
        </p:txBody>
      </p:sp>
      <p:sp>
        <p:nvSpPr>
          <p:cNvPr id="1434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4341" name="Symbol zastępczy numeru slajdu 4"/>
          <p:cNvSpPr>
            <a:spLocks noGrp="1"/>
          </p:cNvSpPr>
          <p:nvPr>
            <p:ph type="sldNum" sz="quarter" idx="12"/>
          </p:nvPr>
        </p:nvSpPr>
        <p:spPr>
          <a:noFill/>
        </p:spPr>
        <p:txBody>
          <a:bodyPr/>
          <a:lstStyle/>
          <a:p>
            <a:fld id="{19AD8F1F-134E-4EEF-9DC0-A49A6BB237CC}" type="slidenum">
              <a:rPr lang="pl-PL" smtClean="0">
                <a:cs typeface="Arial" pitchFamily="34" charset="0"/>
              </a:rPr>
              <a:pPr/>
              <a:t>74</a:t>
            </a:fld>
            <a:endParaRPr lang="pl-PL" smtClean="0">
              <a:cs typeface="Arial" pitchFamily="34" charset="0"/>
            </a:endParaRPr>
          </a:p>
        </p:txBody>
      </p:sp>
      <p:sp>
        <p:nvSpPr>
          <p:cNvPr id="14342" name="pole tekstowe 5"/>
          <p:cNvSpPr txBox="1">
            <a:spLocks noChangeArrowheads="1"/>
          </p:cNvSpPr>
          <p:nvPr/>
        </p:nvSpPr>
        <p:spPr bwMode="auto">
          <a:xfrm>
            <a:off x="468313" y="3452813"/>
            <a:ext cx="8640762" cy="1200150"/>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void guardedBlock() {</a:t>
            </a:r>
          </a:p>
          <a:p>
            <a:pPr>
              <a:lnSpc>
                <a:spcPct val="90000"/>
              </a:lnSpc>
            </a:pPr>
            <a:r>
              <a:rPr lang="pl-PL" sz="2000" b="1">
                <a:latin typeface="Consolas" pitchFamily="49" charset="0"/>
                <a:cs typeface="Consolas" pitchFamily="49" charset="0"/>
              </a:rPr>
              <a:t>	while(!ready) {}</a:t>
            </a:r>
          </a:p>
          <a:p>
            <a:pPr>
              <a:lnSpc>
                <a:spcPct val="90000"/>
              </a:lnSpc>
            </a:pPr>
            <a:r>
              <a:rPr lang="pl-PL" sz="2000" b="1">
                <a:latin typeface="Consolas" pitchFamily="49" charset="0"/>
                <a:cs typeface="Consolas" pitchFamily="49" charset="0"/>
              </a:rPr>
              <a:t>    	System.out.println("Ready now!");</a:t>
            </a:r>
          </a:p>
          <a:p>
            <a:pPr>
              <a:lnSpc>
                <a:spcPct val="90000"/>
              </a:lnSpc>
            </a:pPr>
            <a:r>
              <a:rPr lang="pl-PL" sz="2000" b="1">
                <a:latin typeface="Consolas" pitchFamily="49" charset="0"/>
                <a:cs typeface="Consolas" pitchFamily="49" charset="0"/>
              </a:rPr>
              <a:t>}</a:t>
            </a:r>
            <a:endParaRPr lang="pl-PL" sz="2000"/>
          </a:p>
        </p:txBody>
      </p:sp>
      <p:sp>
        <p:nvSpPr>
          <p:cNvPr id="7" name="Objaśnienie prostokątne zaokrąglone 6"/>
          <p:cNvSpPr/>
          <p:nvPr/>
        </p:nvSpPr>
        <p:spPr>
          <a:xfrm>
            <a:off x="4643438" y="3206750"/>
            <a:ext cx="4321175" cy="509588"/>
          </a:xfrm>
          <a:prstGeom prst="wedgeRoundRectCallout">
            <a:avLst>
              <a:gd name="adj1" fmla="val -59803"/>
              <a:gd name="adj2" fmla="val 86311"/>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dirty="0">
                <a:latin typeface="Calibri" pitchFamily="34" charset="0"/>
                <a:cs typeface="Calibri" pitchFamily="34" charset="0"/>
              </a:rPr>
              <a:t>Marnowanie czasu procesora!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a:xfrm>
            <a:off x="-612775" y="-171450"/>
            <a:ext cx="7772400" cy="1143000"/>
          </a:xfrm>
        </p:spPr>
        <p:txBody>
          <a:bodyPr/>
          <a:lstStyle/>
          <a:p>
            <a:r>
              <a:rPr lang="pl-PL" smtClean="0"/>
              <a:t>Koordynacja wątków</a:t>
            </a:r>
          </a:p>
        </p:txBody>
      </p:sp>
      <p:sp>
        <p:nvSpPr>
          <p:cNvPr id="15363" name="Symbol zastępczy zawartości 2"/>
          <p:cNvSpPr>
            <a:spLocks noGrp="1"/>
          </p:cNvSpPr>
          <p:nvPr>
            <p:ph idx="1"/>
          </p:nvPr>
        </p:nvSpPr>
        <p:spPr>
          <a:xfrm>
            <a:off x="685800" y="1412875"/>
            <a:ext cx="7772400" cy="4114800"/>
          </a:xfrm>
        </p:spPr>
        <p:txBody>
          <a:bodyPr/>
          <a:lstStyle/>
          <a:p>
            <a:r>
              <a:rPr lang="pl-PL" smtClean="0"/>
              <a:t>Do wersji 1.5 Javy tylko</a:t>
            </a:r>
          </a:p>
          <a:p>
            <a:pPr lvl="1"/>
            <a:r>
              <a:rPr lang="pl-PL" smtClean="0"/>
              <a:t>wait, notify, notifyAll</a:t>
            </a:r>
          </a:p>
        </p:txBody>
      </p:sp>
      <p:sp>
        <p:nvSpPr>
          <p:cNvPr id="15364"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5365" name="Symbol zastępczy numeru slajdu 4"/>
          <p:cNvSpPr>
            <a:spLocks noGrp="1"/>
          </p:cNvSpPr>
          <p:nvPr>
            <p:ph type="sldNum" sz="quarter" idx="12"/>
          </p:nvPr>
        </p:nvSpPr>
        <p:spPr>
          <a:noFill/>
        </p:spPr>
        <p:txBody>
          <a:bodyPr/>
          <a:lstStyle/>
          <a:p>
            <a:fld id="{C9CA4EB1-78D6-4158-B3E0-DD6920C222D6}" type="slidenum">
              <a:rPr lang="pl-PL" smtClean="0">
                <a:cs typeface="Arial" pitchFamily="34" charset="0"/>
              </a:rPr>
              <a:pPr/>
              <a:t>75</a:t>
            </a:fld>
            <a:endParaRPr lang="pl-PL" smtClean="0">
              <a:cs typeface="Arial" pitchFamily="34" charset="0"/>
            </a:endParaRPr>
          </a:p>
        </p:txBody>
      </p:sp>
      <p:sp>
        <p:nvSpPr>
          <p:cNvPr id="15366" name="pole tekstowe 5"/>
          <p:cNvSpPr txBox="1">
            <a:spLocks noChangeArrowheads="1"/>
          </p:cNvSpPr>
          <p:nvPr/>
        </p:nvSpPr>
        <p:spPr bwMode="auto">
          <a:xfrm>
            <a:off x="468313" y="2636838"/>
            <a:ext cx="8640762" cy="3970337"/>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a:t>
            </a:r>
            <a:r>
              <a:rPr lang="pl-PL" sz="2000" b="1">
                <a:solidFill>
                  <a:schemeClr val="accent2"/>
                </a:solidFill>
                <a:latin typeface="Consolas" pitchFamily="49" charset="0"/>
                <a:cs typeface="Consolas" pitchFamily="49" charset="0"/>
              </a:rPr>
              <a:t>synchronized</a:t>
            </a:r>
            <a:r>
              <a:rPr lang="pl-PL" sz="2000" b="1">
                <a:latin typeface="Consolas" pitchFamily="49" charset="0"/>
                <a:cs typeface="Consolas" pitchFamily="49" charset="0"/>
              </a:rPr>
              <a:t> guardedBlock() {</a:t>
            </a:r>
          </a:p>
          <a:p>
            <a:pPr>
              <a:lnSpc>
                <a:spcPct val="90000"/>
              </a:lnSpc>
            </a:pPr>
            <a:r>
              <a:rPr lang="pl-PL" sz="2000" b="1">
                <a:latin typeface="Consolas" pitchFamily="49" charset="0"/>
                <a:cs typeface="Consolas" pitchFamily="49" charset="0"/>
              </a:rPr>
              <a:t>    while(!ready) {</a:t>
            </a:r>
          </a:p>
          <a:p>
            <a:pPr>
              <a:lnSpc>
                <a:spcPct val="90000"/>
              </a:lnSpc>
            </a:pPr>
            <a:r>
              <a:rPr lang="pl-PL" sz="2000" b="1">
                <a:latin typeface="Consolas" pitchFamily="49" charset="0"/>
                <a:cs typeface="Consolas" pitchFamily="49" charset="0"/>
              </a:rPr>
              <a:t>        </a:t>
            </a:r>
            <a:r>
              <a:rPr lang="pl-PL" sz="2000" b="1">
                <a:solidFill>
                  <a:srgbClr val="FF0000"/>
                </a:solidFill>
                <a:latin typeface="Consolas" pitchFamily="49" charset="0"/>
                <a:cs typeface="Consolas" pitchFamily="49" charset="0"/>
              </a:rPr>
              <a:t>try {</a:t>
            </a:r>
          </a:p>
          <a:p>
            <a:pPr>
              <a:lnSpc>
                <a:spcPct val="90000"/>
              </a:lnSpc>
            </a:pPr>
            <a:r>
              <a:rPr lang="pl-PL" sz="2000" b="1">
                <a:solidFill>
                  <a:srgbClr val="FF0000"/>
                </a:solidFill>
                <a:latin typeface="Consolas" pitchFamily="49" charset="0"/>
                <a:cs typeface="Consolas" pitchFamily="49" charset="0"/>
              </a:rPr>
              <a:t>            wait();</a:t>
            </a:r>
          </a:p>
          <a:p>
            <a:pPr>
              <a:lnSpc>
                <a:spcPct val="90000"/>
              </a:lnSpc>
            </a:pPr>
            <a:r>
              <a:rPr lang="pl-PL" sz="2000" b="1">
                <a:solidFill>
                  <a:srgbClr val="FF0000"/>
                </a:solidFill>
                <a:latin typeface="Consolas" pitchFamily="49" charset="0"/>
                <a:cs typeface="Consolas" pitchFamily="49" charset="0"/>
              </a:rPr>
              <a:t>        } catch (InterruptedException e)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System.out.println("Ready and effective!");</a:t>
            </a:r>
          </a:p>
          <a:p>
            <a:pPr>
              <a:lnSpc>
                <a:spcPct val="90000"/>
              </a:lnSpc>
            </a:pPr>
            <a:r>
              <a:rPr lang="pl-PL" sz="2000" b="1">
                <a:latin typeface="Consolas" pitchFamily="49" charset="0"/>
                <a:cs typeface="Consolas" pitchFamily="49" charset="0"/>
              </a:rPr>
              <a:t>}</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public synchronized notifyJoy() {</a:t>
            </a:r>
          </a:p>
          <a:p>
            <a:pPr>
              <a:lnSpc>
                <a:spcPct val="90000"/>
              </a:lnSpc>
            </a:pPr>
            <a:r>
              <a:rPr lang="pl-PL" sz="2000" b="1">
                <a:latin typeface="Consolas" pitchFamily="49" charset="0"/>
                <a:cs typeface="Consolas" pitchFamily="49" charset="0"/>
              </a:rPr>
              <a:t>    ready = true;</a:t>
            </a:r>
          </a:p>
          <a:p>
            <a:pPr>
              <a:lnSpc>
                <a:spcPct val="90000"/>
              </a:lnSpc>
            </a:pPr>
            <a:r>
              <a:rPr lang="pl-PL" sz="2000" b="1">
                <a:latin typeface="Consolas" pitchFamily="49" charset="0"/>
                <a:cs typeface="Consolas" pitchFamily="49" charset="0"/>
              </a:rPr>
              <a:t>    notifyAll();</a:t>
            </a:r>
          </a:p>
          <a:p>
            <a:pPr>
              <a:lnSpc>
                <a:spcPct val="90000"/>
              </a:lnSpc>
            </a:pPr>
            <a:r>
              <a:rPr lang="pl-PL" sz="2000" b="1">
                <a:latin typeface="Consolas" pitchFamily="49" charset="0"/>
                <a:cs typeface="Consolas" pitchFamily="49" charset="0"/>
              </a:rPr>
              <a:t>}</a:t>
            </a:r>
          </a:p>
          <a:p>
            <a:pPr>
              <a:lnSpc>
                <a:spcPct val="90000"/>
              </a:lnSpc>
            </a:pPr>
            <a:endParaRPr lang="pl-PL" sz="2000"/>
          </a:p>
        </p:txBody>
      </p:sp>
      <p:sp>
        <p:nvSpPr>
          <p:cNvPr id="7" name="Objaśnienie prostokątne zaokrąglone 6"/>
          <p:cNvSpPr/>
          <p:nvPr/>
        </p:nvSpPr>
        <p:spPr>
          <a:xfrm>
            <a:off x="6516688" y="4365625"/>
            <a:ext cx="2519362" cy="2144713"/>
          </a:xfrm>
          <a:prstGeom prst="wedgeRoundRectCallout">
            <a:avLst>
              <a:gd name="adj1" fmla="val -35533"/>
              <a:gd name="adj2" fmla="val -67860"/>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Oczekiwanie może być przerwane innym zdarzeniem</a:t>
            </a:r>
          </a:p>
        </p:txBody>
      </p:sp>
      <p:sp>
        <p:nvSpPr>
          <p:cNvPr id="8" name="Objaśnienie prostokątne zaokrąglone 7"/>
          <p:cNvSpPr/>
          <p:nvPr/>
        </p:nvSpPr>
        <p:spPr>
          <a:xfrm>
            <a:off x="5643563" y="298450"/>
            <a:ext cx="3392487" cy="2554288"/>
          </a:xfrm>
          <a:prstGeom prst="wedgeRoundRectCallout">
            <a:avLst>
              <a:gd name="adj1" fmla="val -66665"/>
              <a:gd name="adj2" fmla="val 36441"/>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dirty="0"/>
              <a:t>Żeby wywołać </a:t>
            </a:r>
            <a:r>
              <a:rPr lang="pl-PL" b="1" dirty="0"/>
              <a:t>this.wait()</a:t>
            </a:r>
            <a:r>
              <a:rPr lang="pl-PL" dirty="0"/>
              <a:t> trzeba być właścicielem zamka obiektu this, a wejście do sekcji </a:t>
            </a:r>
            <a:r>
              <a:rPr lang="pl-PL" b="1" dirty="0"/>
              <a:t>synchronized</a:t>
            </a:r>
            <a:r>
              <a:rPr lang="pl-PL" dirty="0"/>
              <a:t> to zapewnia</a:t>
            </a:r>
            <a:endParaRPr lang="pl-PL"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a:xfrm>
            <a:off x="685800" y="-26988"/>
            <a:ext cx="7772400" cy="1143001"/>
          </a:xfrm>
        </p:spPr>
        <p:txBody>
          <a:bodyPr/>
          <a:lstStyle/>
          <a:p>
            <a:r>
              <a:rPr lang="pl-PL" smtClean="0"/>
              <a:t> Pakiet java.util.concurrent.locks </a:t>
            </a:r>
          </a:p>
        </p:txBody>
      </p:sp>
      <p:sp>
        <p:nvSpPr>
          <p:cNvPr id="16387" name="Symbol zastępczy zawartości 2"/>
          <p:cNvSpPr>
            <a:spLocks noGrp="1"/>
          </p:cNvSpPr>
          <p:nvPr>
            <p:ph idx="1"/>
          </p:nvPr>
        </p:nvSpPr>
        <p:spPr>
          <a:xfrm>
            <a:off x="0" y="1482725"/>
            <a:ext cx="8964613" cy="5114925"/>
          </a:xfrm>
        </p:spPr>
        <p:txBody>
          <a:bodyPr/>
          <a:lstStyle/>
          <a:p>
            <a:r>
              <a:rPr lang="pl-PL" smtClean="0"/>
              <a:t>Interfejsy </a:t>
            </a:r>
            <a:r>
              <a:rPr lang="pl-PL" i="1" smtClean="0"/>
              <a:t>Lock, ReadWriteLock</a:t>
            </a:r>
          </a:p>
          <a:p>
            <a:r>
              <a:rPr lang="pl-PL" b="1" smtClean="0"/>
              <a:t>ReentrantLock</a:t>
            </a:r>
            <a:r>
              <a:rPr lang="pl-PL" smtClean="0"/>
              <a:t> - podobny do synchronizacji za pomocą słowa kluczowego </a:t>
            </a:r>
            <a:r>
              <a:rPr lang="pl-PL" i="1" smtClean="0"/>
              <a:t>synchronized</a:t>
            </a:r>
          </a:p>
          <a:p>
            <a:r>
              <a:rPr lang="pl-PL" b="1" smtClean="0"/>
              <a:t>ReentrantReadWriteLock</a:t>
            </a:r>
            <a:r>
              <a:rPr lang="pl-PL" smtClean="0"/>
              <a:t> - pozwala na współdzielenie zasobu bez blokowania przy operacjach czytania i jednocześnie zapewnienie, aby operacje modyfikacji były zsynchronizowane z odczytem (natychmiastowo widoczne dla wątków czytających).</a:t>
            </a:r>
          </a:p>
          <a:p>
            <a:endParaRPr lang="pl-PL" smtClean="0"/>
          </a:p>
        </p:txBody>
      </p:sp>
      <p:sp>
        <p:nvSpPr>
          <p:cNvPr id="1638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6389" name="Symbol zastępczy numeru slajdu 4"/>
          <p:cNvSpPr>
            <a:spLocks noGrp="1"/>
          </p:cNvSpPr>
          <p:nvPr>
            <p:ph type="sldNum" sz="quarter" idx="12"/>
          </p:nvPr>
        </p:nvSpPr>
        <p:spPr>
          <a:noFill/>
        </p:spPr>
        <p:txBody>
          <a:bodyPr/>
          <a:lstStyle/>
          <a:p>
            <a:fld id="{0582CDFD-85C2-4FB8-B610-C9FD5DA49584}" type="slidenum">
              <a:rPr lang="pl-PL" smtClean="0">
                <a:cs typeface="Arial" pitchFamily="34" charset="0"/>
              </a:rPr>
              <a:pPr/>
              <a:t>76</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a:xfrm>
            <a:off x="685800" y="-171450"/>
            <a:ext cx="7772400" cy="1143000"/>
          </a:xfrm>
        </p:spPr>
        <p:txBody>
          <a:bodyPr/>
          <a:lstStyle/>
          <a:p>
            <a:r>
              <a:rPr lang="pl-PL" smtClean="0"/>
              <a:t>Implementacje Lock</a:t>
            </a:r>
          </a:p>
        </p:txBody>
      </p:sp>
      <p:sp>
        <p:nvSpPr>
          <p:cNvPr id="17411" name="Symbol zastępczy zawartości 2"/>
          <p:cNvSpPr>
            <a:spLocks noGrp="1"/>
          </p:cNvSpPr>
          <p:nvPr>
            <p:ph idx="1"/>
          </p:nvPr>
        </p:nvSpPr>
        <p:spPr>
          <a:xfrm>
            <a:off x="179388" y="908050"/>
            <a:ext cx="8785225" cy="5616575"/>
          </a:xfrm>
        </p:spPr>
        <p:txBody>
          <a:bodyPr/>
          <a:lstStyle/>
          <a:p>
            <a:r>
              <a:rPr lang="pl-PL" smtClean="0"/>
              <a:t>Operujemy na nich jawnie</a:t>
            </a:r>
          </a:p>
          <a:p>
            <a:r>
              <a:rPr lang="pl-PL" smtClean="0"/>
              <a:t>bardziej efektywne od </a:t>
            </a:r>
            <a:r>
              <a:rPr lang="pl-PL" i="1" smtClean="0"/>
              <a:t>synchronized</a:t>
            </a:r>
            <a:r>
              <a:rPr lang="pl-PL" smtClean="0"/>
              <a:t> w sytuacji dużej konkurencji wątków o zasoby,</a:t>
            </a:r>
          </a:p>
          <a:p>
            <a:r>
              <a:rPr lang="pl-PL" smtClean="0"/>
              <a:t>jako "zwykłe" obiekty Javy mogą być dostępne przez referencje w wielu miejscach kodu</a:t>
            </a:r>
          </a:p>
          <a:p>
            <a:r>
              <a:rPr lang="pl-PL" smtClean="0"/>
              <a:t>mogą być zamykane i zwalniane w różnych strukturalnie sekcjach kodu np. w różnych metodach (ale wykonywanych przez ten sam wątek), </a:t>
            </a:r>
            <a:r>
              <a:rPr lang="pl-PL" i="1" smtClean="0"/>
              <a:t>synchronized</a:t>
            </a:r>
            <a:r>
              <a:rPr lang="pl-PL" smtClean="0"/>
              <a:t> może być użyte tylko w ramach tego samego bloku,</a:t>
            </a:r>
          </a:p>
        </p:txBody>
      </p:sp>
      <p:sp>
        <p:nvSpPr>
          <p:cNvPr id="17412"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7413" name="Symbol zastępczy numeru slajdu 4"/>
          <p:cNvSpPr>
            <a:spLocks noGrp="1"/>
          </p:cNvSpPr>
          <p:nvPr>
            <p:ph type="sldNum" sz="quarter" idx="12"/>
          </p:nvPr>
        </p:nvSpPr>
        <p:spPr>
          <a:noFill/>
        </p:spPr>
        <p:txBody>
          <a:bodyPr/>
          <a:lstStyle/>
          <a:p>
            <a:fld id="{0DF2E1E4-A1B6-4735-8C93-18CE1E11DFA9}" type="slidenum">
              <a:rPr lang="pl-PL" smtClean="0">
                <a:cs typeface="Arial" pitchFamily="34" charset="0"/>
              </a:rPr>
              <a:pPr/>
              <a:t>77</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a:xfrm>
            <a:off x="685800" y="-171450"/>
            <a:ext cx="7772400" cy="1143000"/>
          </a:xfrm>
        </p:spPr>
        <p:txBody>
          <a:bodyPr/>
          <a:lstStyle/>
          <a:p>
            <a:r>
              <a:rPr lang="pl-PL" smtClean="0"/>
              <a:t>Implementacje Lock</a:t>
            </a:r>
          </a:p>
        </p:txBody>
      </p:sp>
      <p:sp>
        <p:nvSpPr>
          <p:cNvPr id="18435" name="Symbol zastępczy zawartości 2"/>
          <p:cNvSpPr>
            <a:spLocks noGrp="1"/>
          </p:cNvSpPr>
          <p:nvPr>
            <p:ph idx="1"/>
          </p:nvPr>
        </p:nvSpPr>
        <p:spPr>
          <a:xfrm>
            <a:off x="179388" y="908050"/>
            <a:ext cx="8785225" cy="5616575"/>
          </a:xfrm>
        </p:spPr>
        <p:txBody>
          <a:bodyPr/>
          <a:lstStyle/>
          <a:p>
            <a:r>
              <a:rPr lang="pl-PL" smtClean="0"/>
              <a:t>Możliwe sprawdzenie, czy zamek jest zamknięty (inny wątek wykonuje sekcję krytyczną) i np. zajęcie się innymi czynnościami, </a:t>
            </a:r>
          </a:p>
          <a:p>
            <a:pPr lvl="1"/>
            <a:r>
              <a:rPr lang="pl-PL" smtClean="0"/>
              <a:t>tryLock() </a:t>
            </a:r>
          </a:p>
          <a:p>
            <a:pPr lvl="1"/>
            <a:r>
              <a:rPr lang="pl-PL" smtClean="0"/>
              <a:t>bezpośrednie odpytywanie zamka czy jest zamknięty,</a:t>
            </a:r>
          </a:p>
          <a:p>
            <a:r>
              <a:rPr lang="pl-PL" smtClean="0"/>
              <a:t>możliwe oczekiwanie na uzyskanie dostępu do sekcji krytycznej przez określony czas </a:t>
            </a:r>
          </a:p>
          <a:p>
            <a:pPr lvl="1"/>
            <a:r>
              <a:rPr lang="pl-PL" smtClean="0"/>
              <a:t>tryLock(...) z podanym czasem oczekiwania,</a:t>
            </a:r>
          </a:p>
          <a:p>
            <a:r>
              <a:rPr lang="pl-PL" smtClean="0"/>
              <a:t>Możliwe przerwanie wątku zablokowanego na jakimś zamku (przy </a:t>
            </a:r>
            <a:r>
              <a:rPr lang="pl-PL" i="1" smtClean="0"/>
              <a:t>synchronized</a:t>
            </a:r>
            <a:r>
              <a:rPr lang="pl-PL" smtClean="0"/>
              <a:t> niemożliwe)</a:t>
            </a:r>
          </a:p>
          <a:p>
            <a:pPr lvl="1"/>
            <a:r>
              <a:rPr lang="pl-PL" smtClean="0"/>
              <a:t>lockInterruptibly()</a:t>
            </a:r>
          </a:p>
        </p:txBody>
      </p:sp>
      <p:sp>
        <p:nvSpPr>
          <p:cNvPr id="1843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8437" name="Symbol zastępczy numeru slajdu 4"/>
          <p:cNvSpPr>
            <a:spLocks noGrp="1"/>
          </p:cNvSpPr>
          <p:nvPr>
            <p:ph type="sldNum" sz="quarter" idx="12"/>
          </p:nvPr>
        </p:nvSpPr>
        <p:spPr>
          <a:noFill/>
        </p:spPr>
        <p:txBody>
          <a:bodyPr/>
          <a:lstStyle/>
          <a:p>
            <a:fld id="{2D736A49-DE14-4AEE-B6A0-91771F409CFF}" type="slidenum">
              <a:rPr lang="pl-PL" smtClean="0">
                <a:cs typeface="Arial" pitchFamily="34" charset="0"/>
              </a:rPr>
              <a:pPr/>
              <a:t>78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827088" y="414338"/>
            <a:ext cx="7489825" cy="1143000"/>
          </a:xfrm>
        </p:spPr>
        <p:txBody>
          <a:bodyPr/>
          <a:lstStyle/>
          <a:p>
            <a:r>
              <a:rPr lang="pl-PL" smtClean="0"/>
              <a:t>Lock - podstawowy schemat działania</a:t>
            </a:r>
          </a:p>
        </p:txBody>
      </p:sp>
      <p:sp>
        <p:nvSpPr>
          <p:cNvPr id="19459"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9460" name="Symbol zastępczy numeru slajdu 4"/>
          <p:cNvSpPr>
            <a:spLocks noGrp="1"/>
          </p:cNvSpPr>
          <p:nvPr>
            <p:ph type="sldNum" sz="quarter" idx="12"/>
          </p:nvPr>
        </p:nvSpPr>
        <p:spPr>
          <a:noFill/>
        </p:spPr>
        <p:txBody>
          <a:bodyPr/>
          <a:lstStyle/>
          <a:p>
            <a:fld id="{B148B6A7-2CF6-44D1-A027-D74A3374F665}" type="slidenum">
              <a:rPr lang="pl-PL" smtClean="0">
                <a:cs typeface="Arial" pitchFamily="34" charset="0"/>
              </a:rPr>
              <a:pPr/>
              <a:t>79</a:t>
            </a:fld>
            <a:endParaRPr lang="pl-PL" smtClean="0">
              <a:cs typeface="Arial" pitchFamily="34" charset="0"/>
            </a:endParaRPr>
          </a:p>
        </p:txBody>
      </p:sp>
      <p:sp>
        <p:nvSpPr>
          <p:cNvPr id="19461" name="pole tekstowe 5"/>
          <p:cNvSpPr txBox="1">
            <a:spLocks noChangeArrowheads="1"/>
          </p:cNvSpPr>
          <p:nvPr/>
        </p:nvSpPr>
        <p:spPr bwMode="auto">
          <a:xfrm>
            <a:off x="468313" y="2636838"/>
            <a:ext cx="8640762" cy="2586037"/>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Lock lock = new ReentrantLock();  // utworzenie zamka</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KOD WYKONYWANY WSPÓŁBIEŻNIE</a:t>
            </a:r>
          </a:p>
          <a:p>
            <a:pPr>
              <a:lnSpc>
                <a:spcPct val="90000"/>
              </a:lnSpc>
            </a:pPr>
            <a:endParaRPr lang="pl-PL" sz="2000" b="1">
              <a:latin typeface="Consolas" pitchFamily="49" charset="0"/>
              <a:cs typeface="Consolas" pitchFamily="49" charset="0"/>
            </a:endParaRPr>
          </a:p>
          <a:p>
            <a:pPr>
              <a:lnSpc>
                <a:spcPct val="90000"/>
              </a:lnSpc>
            </a:pPr>
            <a:r>
              <a:rPr lang="pl-PL" sz="2000" b="1">
                <a:solidFill>
                  <a:srgbClr val="FF0000"/>
                </a:solidFill>
                <a:latin typeface="Consolas" pitchFamily="49" charset="0"/>
                <a:cs typeface="Consolas" pitchFamily="49" charset="0"/>
              </a:rPr>
              <a:t>lock.lock()</a:t>
            </a:r>
            <a:r>
              <a:rPr lang="pl-PL" sz="2000" b="1">
                <a:latin typeface="Consolas" pitchFamily="49" charset="0"/>
                <a:cs typeface="Consolas" pitchFamily="49" charset="0"/>
              </a:rPr>
              <a:t>;                      // zamknięcie zamka</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 kod sekcji krytycznej</a:t>
            </a:r>
          </a:p>
          <a:p>
            <a:pPr>
              <a:lnSpc>
                <a:spcPct val="90000"/>
              </a:lnSpc>
            </a:pPr>
            <a:endParaRPr lang="pl-PL" sz="2000" b="1">
              <a:latin typeface="Consolas" pitchFamily="49" charset="0"/>
              <a:cs typeface="Consolas" pitchFamily="49" charset="0"/>
            </a:endParaRPr>
          </a:p>
          <a:p>
            <a:pPr>
              <a:lnSpc>
                <a:spcPct val="90000"/>
              </a:lnSpc>
            </a:pPr>
            <a:r>
              <a:rPr lang="pl-PL" sz="2000" b="1">
                <a:solidFill>
                  <a:srgbClr val="FF0000"/>
                </a:solidFill>
                <a:latin typeface="Consolas" pitchFamily="49" charset="0"/>
                <a:cs typeface="Consolas" pitchFamily="49" charset="0"/>
              </a:rPr>
              <a:t>lock.unlock()</a:t>
            </a:r>
            <a:r>
              <a:rPr lang="pl-PL" sz="2000" b="1">
                <a:latin typeface="Consolas" pitchFamily="49" charset="0"/>
                <a:cs typeface="Consolas" pitchFamily="49" charset="0"/>
              </a:rPr>
              <a:t>;                    // zwolnienie zamka</a:t>
            </a:r>
            <a:endParaRPr lang="pl-PL" sz="2000"/>
          </a:p>
        </p:txBody>
      </p:sp>
      <p:sp>
        <p:nvSpPr>
          <p:cNvPr id="9" name="Objaśnienie prostokątne zaokrąglone 8"/>
          <p:cNvSpPr/>
          <p:nvPr/>
        </p:nvSpPr>
        <p:spPr>
          <a:xfrm>
            <a:off x="1403350" y="5229225"/>
            <a:ext cx="5472113" cy="1328738"/>
          </a:xfrm>
          <a:prstGeom prst="wedgeRoundRectCallout">
            <a:avLst>
              <a:gd name="adj1" fmla="val -2197"/>
              <a:gd name="adj2" fmla="val -88903"/>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dirty="0"/>
              <a:t>Jeżeli w kodzie sekcji krytycznej wystąpi wyjątek, to blokada może nie zostać zwolniona</a:t>
            </a:r>
            <a:endParaRPr lang="pl-PL"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a:xfrm>
            <a:off x="685800" y="115888"/>
            <a:ext cx="7772400" cy="1143000"/>
          </a:xfrm>
        </p:spPr>
        <p:txBody>
          <a:bodyPr/>
          <a:lstStyle/>
          <a:p>
            <a:pPr eaLnBrk="1" hangingPunct="1"/>
            <a:r>
              <a:rPr lang="pl-PL" smtClean="0"/>
              <a:t>Przykład race condition</a:t>
            </a:r>
          </a:p>
        </p:txBody>
      </p:sp>
      <p:sp>
        <p:nvSpPr>
          <p:cNvPr id="15363"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5364" name="Symbol zastępczy numeru slajdu 5"/>
          <p:cNvSpPr>
            <a:spLocks noGrp="1"/>
          </p:cNvSpPr>
          <p:nvPr>
            <p:ph type="sldNum" sz="quarter" idx="12"/>
          </p:nvPr>
        </p:nvSpPr>
        <p:spPr>
          <a:noFill/>
        </p:spPr>
        <p:txBody>
          <a:bodyPr/>
          <a:lstStyle/>
          <a:p>
            <a:fld id="{84E475E7-341C-4238-952C-9D1AA7572D74}" type="slidenum">
              <a:rPr lang="pl-PL" smtClean="0">
                <a:cs typeface="Arial" pitchFamily="34" charset="0"/>
              </a:rPr>
              <a:pPr/>
              <a:t>8</a:t>
            </a:fld>
            <a:endParaRPr lang="pl-PL" smtClean="0">
              <a:cs typeface="Arial" pitchFamily="34" charset="0"/>
            </a:endParaRPr>
          </a:p>
        </p:txBody>
      </p:sp>
      <p:sp>
        <p:nvSpPr>
          <p:cNvPr id="15365" name="pole tekstowe 6"/>
          <p:cNvSpPr txBox="1">
            <a:spLocks noChangeArrowheads="1"/>
          </p:cNvSpPr>
          <p:nvPr/>
        </p:nvSpPr>
        <p:spPr bwMode="auto">
          <a:xfrm>
            <a:off x="1258888" y="1412875"/>
            <a:ext cx="1441450" cy="369888"/>
          </a:xfrm>
          <a:prstGeom prst="rect">
            <a:avLst/>
          </a:prstGeom>
          <a:noFill/>
          <a:ln w="9525">
            <a:noFill/>
            <a:miter lim="800000"/>
            <a:headEnd/>
            <a:tailEnd/>
          </a:ln>
        </p:spPr>
        <p:txBody>
          <a:bodyPr>
            <a:spAutoFit/>
          </a:bodyPr>
          <a:lstStyle/>
          <a:p>
            <a:r>
              <a:rPr lang="pl-PL">
                <a:latin typeface="Consolas" pitchFamily="49" charset="0"/>
                <a:cs typeface="Consolas" pitchFamily="49" charset="0"/>
              </a:rPr>
              <a:t>Wątek 1</a:t>
            </a:r>
          </a:p>
        </p:txBody>
      </p:sp>
      <p:cxnSp>
        <p:nvCxnSpPr>
          <p:cNvPr id="9" name="Łącznik prosty 8"/>
          <p:cNvCxnSpPr/>
          <p:nvPr/>
        </p:nvCxnSpPr>
        <p:spPr>
          <a:xfrm>
            <a:off x="4284663" y="1341438"/>
            <a:ext cx="0" cy="4895850"/>
          </a:xfrm>
          <a:prstGeom prst="line">
            <a:avLst/>
          </a:prstGeom>
        </p:spPr>
        <p:style>
          <a:lnRef idx="1">
            <a:schemeClr val="dk1"/>
          </a:lnRef>
          <a:fillRef idx="0">
            <a:schemeClr val="dk1"/>
          </a:fillRef>
          <a:effectRef idx="0">
            <a:schemeClr val="dk1"/>
          </a:effectRef>
          <a:fontRef idx="minor">
            <a:schemeClr val="tx1"/>
          </a:fontRef>
        </p:style>
      </p:cxnSp>
      <p:sp>
        <p:nvSpPr>
          <p:cNvPr id="15367" name="pole tekstowe 9"/>
          <p:cNvSpPr txBox="1">
            <a:spLocks noChangeArrowheads="1"/>
          </p:cNvSpPr>
          <p:nvPr/>
        </p:nvSpPr>
        <p:spPr bwMode="auto">
          <a:xfrm>
            <a:off x="5292725" y="1412875"/>
            <a:ext cx="1439863" cy="369888"/>
          </a:xfrm>
          <a:prstGeom prst="rect">
            <a:avLst/>
          </a:prstGeom>
          <a:noFill/>
          <a:ln w="9525">
            <a:noFill/>
            <a:miter lim="800000"/>
            <a:headEnd/>
            <a:tailEnd/>
          </a:ln>
        </p:spPr>
        <p:txBody>
          <a:bodyPr>
            <a:spAutoFit/>
          </a:bodyPr>
          <a:lstStyle/>
          <a:p>
            <a:r>
              <a:rPr lang="pl-PL">
                <a:latin typeface="Consolas" pitchFamily="49" charset="0"/>
                <a:cs typeface="Consolas" pitchFamily="49" charset="0"/>
              </a:rPr>
              <a:t>Wątek 2</a:t>
            </a:r>
          </a:p>
        </p:txBody>
      </p:sp>
      <p:sp>
        <p:nvSpPr>
          <p:cNvPr id="12" name="Prostokąt zaokrąglony 11"/>
          <p:cNvSpPr/>
          <p:nvPr/>
        </p:nvSpPr>
        <p:spPr>
          <a:xfrm>
            <a:off x="1116013" y="2570163"/>
            <a:ext cx="1727200" cy="714375"/>
          </a:xfrm>
          <a:prstGeom prst="round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sz="1800" dirty="0">
                <a:latin typeface="Calibri" pitchFamily="34" charset="0"/>
                <a:cs typeface="Calibri" pitchFamily="34" charset="0"/>
              </a:rPr>
              <a:t>a = 1</a:t>
            </a:r>
          </a:p>
          <a:p>
            <a:pPr algn="ctr">
              <a:defRPr/>
            </a:pPr>
            <a:r>
              <a:rPr lang="pl-PL" sz="1800" dirty="0">
                <a:latin typeface="Calibri" pitchFamily="34" charset="0"/>
                <a:cs typeface="Calibri" pitchFamily="34" charset="0"/>
              </a:rPr>
              <a:t>b = 1</a:t>
            </a:r>
          </a:p>
        </p:txBody>
      </p:sp>
      <p:sp>
        <p:nvSpPr>
          <p:cNvPr id="13" name="Prostokąt zaokrąglony 12"/>
          <p:cNvSpPr/>
          <p:nvPr/>
        </p:nvSpPr>
        <p:spPr>
          <a:xfrm>
            <a:off x="5148263" y="3716338"/>
            <a:ext cx="1727200" cy="409575"/>
          </a:xfrm>
          <a:prstGeom prst="round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sz="1800" dirty="0">
                <a:latin typeface="Calibri" pitchFamily="34" charset="0"/>
                <a:cs typeface="Calibri" pitchFamily="34" charset="0"/>
              </a:rPr>
              <a:t>b = 7</a:t>
            </a:r>
          </a:p>
        </p:txBody>
      </p:sp>
      <p:sp>
        <p:nvSpPr>
          <p:cNvPr id="14" name="Elipsa 13"/>
          <p:cNvSpPr/>
          <p:nvPr/>
        </p:nvSpPr>
        <p:spPr>
          <a:xfrm>
            <a:off x="1871663" y="1844675"/>
            <a:ext cx="215900" cy="215900"/>
          </a:xfrm>
          <a:prstGeom prst="ellipse">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endParaRPr lang="pl-PL" dirty="0"/>
          </a:p>
        </p:txBody>
      </p:sp>
      <p:sp>
        <p:nvSpPr>
          <p:cNvPr id="15" name="Elipsa 14"/>
          <p:cNvSpPr/>
          <p:nvPr/>
        </p:nvSpPr>
        <p:spPr>
          <a:xfrm>
            <a:off x="5903913" y="1844675"/>
            <a:ext cx="215900" cy="215900"/>
          </a:xfrm>
          <a:prstGeom prst="ellipse">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endParaRPr lang="pl-PL" dirty="0"/>
          </a:p>
        </p:txBody>
      </p:sp>
      <p:cxnSp>
        <p:nvCxnSpPr>
          <p:cNvPr id="17" name="Łącznik prosty ze strzałką 16"/>
          <p:cNvCxnSpPr>
            <a:stCxn id="15" idx="4"/>
            <a:endCxn id="13" idx="0"/>
          </p:cNvCxnSpPr>
          <p:nvPr/>
        </p:nvCxnSpPr>
        <p:spPr>
          <a:xfrm>
            <a:off x="6011863" y="2060575"/>
            <a:ext cx="0" cy="1655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Elipsa 17"/>
          <p:cNvSpPr/>
          <p:nvPr/>
        </p:nvSpPr>
        <p:spPr>
          <a:xfrm>
            <a:off x="5903913" y="5805488"/>
            <a:ext cx="215900" cy="215900"/>
          </a:xfrm>
          <a:prstGeom prst="ellipse">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endParaRPr lang="pl-PL" dirty="0"/>
          </a:p>
        </p:txBody>
      </p:sp>
      <p:cxnSp>
        <p:nvCxnSpPr>
          <p:cNvPr id="19" name="Łącznik prosty ze strzałką 18"/>
          <p:cNvCxnSpPr>
            <a:stCxn id="13" idx="2"/>
            <a:endCxn id="18" idx="0"/>
          </p:cNvCxnSpPr>
          <p:nvPr/>
        </p:nvCxnSpPr>
        <p:spPr>
          <a:xfrm>
            <a:off x="6011863" y="4125913"/>
            <a:ext cx="0" cy="16795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Łącznik prosty ze strzałką 22"/>
          <p:cNvCxnSpPr>
            <a:stCxn id="14" idx="4"/>
            <a:endCxn id="12" idx="0"/>
          </p:cNvCxnSpPr>
          <p:nvPr/>
        </p:nvCxnSpPr>
        <p:spPr>
          <a:xfrm>
            <a:off x="1979613" y="2060575"/>
            <a:ext cx="0" cy="509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Prostokąt zaokrąglony 23"/>
          <p:cNvSpPr/>
          <p:nvPr/>
        </p:nvSpPr>
        <p:spPr>
          <a:xfrm>
            <a:off x="1116013" y="4605338"/>
            <a:ext cx="1727200" cy="407987"/>
          </a:xfrm>
          <a:prstGeom prst="round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sz="1800" dirty="0">
                <a:latin typeface="Calibri" pitchFamily="34" charset="0"/>
                <a:cs typeface="Calibri" pitchFamily="34" charset="0"/>
              </a:rPr>
              <a:t>c = a + b</a:t>
            </a:r>
          </a:p>
        </p:txBody>
      </p:sp>
      <p:cxnSp>
        <p:nvCxnSpPr>
          <p:cNvPr id="26" name="Łącznik prosty ze strzałką 25"/>
          <p:cNvCxnSpPr>
            <a:stCxn id="12" idx="2"/>
            <a:endCxn id="24" idx="0"/>
          </p:cNvCxnSpPr>
          <p:nvPr/>
        </p:nvCxnSpPr>
        <p:spPr>
          <a:xfrm>
            <a:off x="1979613" y="3284538"/>
            <a:ext cx="0" cy="1320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Elipsa 26"/>
          <p:cNvSpPr/>
          <p:nvPr/>
        </p:nvSpPr>
        <p:spPr>
          <a:xfrm>
            <a:off x="1871663" y="5876925"/>
            <a:ext cx="215900" cy="215900"/>
          </a:xfrm>
          <a:prstGeom prst="ellipse">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endParaRPr lang="pl-PL" dirty="0"/>
          </a:p>
        </p:txBody>
      </p:sp>
      <p:cxnSp>
        <p:nvCxnSpPr>
          <p:cNvPr id="29" name="Łącznik prosty ze strzałką 28"/>
          <p:cNvCxnSpPr>
            <a:stCxn id="24" idx="2"/>
            <a:endCxn id="27" idx="0"/>
          </p:cNvCxnSpPr>
          <p:nvPr/>
        </p:nvCxnSpPr>
        <p:spPr>
          <a:xfrm>
            <a:off x="1979613" y="5013325"/>
            <a:ext cx="0" cy="863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Objaśnienie prostokątne zaokrąglone 29"/>
          <p:cNvSpPr/>
          <p:nvPr/>
        </p:nvSpPr>
        <p:spPr>
          <a:xfrm>
            <a:off x="6659563" y="2225675"/>
            <a:ext cx="1944687" cy="1327150"/>
          </a:xfrm>
          <a:prstGeom prst="wedgeRoundRectCallout">
            <a:avLst>
              <a:gd name="adj1" fmla="val -65958"/>
              <a:gd name="adj2" fmla="val 42030"/>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sz="1800">
                <a:solidFill>
                  <a:srgbClr val="000000"/>
                </a:solidFill>
                <a:latin typeface="Calibri" pitchFamily="34" charset="0"/>
                <a:cs typeface="Arial" pitchFamily="34" charset="0"/>
              </a:rPr>
              <a:t>Wątek 2 niespodziewanie zmienia wartość b</a:t>
            </a:r>
          </a:p>
        </p:txBody>
      </p:sp>
      <p:sp>
        <p:nvSpPr>
          <p:cNvPr id="31" name="Objaśnienie prostokątne zaokrąglone 30"/>
          <p:cNvSpPr/>
          <p:nvPr/>
        </p:nvSpPr>
        <p:spPr>
          <a:xfrm>
            <a:off x="2555875" y="5084763"/>
            <a:ext cx="1655763" cy="1328737"/>
          </a:xfrm>
          <a:prstGeom prst="wedgeRoundRectCallout">
            <a:avLst>
              <a:gd name="adj1" fmla="val -64853"/>
              <a:gd name="adj2" fmla="val -45433"/>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sz="1800">
                <a:solidFill>
                  <a:srgbClr val="000000"/>
                </a:solidFill>
                <a:latin typeface="Calibri" pitchFamily="34" charset="0"/>
                <a:cs typeface="Arial" pitchFamily="34" charset="0"/>
              </a:rPr>
              <a:t>Wynik obliczeń inny niż spodziewany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8" grpId="0" animBg="1"/>
      <p:bldP spid="24" grpId="0" animBg="1"/>
      <p:bldP spid="27" grpId="0" animBg="1"/>
      <p:bldP spid="30" grpId="0" animBg="1"/>
      <p:bldP spid="31"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a:xfrm>
            <a:off x="827088" y="414338"/>
            <a:ext cx="7489825" cy="1143000"/>
          </a:xfrm>
        </p:spPr>
        <p:txBody>
          <a:bodyPr/>
          <a:lstStyle/>
          <a:p>
            <a:r>
              <a:rPr lang="pl-PL" smtClean="0"/>
              <a:t>Lock – użycie try/finally</a:t>
            </a:r>
          </a:p>
        </p:txBody>
      </p:sp>
      <p:sp>
        <p:nvSpPr>
          <p:cNvPr id="20483"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0484" name="Symbol zastępczy numeru slajdu 4"/>
          <p:cNvSpPr>
            <a:spLocks noGrp="1"/>
          </p:cNvSpPr>
          <p:nvPr>
            <p:ph type="sldNum" sz="quarter" idx="12"/>
          </p:nvPr>
        </p:nvSpPr>
        <p:spPr>
          <a:noFill/>
        </p:spPr>
        <p:txBody>
          <a:bodyPr/>
          <a:lstStyle/>
          <a:p>
            <a:fld id="{6B5FDD13-F51D-474B-8A32-98F537211F47}" type="slidenum">
              <a:rPr lang="pl-PL" smtClean="0">
                <a:cs typeface="Arial" pitchFamily="34" charset="0"/>
              </a:rPr>
              <a:pPr/>
              <a:t>80</a:t>
            </a:fld>
            <a:endParaRPr lang="pl-PL" smtClean="0">
              <a:cs typeface="Arial" pitchFamily="34" charset="0"/>
            </a:endParaRPr>
          </a:p>
        </p:txBody>
      </p:sp>
      <p:sp>
        <p:nvSpPr>
          <p:cNvPr id="20485" name="pole tekstowe 5"/>
          <p:cNvSpPr txBox="1">
            <a:spLocks noChangeArrowheads="1"/>
          </p:cNvSpPr>
          <p:nvPr/>
        </p:nvSpPr>
        <p:spPr bwMode="auto">
          <a:xfrm>
            <a:off x="323850" y="2060575"/>
            <a:ext cx="8640763" cy="2586038"/>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     Lock l = ...;</a:t>
            </a:r>
          </a:p>
          <a:p>
            <a:pPr>
              <a:lnSpc>
                <a:spcPct val="90000"/>
              </a:lnSpc>
            </a:pPr>
            <a:r>
              <a:rPr lang="pl-PL" sz="2000" b="1">
                <a:latin typeface="Consolas" pitchFamily="49" charset="0"/>
                <a:cs typeface="Consolas" pitchFamily="49" charset="0"/>
              </a:rPr>
              <a:t>     l.lock();</a:t>
            </a:r>
          </a:p>
          <a:p>
            <a:pPr>
              <a:lnSpc>
                <a:spcPct val="90000"/>
              </a:lnSpc>
            </a:pPr>
            <a:r>
              <a:rPr lang="pl-PL" sz="2000" b="1">
                <a:latin typeface="Consolas" pitchFamily="49" charset="0"/>
                <a:cs typeface="Consolas" pitchFamily="49" charset="0"/>
              </a:rPr>
              <a:t>     </a:t>
            </a:r>
            <a:r>
              <a:rPr lang="pl-PL" sz="2000" b="1">
                <a:solidFill>
                  <a:srgbClr val="FF0000"/>
                </a:solidFill>
                <a:latin typeface="Consolas" pitchFamily="49" charset="0"/>
                <a:cs typeface="Consolas" pitchFamily="49" charset="0"/>
              </a:rPr>
              <a:t>try</a:t>
            </a:r>
            <a:r>
              <a:rPr lang="pl-PL" sz="2000" b="1">
                <a:latin typeface="Consolas" pitchFamily="49" charset="0"/>
                <a:cs typeface="Consolas" pitchFamily="49" charset="0"/>
              </a:rPr>
              <a:t> {</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 sekcja krytyczna</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 </a:t>
            </a:r>
            <a:r>
              <a:rPr lang="pl-PL" sz="2000" b="1">
                <a:solidFill>
                  <a:srgbClr val="FF0000"/>
                </a:solidFill>
                <a:latin typeface="Consolas" pitchFamily="49" charset="0"/>
                <a:cs typeface="Consolas" pitchFamily="49" charset="0"/>
              </a:rPr>
              <a:t>finally</a:t>
            </a: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l.unlock();</a:t>
            </a:r>
          </a:p>
          <a:p>
            <a:pPr>
              <a:lnSpc>
                <a:spcPct val="90000"/>
              </a:lnSpc>
            </a:pPr>
            <a:r>
              <a:rPr lang="pl-PL" sz="2000" b="1">
                <a:latin typeface="Consolas" pitchFamily="49" charset="0"/>
                <a:cs typeface="Consolas" pitchFamily="49" charset="0"/>
              </a:rPr>
              <a:t>     }</a:t>
            </a:r>
            <a:endParaRPr lang="pl-PL" sz="2000"/>
          </a:p>
        </p:txBody>
      </p:sp>
      <p:sp>
        <p:nvSpPr>
          <p:cNvPr id="9" name="Objaśnienie prostokątne zaokrąglone 8"/>
          <p:cNvSpPr/>
          <p:nvPr/>
        </p:nvSpPr>
        <p:spPr>
          <a:xfrm>
            <a:off x="4427538" y="4216400"/>
            <a:ext cx="4392612" cy="1736725"/>
          </a:xfrm>
          <a:prstGeom prst="wedgeRoundRectCallout">
            <a:avLst>
              <a:gd name="adj1" fmla="val -56119"/>
              <a:gd name="adj2" fmla="val -76431"/>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dirty="0"/>
              <a:t>Tym razem blokada jest zwalniana nawet jeśli w kodzie sekcji krytycznej wystąpi wyjątek</a:t>
            </a:r>
            <a:endParaRPr lang="pl-PL"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a:xfrm>
            <a:off x="0" y="-242888"/>
            <a:ext cx="9144000" cy="1143001"/>
          </a:xfrm>
        </p:spPr>
        <p:txBody>
          <a:bodyPr/>
          <a:lstStyle/>
          <a:p>
            <a:r>
              <a:rPr lang="pl-PL" smtClean="0"/>
              <a:t>Lock, try/finally – zagrożenia</a:t>
            </a:r>
          </a:p>
        </p:txBody>
      </p:sp>
      <p:sp>
        <p:nvSpPr>
          <p:cNvPr id="21507" name="Symbol zastępczy zawartości 2"/>
          <p:cNvSpPr>
            <a:spLocks noGrp="1"/>
          </p:cNvSpPr>
          <p:nvPr>
            <p:ph idx="1"/>
          </p:nvPr>
        </p:nvSpPr>
        <p:spPr>
          <a:xfrm>
            <a:off x="0" y="765175"/>
            <a:ext cx="9144000" cy="5688013"/>
          </a:xfrm>
        </p:spPr>
        <p:txBody>
          <a:bodyPr/>
          <a:lstStyle/>
          <a:p>
            <a:r>
              <a:rPr lang="pl-PL" smtClean="0"/>
              <a:t>jeśli pojawi się wyjątek, który przerwie wykonanie bloku try, to po zwolnieniu zamka w klauzuli finally stan obiektu może być niespójny. </a:t>
            </a:r>
          </a:p>
          <a:p>
            <a:pPr lvl="1"/>
            <a:r>
              <a:rPr lang="pl-PL" smtClean="0"/>
              <a:t>w finally zawsze nalezy dostarczyć odpowiednich operacji porządkujących.</a:t>
            </a:r>
          </a:p>
          <a:p>
            <a:r>
              <a:rPr lang="pl-PL" smtClean="0"/>
              <a:t>gdy stosujemy ryglowanie przerywalne, to po przerwaniu wątku zamek jest otwierany i wątek już go "nie posiada";  jednak finally jest wykonywane i próba zwolnienia zamka w tym miejscu powoduje wyjątek IllegalMonitorStateException (próba zwolnienia nieposiadanego zamka).</a:t>
            </a:r>
          </a:p>
        </p:txBody>
      </p:sp>
      <p:sp>
        <p:nvSpPr>
          <p:cNvPr id="2150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1509" name="Symbol zastępczy numeru slajdu 4"/>
          <p:cNvSpPr>
            <a:spLocks noGrp="1"/>
          </p:cNvSpPr>
          <p:nvPr>
            <p:ph type="sldNum" sz="quarter" idx="12"/>
          </p:nvPr>
        </p:nvSpPr>
        <p:spPr>
          <a:noFill/>
        </p:spPr>
        <p:txBody>
          <a:bodyPr/>
          <a:lstStyle/>
          <a:p>
            <a:fld id="{10EE346D-BC91-408F-9494-C21266CDCADB}" type="slidenum">
              <a:rPr lang="pl-PL" smtClean="0">
                <a:cs typeface="Arial" pitchFamily="34" charset="0"/>
              </a:rPr>
              <a:pPr/>
              <a:t>81</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a:xfrm>
            <a:off x="0" y="-171450"/>
            <a:ext cx="9144000" cy="1143000"/>
          </a:xfrm>
        </p:spPr>
        <p:txBody>
          <a:bodyPr/>
          <a:lstStyle/>
          <a:p>
            <a:r>
              <a:rPr lang="pl-PL" smtClean="0"/>
              <a:t>Sekcja krytyczna z przerywalną blokadą</a:t>
            </a:r>
          </a:p>
        </p:txBody>
      </p:sp>
      <p:sp>
        <p:nvSpPr>
          <p:cNvPr id="22531"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2532" name="Symbol zastępczy numeru slajdu 4"/>
          <p:cNvSpPr>
            <a:spLocks noGrp="1"/>
          </p:cNvSpPr>
          <p:nvPr>
            <p:ph type="sldNum" sz="quarter" idx="12"/>
          </p:nvPr>
        </p:nvSpPr>
        <p:spPr>
          <a:noFill/>
        </p:spPr>
        <p:txBody>
          <a:bodyPr/>
          <a:lstStyle/>
          <a:p>
            <a:fld id="{2D73F993-C3F0-4F56-9495-B262966871F0}" type="slidenum">
              <a:rPr lang="pl-PL" smtClean="0">
                <a:cs typeface="Arial" pitchFamily="34" charset="0"/>
              </a:rPr>
              <a:pPr/>
              <a:t>82</a:t>
            </a:fld>
            <a:endParaRPr lang="pl-PL" smtClean="0">
              <a:cs typeface="Arial" pitchFamily="34" charset="0"/>
            </a:endParaRPr>
          </a:p>
        </p:txBody>
      </p:sp>
      <p:sp>
        <p:nvSpPr>
          <p:cNvPr id="22533" name="pole tekstowe 5"/>
          <p:cNvSpPr txBox="1">
            <a:spLocks noChangeArrowheads="1"/>
          </p:cNvSpPr>
          <p:nvPr/>
        </p:nvSpPr>
        <p:spPr bwMode="auto">
          <a:xfrm>
            <a:off x="323850" y="1196975"/>
            <a:ext cx="8640763" cy="3970338"/>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Lock lock = new ReentrantLock();</a:t>
            </a:r>
          </a:p>
          <a:p>
            <a:pPr>
              <a:lnSpc>
                <a:spcPct val="90000"/>
              </a:lnSpc>
            </a:pPr>
            <a:r>
              <a:rPr lang="pl-PL" sz="2000" b="1">
                <a:latin typeface="Consolas" pitchFamily="49" charset="0"/>
                <a:cs typeface="Consolas" pitchFamily="49" charset="0"/>
              </a:rPr>
              <a:t>....</a:t>
            </a:r>
          </a:p>
          <a:p>
            <a:pPr>
              <a:lnSpc>
                <a:spcPct val="90000"/>
              </a:lnSpc>
            </a:pPr>
            <a:r>
              <a:rPr lang="pl-PL" sz="2000" b="1">
                <a:latin typeface="Consolas" pitchFamily="49" charset="0"/>
                <a:cs typeface="Consolas" pitchFamily="49" charset="0"/>
              </a:rPr>
              <a:t>try {</a:t>
            </a:r>
            <a:endParaRPr lang="pl-PL" sz="2000" b="1">
              <a:solidFill>
                <a:srgbClr val="FF0000"/>
              </a:solidFill>
              <a:latin typeface="Consolas" pitchFamily="49" charset="0"/>
              <a:cs typeface="Consolas" pitchFamily="49" charset="0"/>
            </a:endParaRPr>
          </a:p>
          <a:p>
            <a:pPr>
              <a:lnSpc>
                <a:spcPct val="90000"/>
              </a:lnSpc>
            </a:pPr>
            <a:r>
              <a:rPr lang="pl-PL" sz="2000" b="1">
                <a:solidFill>
                  <a:srgbClr val="FF0000"/>
                </a:solidFill>
                <a:latin typeface="Consolas" pitchFamily="49" charset="0"/>
                <a:cs typeface="Consolas" pitchFamily="49" charset="0"/>
              </a:rPr>
              <a:t>  lock.lockInterruptibly</a:t>
            </a:r>
            <a:r>
              <a:rPr lang="pl-PL" sz="2000" b="1">
                <a:latin typeface="Consolas" pitchFamily="49" charset="0"/>
                <a:cs typeface="Consolas" pitchFamily="49" charset="0"/>
              </a:rPr>
              <a:t>();</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 sekcja krytyczna</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catch(InterruptedException exc) {</a:t>
            </a:r>
          </a:p>
          <a:p>
            <a:pPr>
              <a:lnSpc>
                <a:spcPct val="90000"/>
              </a:lnSpc>
            </a:pPr>
            <a:r>
              <a:rPr lang="pl-PL" sz="2000" b="1">
                <a:latin typeface="Consolas" pitchFamily="49" charset="0"/>
                <a:cs typeface="Consolas" pitchFamily="49" charset="0"/>
              </a:rPr>
              <a:t>   // ... przerwanie działania - zakończenie metody run</a:t>
            </a:r>
          </a:p>
          <a:p>
            <a:pPr>
              <a:lnSpc>
                <a:spcPct val="90000"/>
              </a:lnSpc>
            </a:pPr>
            <a:r>
              <a:rPr lang="pl-PL" sz="2000" b="1">
                <a:latin typeface="Consolas" pitchFamily="49" charset="0"/>
                <a:cs typeface="Consolas" pitchFamily="49" charset="0"/>
              </a:rPr>
              <a:t>} finally {</a:t>
            </a:r>
          </a:p>
          <a:p>
            <a:pPr>
              <a:lnSpc>
                <a:spcPct val="90000"/>
              </a:lnSpc>
            </a:pPr>
            <a:r>
              <a:rPr lang="pl-PL" sz="2000" b="1">
                <a:latin typeface="Consolas" pitchFamily="49" charset="0"/>
                <a:cs typeface="Consolas" pitchFamily="49" charset="0"/>
              </a:rPr>
              <a:t>   // ... zapewnienie spójności stanów obiektu</a:t>
            </a:r>
          </a:p>
          <a:p>
            <a:pPr>
              <a:lnSpc>
                <a:spcPct val="90000"/>
              </a:lnSpc>
            </a:pPr>
            <a:r>
              <a:rPr lang="pl-PL" sz="2000" b="1">
                <a:latin typeface="Consolas" pitchFamily="49" charset="0"/>
                <a:cs typeface="Consolas" pitchFamily="49" charset="0"/>
              </a:rPr>
              <a:t>   ReentrantLock l = (ReentrantLock) lock;</a:t>
            </a:r>
          </a:p>
          <a:p>
            <a:pPr>
              <a:lnSpc>
                <a:spcPct val="90000"/>
              </a:lnSpc>
            </a:pPr>
            <a:r>
              <a:rPr lang="pl-PL" sz="2000" b="1">
                <a:latin typeface="Consolas" pitchFamily="49" charset="0"/>
                <a:cs typeface="Consolas" pitchFamily="49" charset="0"/>
              </a:rPr>
              <a:t>   if (l.isHeldByCurrentThread()) lock.unlock();</a:t>
            </a:r>
          </a:p>
          <a:p>
            <a:pPr>
              <a:lnSpc>
                <a:spcPct val="90000"/>
              </a:lnSpc>
            </a:pPr>
            <a:r>
              <a:rPr lang="pl-PL" sz="2000" b="1">
                <a:latin typeface="Consolas" pitchFamily="49" charset="0"/>
                <a:cs typeface="Consolas" pitchFamily="49" charset="0"/>
              </a:rPr>
              <a:t>} </a:t>
            </a:r>
            <a:endParaRPr lang="pl-PL" sz="2000"/>
          </a:p>
        </p:txBody>
      </p:sp>
      <p:sp>
        <p:nvSpPr>
          <p:cNvPr id="9" name="Objaśnienie prostokątne zaokrąglone 8"/>
          <p:cNvSpPr/>
          <p:nvPr/>
        </p:nvSpPr>
        <p:spPr>
          <a:xfrm>
            <a:off x="2700338" y="5233988"/>
            <a:ext cx="6119812" cy="919162"/>
          </a:xfrm>
          <a:prstGeom prst="wedgeRoundRectCallout">
            <a:avLst>
              <a:gd name="adj1" fmla="val -56119"/>
              <a:gd name="adj2" fmla="val -76431"/>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defRPr/>
            </a:pPr>
            <a:r>
              <a:rPr lang="pl-PL" dirty="0"/>
              <a:t>Sprawdzenie, czy zamek nadal przynależy do bieżącego wątku</a:t>
            </a:r>
            <a:endParaRPr lang="pl-PL"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lstStyle/>
          <a:p>
            <a:r>
              <a:rPr lang="pl-PL" smtClean="0"/>
              <a:t>Lock czy synchronized?</a:t>
            </a:r>
          </a:p>
        </p:txBody>
      </p:sp>
      <p:sp>
        <p:nvSpPr>
          <p:cNvPr id="23555" name="Symbol zastępczy zawartości 2"/>
          <p:cNvSpPr>
            <a:spLocks noGrp="1"/>
          </p:cNvSpPr>
          <p:nvPr>
            <p:ph idx="1"/>
          </p:nvPr>
        </p:nvSpPr>
        <p:spPr/>
        <p:txBody>
          <a:bodyPr/>
          <a:lstStyle/>
          <a:p>
            <a:r>
              <a:rPr lang="pl-PL" smtClean="0"/>
              <a:t>Użycie zamków typu Lock wymaga więcej kodowania i uwagi, ale opłaca się to gdy:</a:t>
            </a:r>
          </a:p>
          <a:p>
            <a:pPr lvl="1"/>
            <a:r>
              <a:rPr lang="pl-PL" smtClean="0"/>
              <a:t>chcemy mieć przerywalne blokady,</a:t>
            </a:r>
          </a:p>
          <a:p>
            <a:pPr lvl="1"/>
            <a:r>
              <a:rPr lang="pl-PL" smtClean="0"/>
              <a:t>piszemy bardziej wysublimowane programy, w których np. nie chcemy blokować wątku, jeśli inny wątek zajął zamek,</a:t>
            </a:r>
          </a:p>
          <a:p>
            <a:pPr lvl="1"/>
            <a:r>
              <a:rPr lang="pl-PL" smtClean="0"/>
              <a:t>chcemy lub musimy inaczej strukturyzować kod (zwalniać zamki w innych blokach niż są zajmowane)</a:t>
            </a:r>
          </a:p>
          <a:p>
            <a:endParaRPr lang="pl-PL" smtClean="0"/>
          </a:p>
        </p:txBody>
      </p:sp>
      <p:sp>
        <p:nvSpPr>
          <p:cNvPr id="23556"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3557" name="Symbol zastępczy numeru slajdu 4"/>
          <p:cNvSpPr>
            <a:spLocks noGrp="1"/>
          </p:cNvSpPr>
          <p:nvPr>
            <p:ph type="sldNum" sz="quarter" idx="12"/>
          </p:nvPr>
        </p:nvSpPr>
        <p:spPr>
          <a:noFill/>
        </p:spPr>
        <p:txBody>
          <a:bodyPr/>
          <a:lstStyle/>
          <a:p>
            <a:fld id="{EF9B8A0B-E5BF-4022-A48C-69677CBE8992}" type="slidenum">
              <a:rPr lang="pl-PL" smtClean="0">
                <a:cs typeface="Arial" pitchFamily="34" charset="0"/>
              </a:rPr>
              <a:pPr/>
              <a:t>83</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a:xfrm>
            <a:off x="0" y="-171450"/>
            <a:ext cx="9144000" cy="1143000"/>
          </a:xfrm>
        </p:spPr>
        <p:txBody>
          <a:bodyPr/>
          <a:lstStyle/>
          <a:p>
            <a:r>
              <a:rPr lang="pl-PL" smtClean="0"/>
              <a:t>Read-Write Locks</a:t>
            </a:r>
          </a:p>
        </p:txBody>
      </p:sp>
      <p:sp>
        <p:nvSpPr>
          <p:cNvPr id="24579"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4580" name="Symbol zastępczy numeru slajdu 4"/>
          <p:cNvSpPr>
            <a:spLocks noGrp="1"/>
          </p:cNvSpPr>
          <p:nvPr>
            <p:ph type="sldNum" sz="quarter" idx="12"/>
          </p:nvPr>
        </p:nvSpPr>
        <p:spPr>
          <a:noFill/>
        </p:spPr>
        <p:txBody>
          <a:bodyPr/>
          <a:lstStyle/>
          <a:p>
            <a:fld id="{A625255C-E5C7-4637-AA30-A87F7E9E1EA2}" type="slidenum">
              <a:rPr lang="pl-PL" smtClean="0">
                <a:cs typeface="Arial" pitchFamily="34" charset="0"/>
              </a:rPr>
              <a:pPr/>
              <a:t>84</a:t>
            </a:fld>
            <a:endParaRPr lang="pl-PL" smtClean="0">
              <a:cs typeface="Arial" pitchFamily="34" charset="0"/>
            </a:endParaRPr>
          </a:p>
        </p:txBody>
      </p:sp>
      <p:sp>
        <p:nvSpPr>
          <p:cNvPr id="6" name="pole tekstowe 5"/>
          <p:cNvSpPr txBox="1"/>
          <p:nvPr/>
        </p:nvSpPr>
        <p:spPr>
          <a:xfrm>
            <a:off x="0" y="765175"/>
            <a:ext cx="9144000" cy="6186488"/>
          </a:xfrm>
          <a:prstGeom prst="rect">
            <a:avLst/>
          </a:prstGeom>
          <a:noFill/>
        </p:spPr>
        <p:txBody>
          <a:bodyPr>
            <a:spAutoFit/>
          </a:bodyPr>
          <a:lstStyle/>
          <a:p>
            <a:pPr>
              <a:lnSpc>
                <a:spcPct val="90000"/>
              </a:lnSpc>
              <a:defRPr/>
            </a:pPr>
            <a:r>
              <a:rPr lang="pl-PL" sz="2000" b="1" dirty="0">
                <a:latin typeface="Consolas" pitchFamily="49" charset="0"/>
                <a:cs typeface="Consolas" pitchFamily="49" charset="0"/>
              </a:rPr>
              <a:t>private ReentrantReadWriteLock rwl = new 	ReentrantReadWriteLock(); </a:t>
            </a:r>
            <a:r>
              <a:rPr lang="pl-PL" sz="2000" b="1" dirty="0">
                <a:solidFill>
                  <a:schemeClr val="tx1">
                    <a:lumMod val="50000"/>
                    <a:lumOff val="50000"/>
                  </a:schemeClr>
                </a:solidFill>
                <a:latin typeface="Consolas" pitchFamily="49" charset="0"/>
                <a:cs typeface="Consolas" pitchFamily="49" charset="0"/>
              </a:rPr>
              <a:t>//Utworzenie obiektu - zamka</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solidFill>
                  <a:schemeClr val="tx1">
                    <a:lumMod val="50000"/>
                    <a:lumOff val="50000"/>
                  </a:schemeClr>
                </a:solidFill>
                <a:latin typeface="Consolas" pitchFamily="49" charset="0"/>
                <a:cs typeface="Consolas" pitchFamily="49" charset="0"/>
              </a:rPr>
              <a:t>//Pobranie read/write locków</a:t>
            </a:r>
          </a:p>
          <a:p>
            <a:pPr>
              <a:lnSpc>
                <a:spcPct val="90000"/>
              </a:lnSpc>
              <a:defRPr/>
            </a:pPr>
            <a:r>
              <a:rPr lang="pl-PL" sz="2000" b="1" dirty="0">
                <a:latin typeface="Consolas" pitchFamily="49" charset="0"/>
                <a:cs typeface="Consolas" pitchFamily="49" charset="0"/>
              </a:rPr>
              <a:t>private Lock readLock = rwl.readLock();</a:t>
            </a:r>
          </a:p>
          <a:p>
            <a:pPr>
              <a:lnSpc>
                <a:spcPct val="90000"/>
              </a:lnSpc>
              <a:defRPr/>
            </a:pPr>
            <a:r>
              <a:rPr lang="pl-PL" sz="2000" b="1" dirty="0">
                <a:latin typeface="Consolas" pitchFamily="49" charset="0"/>
                <a:cs typeface="Consolas" pitchFamily="49" charset="0"/>
              </a:rPr>
              <a:t>private Lock writeLock = rwl.writeLock();</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solidFill>
                  <a:schemeClr val="tx1">
                    <a:lumMod val="50000"/>
                    <a:lumOff val="50000"/>
                  </a:schemeClr>
                </a:solidFill>
                <a:latin typeface="Consolas" pitchFamily="49" charset="0"/>
                <a:cs typeface="Consolas" pitchFamily="49" charset="0"/>
              </a:rPr>
              <a:t>//Użycie readLocków wszędzie tam gdzie odczytujemy zasoby</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latin typeface="Consolas" pitchFamily="49" charset="0"/>
                <a:cs typeface="Consolas" pitchFamily="49" charset="0"/>
              </a:rPr>
              <a:t>public double getData() {</a:t>
            </a:r>
          </a:p>
          <a:p>
            <a:pPr>
              <a:lnSpc>
                <a:spcPct val="90000"/>
              </a:lnSpc>
              <a:defRPr/>
            </a:pPr>
            <a:r>
              <a:rPr lang="pl-PL" sz="2000" b="1" dirty="0">
                <a:latin typeface="Consolas" pitchFamily="49" charset="0"/>
                <a:cs typeface="Consolas" pitchFamily="49" charset="0"/>
              </a:rPr>
              <a:t>  readLock.lock();</a:t>
            </a:r>
          </a:p>
          <a:p>
            <a:pPr>
              <a:lnSpc>
                <a:spcPct val="90000"/>
              </a:lnSpc>
              <a:defRPr/>
            </a:pPr>
            <a:r>
              <a:rPr lang="pl-PL" sz="2000" b="1" dirty="0">
                <a:latin typeface="Consolas" pitchFamily="49" charset="0"/>
                <a:cs typeface="Consolas" pitchFamily="49" charset="0"/>
              </a:rPr>
              <a:t>  try { . . . }</a:t>
            </a:r>
          </a:p>
          <a:p>
            <a:pPr>
              <a:lnSpc>
                <a:spcPct val="90000"/>
              </a:lnSpc>
              <a:defRPr/>
            </a:pPr>
            <a:r>
              <a:rPr lang="pl-PL" sz="2000" b="1" dirty="0">
                <a:latin typeface="Consolas" pitchFamily="49" charset="0"/>
                <a:cs typeface="Consolas" pitchFamily="49" charset="0"/>
              </a:rPr>
              <a:t>  finally { readLock.unlock(); }</a:t>
            </a:r>
          </a:p>
          <a:p>
            <a:pPr>
              <a:lnSpc>
                <a:spcPct val="90000"/>
              </a:lnSpc>
              <a:defRPr/>
            </a:pPr>
            <a:r>
              <a:rPr lang="pl-PL" sz="2000" b="1" dirty="0">
                <a:latin typeface="Consolas" pitchFamily="49" charset="0"/>
                <a:cs typeface="Consolas" pitchFamily="49" charset="0"/>
              </a:rPr>
              <a:t>}</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solidFill>
                  <a:schemeClr val="tx1">
                    <a:lumMod val="50000"/>
                    <a:lumOff val="50000"/>
                  </a:schemeClr>
                </a:solidFill>
                <a:latin typeface="Consolas" pitchFamily="49" charset="0"/>
                <a:cs typeface="Consolas" pitchFamily="49" charset="0"/>
              </a:rPr>
              <a:t>//Użycie writeLocków wszędzie tam, gdzie modyfikujemy zasoby.</a:t>
            </a:r>
          </a:p>
          <a:p>
            <a:pPr>
              <a:lnSpc>
                <a:spcPct val="90000"/>
              </a:lnSpc>
              <a:defRPr/>
            </a:pPr>
            <a:endParaRPr lang="pl-PL" sz="2000" b="1" dirty="0">
              <a:latin typeface="Consolas" pitchFamily="49" charset="0"/>
              <a:cs typeface="Consolas" pitchFamily="49" charset="0"/>
            </a:endParaRPr>
          </a:p>
          <a:p>
            <a:pPr>
              <a:lnSpc>
                <a:spcPct val="90000"/>
              </a:lnSpc>
              <a:defRPr/>
            </a:pPr>
            <a:r>
              <a:rPr lang="pl-PL" sz="2000" b="1" dirty="0">
                <a:latin typeface="Consolas" pitchFamily="49" charset="0"/>
                <a:cs typeface="Consolas" pitchFamily="49" charset="0"/>
              </a:rPr>
              <a:t>public void modifyData(. . .)  {</a:t>
            </a:r>
          </a:p>
          <a:p>
            <a:pPr>
              <a:lnSpc>
                <a:spcPct val="90000"/>
              </a:lnSpc>
              <a:defRPr/>
            </a:pPr>
            <a:r>
              <a:rPr lang="pl-PL" sz="2000" b="1" dirty="0">
                <a:latin typeface="Consolas" pitchFamily="49" charset="0"/>
                <a:cs typeface="Consolas" pitchFamily="49" charset="0"/>
              </a:rPr>
              <a:t>  writeLock.lock();</a:t>
            </a:r>
          </a:p>
          <a:p>
            <a:pPr>
              <a:lnSpc>
                <a:spcPct val="90000"/>
              </a:lnSpc>
              <a:defRPr/>
            </a:pPr>
            <a:r>
              <a:rPr lang="pl-PL" sz="2000" b="1" dirty="0">
                <a:latin typeface="Consolas" pitchFamily="49" charset="0"/>
                <a:cs typeface="Consolas" pitchFamily="49" charset="0"/>
              </a:rPr>
              <a:t>  try { . . . }</a:t>
            </a:r>
          </a:p>
          <a:p>
            <a:pPr>
              <a:lnSpc>
                <a:spcPct val="90000"/>
              </a:lnSpc>
              <a:defRPr/>
            </a:pPr>
            <a:r>
              <a:rPr lang="pl-PL" sz="2000" b="1" dirty="0">
                <a:latin typeface="Consolas" pitchFamily="49" charset="0"/>
                <a:cs typeface="Consolas" pitchFamily="49" charset="0"/>
              </a:rPr>
              <a:t>  finally { writeLock.unlock(); }</a:t>
            </a:r>
          </a:p>
          <a:p>
            <a:pPr>
              <a:lnSpc>
                <a:spcPct val="90000"/>
              </a:lnSpc>
              <a:defRPr/>
            </a:pPr>
            <a:r>
              <a:rPr lang="pl-PL" sz="2000" b="1" dirty="0">
                <a:latin typeface="Consolas" pitchFamily="49" charset="0"/>
                <a:cs typeface="Consolas" pitchFamily="49" charset="0"/>
              </a:rPr>
              <a: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a:xfrm>
            <a:off x="685800" y="-242888"/>
            <a:ext cx="7772400" cy="1143001"/>
          </a:xfrm>
        </p:spPr>
        <p:txBody>
          <a:bodyPr/>
          <a:lstStyle/>
          <a:p>
            <a:r>
              <a:rPr lang="pl-PL" smtClean="0"/>
              <a:t>Pakiet java.util.concurrent</a:t>
            </a:r>
          </a:p>
        </p:txBody>
      </p:sp>
      <p:sp>
        <p:nvSpPr>
          <p:cNvPr id="25603" name="Symbol zastępczy zawartości 2"/>
          <p:cNvSpPr>
            <a:spLocks noGrp="1"/>
          </p:cNvSpPr>
          <p:nvPr>
            <p:ph idx="1"/>
          </p:nvPr>
        </p:nvSpPr>
        <p:spPr>
          <a:xfrm>
            <a:off x="0" y="692150"/>
            <a:ext cx="9144000" cy="5761038"/>
          </a:xfrm>
        </p:spPr>
        <p:txBody>
          <a:bodyPr/>
          <a:lstStyle/>
          <a:p>
            <a:r>
              <a:rPr lang="pl-PL" smtClean="0"/>
              <a:t>synchronizatory wyższego poziomu: </a:t>
            </a:r>
          </a:p>
          <a:p>
            <a:pPr lvl="1"/>
            <a:r>
              <a:rPr lang="pl-PL" smtClean="0"/>
              <a:t>Semafory (Semaphore),</a:t>
            </a:r>
          </a:p>
          <a:p>
            <a:pPr lvl="1"/>
            <a:r>
              <a:rPr lang="pl-PL" smtClean="0"/>
              <a:t>Bariery (CyclicBarrier),</a:t>
            </a:r>
          </a:p>
          <a:p>
            <a:pPr lvl="1"/>
            <a:r>
              <a:rPr lang="pl-PL" smtClean="0"/>
              <a:t>Zasuwy (CountDownLatch),</a:t>
            </a:r>
          </a:p>
          <a:p>
            <a:pPr lvl="1"/>
            <a:r>
              <a:rPr lang="pl-PL" smtClean="0"/>
              <a:t>Wymienniki (Exchanger).</a:t>
            </a:r>
          </a:p>
          <a:p>
            <a:r>
              <a:rPr lang="pl-PL" smtClean="0"/>
              <a:t>Kolejki blokujące i kolekcje współbieżne:</a:t>
            </a:r>
          </a:p>
          <a:p>
            <a:pPr lvl="1"/>
            <a:r>
              <a:rPr lang="pl-PL" smtClean="0"/>
              <a:t>ArrayBlockingQueue</a:t>
            </a:r>
          </a:p>
          <a:p>
            <a:pPr lvl="1"/>
            <a:r>
              <a:rPr lang="pl-PL" smtClean="0"/>
              <a:t>LinkedBlockingQueue</a:t>
            </a:r>
          </a:p>
          <a:p>
            <a:pPr lvl="1"/>
            <a:r>
              <a:rPr lang="pl-PL" smtClean="0"/>
              <a:t>ConcurrentHashMap</a:t>
            </a:r>
          </a:p>
          <a:p>
            <a:pPr lvl="1"/>
            <a:r>
              <a:rPr lang="pl-PL" smtClean="0"/>
              <a:t>ConcurrentLinkedQueue</a:t>
            </a:r>
          </a:p>
          <a:p>
            <a:endParaRPr lang="pl-PL" smtClean="0"/>
          </a:p>
        </p:txBody>
      </p:sp>
      <p:sp>
        <p:nvSpPr>
          <p:cNvPr id="25604"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5605" name="Symbol zastępczy numeru slajdu 4"/>
          <p:cNvSpPr>
            <a:spLocks noGrp="1"/>
          </p:cNvSpPr>
          <p:nvPr>
            <p:ph type="sldNum" sz="quarter" idx="12"/>
          </p:nvPr>
        </p:nvSpPr>
        <p:spPr>
          <a:noFill/>
        </p:spPr>
        <p:txBody>
          <a:bodyPr/>
          <a:lstStyle/>
          <a:p>
            <a:fld id="{0F5FFE4B-CC67-43B7-A028-2BF29956AD62}" type="slidenum">
              <a:rPr lang="pl-PL" smtClean="0">
                <a:cs typeface="Arial" pitchFamily="34" charset="0"/>
              </a:rPr>
              <a:pPr/>
              <a:t>85</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p:txBody>
          <a:bodyPr/>
          <a:lstStyle/>
          <a:p>
            <a:r>
              <a:rPr lang="pl-PL" smtClean="0"/>
              <a:t>Pakiet java.util.concurrent.atomic</a:t>
            </a:r>
          </a:p>
        </p:txBody>
      </p:sp>
      <p:sp>
        <p:nvSpPr>
          <p:cNvPr id="26627" name="Symbol zastępczy zawartości 2"/>
          <p:cNvSpPr>
            <a:spLocks noGrp="1"/>
          </p:cNvSpPr>
          <p:nvPr>
            <p:ph idx="1"/>
          </p:nvPr>
        </p:nvSpPr>
        <p:spPr/>
        <p:txBody>
          <a:bodyPr/>
          <a:lstStyle/>
          <a:p>
            <a:r>
              <a:rPr lang="pl-PL" smtClean="0"/>
              <a:t>Bezpieczne działania na zmiennych typów prostych bez użycia synchronizacji. </a:t>
            </a:r>
          </a:p>
          <a:p>
            <a:r>
              <a:rPr lang="pl-PL" smtClean="0"/>
              <a:t>Gwarantują niepodzielność operacji, np.:</a:t>
            </a:r>
          </a:p>
          <a:p>
            <a:pPr lvl="1"/>
            <a:r>
              <a:rPr lang="pl-PL" smtClean="0"/>
              <a:t>AtomicBoolean	</a:t>
            </a:r>
          </a:p>
          <a:p>
            <a:pPr lvl="1"/>
            <a:r>
              <a:rPr lang="pl-PL" smtClean="0"/>
              <a:t>AtomicInteger	</a:t>
            </a:r>
          </a:p>
          <a:p>
            <a:pPr lvl="1"/>
            <a:r>
              <a:rPr lang="pl-PL" smtClean="0"/>
              <a:t>AtomicIntegerArray	</a:t>
            </a:r>
          </a:p>
          <a:p>
            <a:pPr lvl="1"/>
            <a:r>
              <a:rPr lang="pl-PL" smtClean="0"/>
              <a:t>AtomicLong</a:t>
            </a:r>
          </a:p>
          <a:p>
            <a:endParaRPr lang="pl-PL" smtClean="0"/>
          </a:p>
          <a:p>
            <a:endParaRPr lang="pl-PL" smtClean="0"/>
          </a:p>
        </p:txBody>
      </p:sp>
      <p:sp>
        <p:nvSpPr>
          <p:cNvPr id="2662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6629" name="Symbol zastępczy numeru slajdu 4"/>
          <p:cNvSpPr>
            <a:spLocks noGrp="1"/>
          </p:cNvSpPr>
          <p:nvPr>
            <p:ph type="sldNum" sz="quarter" idx="12"/>
          </p:nvPr>
        </p:nvSpPr>
        <p:spPr>
          <a:noFill/>
        </p:spPr>
        <p:txBody>
          <a:bodyPr/>
          <a:lstStyle/>
          <a:p>
            <a:fld id="{5E97ADB0-96F1-4335-9F35-8DA36ED292CE}" type="slidenum">
              <a:rPr lang="pl-PL" smtClean="0">
                <a:cs typeface="Arial" pitchFamily="34" charset="0"/>
              </a:rPr>
              <a:pPr/>
              <a:t>86</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284288" y="1341438"/>
            <a:ext cx="6500812" cy="1571625"/>
          </a:xfrm>
        </p:spPr>
        <p:txBody>
          <a:bodyPr/>
          <a:lstStyle/>
          <a:p>
            <a:r>
              <a:rPr lang="pl-PL" smtClean="0"/>
              <a:t>Wątki, zadania, wykonawcy</a:t>
            </a:r>
            <a:br>
              <a:rPr lang="pl-PL" smtClean="0"/>
            </a:br>
            <a:endParaRPr lang="pl-PL" smtClean="0"/>
          </a:p>
        </p:txBody>
      </p:sp>
      <p:sp>
        <p:nvSpPr>
          <p:cNvPr id="4" name="Symbol zastępczy stopki 3"/>
          <p:cNvSpPr>
            <a:spLocks noGrp="1"/>
          </p:cNvSpPr>
          <p:nvPr>
            <p:ph type="ftr" sz="quarter" idx="4294967295"/>
          </p:nvPr>
        </p:nvSpPr>
        <p:spPr>
          <a:xfrm>
            <a:off x="3095625" y="6572250"/>
            <a:ext cx="6048375" cy="285750"/>
          </a:xfrm>
        </p:spPr>
        <p:txBody>
          <a:bodyPr/>
          <a:lstStyle/>
          <a:p>
            <a:pPr>
              <a:defRPr/>
            </a:pPr>
            <a:r>
              <a:rPr lang="pl-PL" smtClean="0"/>
              <a:t>Zaawansowane Technologie Programistyczne</a:t>
            </a:r>
            <a:endParaRPr lang="pl-PL" dirty="0"/>
          </a:p>
        </p:txBody>
      </p:sp>
      <p:sp>
        <p:nvSpPr>
          <p:cNvPr id="5" name="Symbol zastępczy numeru slajdu 4"/>
          <p:cNvSpPr>
            <a:spLocks noGrp="1"/>
          </p:cNvSpPr>
          <p:nvPr>
            <p:ph type="sldNum" sz="quarter" idx="4294967295"/>
          </p:nvPr>
        </p:nvSpPr>
        <p:spPr>
          <a:xfrm>
            <a:off x="8642350" y="6572250"/>
            <a:ext cx="501650" cy="285750"/>
          </a:xfrm>
        </p:spPr>
        <p:txBody>
          <a:bodyPr/>
          <a:lstStyle/>
          <a:p>
            <a:pPr>
              <a:defRPr/>
            </a:pPr>
            <a:fld id="{3E166485-C928-4BAF-9948-549487781DFA}" type="slidenum">
              <a:rPr lang="pl-PL" smtClean="0"/>
              <a:pPr>
                <a:defRPr/>
              </a:pPr>
              <a:t>87</a:t>
            </a:fld>
            <a:endParaRPr lang="pl-PL"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a:xfrm>
            <a:off x="685800" y="115888"/>
            <a:ext cx="7772400" cy="1143000"/>
          </a:xfrm>
        </p:spPr>
        <p:txBody>
          <a:bodyPr/>
          <a:lstStyle/>
          <a:p>
            <a:r>
              <a:rPr lang="pl-PL" smtClean="0"/>
              <a:t>Współbieżność na wyższym poziomie abstrakcji</a:t>
            </a:r>
          </a:p>
        </p:txBody>
      </p:sp>
      <p:sp>
        <p:nvSpPr>
          <p:cNvPr id="28675" name="Symbol zastępczy zawartości 2"/>
          <p:cNvSpPr>
            <a:spLocks noGrp="1"/>
          </p:cNvSpPr>
          <p:nvPr>
            <p:ph idx="1"/>
          </p:nvPr>
        </p:nvSpPr>
        <p:spPr>
          <a:xfrm>
            <a:off x="250825" y="1484313"/>
            <a:ext cx="8642350" cy="4611687"/>
          </a:xfrm>
        </p:spPr>
        <p:txBody>
          <a:bodyPr/>
          <a:lstStyle/>
          <a:p>
            <a:r>
              <a:rPr lang="pl-PL" sz="2800" smtClean="0"/>
              <a:t>Dotychczas stosowane mechanizmy wymuszały bliski związek pomiędzy zadaniem do wykonania, a wątkiem</a:t>
            </a:r>
          </a:p>
          <a:p>
            <a:r>
              <a:rPr lang="pl-PL" sz="2800" smtClean="0"/>
              <a:t>W przypadku, gdy chcemy odseparować zadanie od zarządzania wątkami możemy posłużyć się </a:t>
            </a:r>
            <a:r>
              <a:rPr lang="pl-PL" sz="2800" b="1" smtClean="0"/>
              <a:t>wykonanawcami</a:t>
            </a:r>
            <a:r>
              <a:rPr lang="pl-PL" sz="2800" smtClean="0"/>
              <a:t> (</a:t>
            </a:r>
            <a:r>
              <a:rPr lang="pl-PL" sz="2800" i="1" smtClean="0"/>
              <a:t>Executors</a:t>
            </a:r>
            <a:r>
              <a:rPr lang="pl-PL" sz="2800" smtClean="0"/>
              <a:t>)</a:t>
            </a:r>
            <a:endParaRPr lang="en-US" sz="2800" smtClean="0"/>
          </a:p>
          <a:p>
            <a:r>
              <a:rPr lang="pl-PL" sz="2800" smtClean="0"/>
              <a:t>Pakiet </a:t>
            </a:r>
            <a:r>
              <a:rPr lang="pl-PL" sz="2800" i="1" smtClean="0"/>
              <a:t>java.util.concurrent</a:t>
            </a:r>
            <a:r>
              <a:rPr lang="pl-PL" sz="2800" smtClean="0"/>
              <a:t> zawiera interfejsy trzech głównych typów wykonawców.</a:t>
            </a:r>
            <a:endParaRPr lang="en-US" sz="2800" smtClean="0"/>
          </a:p>
          <a:p>
            <a:r>
              <a:rPr lang="pl-PL" sz="2800" smtClean="0"/>
              <a:t>Pule wątków (</a:t>
            </a:r>
            <a:r>
              <a:rPr lang="en-US" sz="2800" smtClean="0"/>
              <a:t>Thread Pools</a:t>
            </a:r>
            <a:r>
              <a:rPr lang="pl-PL" sz="2800" smtClean="0"/>
              <a:t>)</a:t>
            </a:r>
            <a:r>
              <a:rPr lang="en-US" sz="2800" smtClean="0"/>
              <a:t> </a:t>
            </a:r>
            <a:r>
              <a:rPr lang="pl-PL" sz="2800" smtClean="0"/>
              <a:t>– najpopularniejszy rodzaj implementacji wykonawcy</a:t>
            </a:r>
          </a:p>
          <a:p>
            <a:r>
              <a:rPr lang="en-US" sz="2800" smtClean="0"/>
              <a:t>Fork/Join framework </a:t>
            </a:r>
            <a:r>
              <a:rPr lang="pl-PL" sz="2800" smtClean="0"/>
              <a:t>- </a:t>
            </a:r>
            <a:r>
              <a:rPr lang="en-US" sz="2800" smtClean="0"/>
              <a:t>n</a:t>
            </a:r>
            <a:r>
              <a:rPr lang="pl-PL" sz="2800" smtClean="0"/>
              <a:t>owość</a:t>
            </a:r>
            <a:r>
              <a:rPr lang="en-US" sz="2800" smtClean="0"/>
              <a:t> </a:t>
            </a:r>
            <a:r>
              <a:rPr lang="pl-PL" sz="2800" smtClean="0"/>
              <a:t>w</a:t>
            </a:r>
            <a:r>
              <a:rPr lang="en-US" sz="2800" smtClean="0"/>
              <a:t> JDK 7</a:t>
            </a:r>
            <a:r>
              <a:rPr lang="pl-PL" sz="2800" smtClean="0"/>
              <a:t> - </a:t>
            </a:r>
            <a:r>
              <a:rPr lang="en-US" sz="2800" smtClean="0"/>
              <a:t> </a:t>
            </a:r>
            <a:r>
              <a:rPr lang="pl-PL" sz="2800" smtClean="0"/>
              <a:t>wykorzystanie wielu procesorów</a:t>
            </a:r>
          </a:p>
        </p:txBody>
      </p:sp>
      <p:sp>
        <p:nvSpPr>
          <p:cNvPr id="28676"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28677" name="Symbol zastępczy numeru slajdu 5"/>
          <p:cNvSpPr>
            <a:spLocks noGrp="1"/>
          </p:cNvSpPr>
          <p:nvPr>
            <p:ph type="sldNum" sz="quarter" idx="12"/>
          </p:nvPr>
        </p:nvSpPr>
        <p:spPr>
          <a:noFill/>
        </p:spPr>
        <p:txBody>
          <a:bodyPr/>
          <a:lstStyle/>
          <a:p>
            <a:fld id="{F22221CE-7DE8-4D46-A391-4844BF125AF9}" type="slidenum">
              <a:rPr lang="pl-PL" smtClean="0">
                <a:cs typeface="Arial" pitchFamily="34" charset="0"/>
              </a:rPr>
              <a:pPr/>
              <a:t>88</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r>
              <a:rPr lang="pl-PL" smtClean="0"/>
              <a:t>Pula wątków</a:t>
            </a:r>
          </a:p>
        </p:txBody>
      </p:sp>
      <p:sp>
        <p:nvSpPr>
          <p:cNvPr id="29699" name="Rectangle 3"/>
          <p:cNvSpPr>
            <a:spLocks noGrp="1" noChangeArrowheads="1"/>
          </p:cNvSpPr>
          <p:nvPr>
            <p:ph type="body" idx="1"/>
          </p:nvPr>
        </p:nvSpPr>
        <p:spPr>
          <a:xfrm>
            <a:off x="0" y="914400"/>
            <a:ext cx="9144000" cy="5334000"/>
          </a:xfrm>
        </p:spPr>
        <p:txBody>
          <a:bodyPr/>
          <a:lstStyle/>
          <a:p>
            <a:pPr>
              <a:lnSpc>
                <a:spcPct val="90000"/>
              </a:lnSpc>
            </a:pPr>
            <a:r>
              <a:rPr lang="pl-PL" sz="2800" smtClean="0">
                <a:latin typeface="ArialMT"/>
              </a:rPr>
              <a:t>Ponieważ uruchamianie wątku jest czasochłonne dla Maszyny Wirtualnej, często stosuje się metodę zwaną Thread Pools. </a:t>
            </a:r>
          </a:p>
          <a:p>
            <a:pPr>
              <a:lnSpc>
                <a:spcPct val="90000"/>
              </a:lnSpc>
            </a:pPr>
            <a:r>
              <a:rPr lang="pl-PL" sz="2800" smtClean="0">
                <a:latin typeface="ArialMT"/>
              </a:rPr>
              <a:t>W czasie rozpoczęcia pracy programu tworzone są liczne wątki, które następnie są wprowadzane w stan czuwania </a:t>
            </a:r>
          </a:p>
          <a:p>
            <a:pPr>
              <a:lnSpc>
                <a:spcPct val="90000"/>
              </a:lnSpc>
            </a:pPr>
            <a:r>
              <a:rPr lang="pl-PL" sz="2800" smtClean="0">
                <a:latin typeface="ArialMT"/>
              </a:rPr>
              <a:t>Program, gdy potrzebuje wątku nie tworzy go, lecz pobiera z pamięci i budzi do pracy. </a:t>
            </a:r>
          </a:p>
          <a:p>
            <a:pPr>
              <a:lnSpc>
                <a:spcPct val="90000"/>
              </a:lnSpc>
            </a:pPr>
            <a:r>
              <a:rPr lang="pl-PL" sz="2800" smtClean="0">
                <a:latin typeface="ArialMT"/>
              </a:rPr>
              <a:t>Szczególnie efektywne przy tworzeniu różnego rodzaju serwerów, kiedy czas uruchamiania programu nie jest tak istotny jak czas realizacji zadań. </a:t>
            </a:r>
          </a:p>
          <a:p>
            <a:pPr>
              <a:lnSpc>
                <a:spcPct val="90000"/>
              </a:lnSpc>
            </a:pPr>
            <a:r>
              <a:rPr lang="pl-PL" sz="2800" smtClean="0">
                <a:latin typeface="ArialMT"/>
              </a:rPr>
              <a:t>Np. serwer WWW, w którym każde połączenie jest realizowane przez oddzielny wątek.</a:t>
            </a:r>
          </a:p>
          <a:p>
            <a:pPr>
              <a:lnSpc>
                <a:spcPct val="90000"/>
              </a:lnSpc>
            </a:pPr>
            <a:endParaRPr lang="pl-PL" sz="2800" smtClean="0"/>
          </a:p>
        </p:txBody>
      </p:sp>
      <p:sp>
        <p:nvSpPr>
          <p:cNvPr id="29700" name="Symbol zastępczy numeru slajdu 6"/>
          <p:cNvSpPr>
            <a:spLocks noGrp="1"/>
          </p:cNvSpPr>
          <p:nvPr>
            <p:ph type="sldNum" sz="quarter" idx="12"/>
          </p:nvPr>
        </p:nvSpPr>
        <p:spPr>
          <a:noFill/>
        </p:spPr>
        <p:txBody>
          <a:bodyPr/>
          <a:lstStyle/>
          <a:p>
            <a:fld id="{BF346DC9-785A-4713-A154-B398B4DC0331}" type="slidenum">
              <a:rPr lang="pl-PL" smtClean="0">
                <a:cs typeface="Arial" pitchFamily="34" charset="0"/>
              </a:rPr>
              <a:pPr/>
              <a:t>89</a:t>
            </a:fld>
            <a:endParaRPr lang="pl-PL" smtClean="0">
              <a:cs typeface="Arial" pitchFamily="34" charset="0"/>
            </a:endParaRPr>
          </a:p>
        </p:txBody>
      </p:sp>
      <p:sp>
        <p:nvSpPr>
          <p:cNvPr id="29701" name="Symbol zastępczy stopki 7"/>
          <p:cNvSpPr>
            <a:spLocks noGrp="1"/>
          </p:cNvSpPr>
          <p:nvPr>
            <p:ph type="ftr" sz="quarter" idx="11"/>
          </p:nvPr>
        </p:nvSpPr>
        <p:spPr>
          <a:noFill/>
        </p:spPr>
        <p:txBody>
          <a:bodyPr/>
          <a:lstStyle/>
          <a:p>
            <a:r>
              <a:rPr lang="pl-PL" smtClean="0">
                <a:cs typeface="Arial" pitchFamily="34" charset="0"/>
              </a:rPr>
              <a:t>Zaawansowane Technologie Programistyczne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zawartości 2"/>
          <p:cNvSpPr txBox="1">
            <a:spLocks/>
          </p:cNvSpPr>
          <p:nvPr/>
        </p:nvSpPr>
        <p:spPr bwMode="auto">
          <a:xfrm>
            <a:off x="457200" y="1052513"/>
            <a:ext cx="8229600" cy="507365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pl-PL" sz="2800">
                <a:latin typeface="Calibri" pitchFamily="34" charset="0"/>
              </a:rPr>
              <a:t>Dwa wątki P1 i P2, obydwa piszą do zmiennej tmp</a:t>
            </a: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endParaRPr lang="pl-PL" sz="2800">
              <a:latin typeface="Calibri" pitchFamily="34" charset="0"/>
            </a:endParaRPr>
          </a:p>
          <a:p>
            <a:pPr marL="342900" indent="-342900">
              <a:spcBef>
                <a:spcPct val="20000"/>
              </a:spcBef>
              <a:buFont typeface="Arial" pitchFamily="34" charset="0"/>
              <a:buChar char="•"/>
            </a:pPr>
            <a:r>
              <a:rPr lang="pl-PL" sz="2800">
                <a:latin typeface="Calibri" pitchFamily="34" charset="0"/>
              </a:rPr>
              <a:t>Intencją programisty było lokalne wykorzystanie zmiennej tmp i osiągnięcie stanu, gdzie:</a:t>
            </a:r>
            <a:br>
              <a:rPr lang="pl-PL" sz="2800">
                <a:latin typeface="Calibri" pitchFamily="34" charset="0"/>
              </a:rPr>
            </a:br>
            <a:r>
              <a:rPr lang="pl-PL" sz="2800">
                <a:latin typeface="Calibri" pitchFamily="34" charset="0"/>
              </a:rPr>
              <a:t> y = 34 i z = 4714</a:t>
            </a:r>
          </a:p>
        </p:txBody>
      </p:sp>
      <p:sp>
        <p:nvSpPr>
          <p:cNvPr id="16387" name="Tytuł 1"/>
          <p:cNvSpPr>
            <a:spLocks noGrp="1"/>
          </p:cNvSpPr>
          <p:nvPr>
            <p:ph type="title"/>
          </p:nvPr>
        </p:nvSpPr>
        <p:spPr>
          <a:xfrm>
            <a:off x="468313" y="0"/>
            <a:ext cx="8229600" cy="1143000"/>
          </a:xfrm>
        </p:spPr>
        <p:txBody>
          <a:bodyPr/>
          <a:lstStyle/>
          <a:p>
            <a:pPr eaLnBrk="1" hangingPunct="1"/>
            <a:r>
              <a:rPr lang="pl-PL" smtClean="0"/>
              <a:t>Race condition – kolejny przykład</a:t>
            </a:r>
          </a:p>
        </p:txBody>
      </p:sp>
      <p:graphicFrame>
        <p:nvGraphicFramePr>
          <p:cNvPr id="7" name="Symbol zastępczy zawartości 6"/>
          <p:cNvGraphicFramePr>
            <a:graphicFrameLocks noGrp="1"/>
          </p:cNvGraphicFramePr>
          <p:nvPr>
            <p:ph idx="1"/>
          </p:nvPr>
        </p:nvGraphicFramePr>
        <p:xfrm>
          <a:off x="1619250" y="1843088"/>
          <a:ext cx="5040560" cy="2377440"/>
        </p:xfrm>
        <a:graphic>
          <a:graphicData uri="http://schemas.openxmlformats.org/drawingml/2006/table">
            <a:tbl>
              <a:tblPr firstRow="1" bandRow="1">
                <a:tableStyleId>{9D7B26C5-4107-4FEC-AEDC-1716B250A1EF}</a:tableStyleId>
              </a:tblPr>
              <a:tblGrid>
                <a:gridCol w="2520280"/>
                <a:gridCol w="2520280"/>
              </a:tblGrid>
              <a:tr h="370840">
                <a:tc>
                  <a:txBody>
                    <a:bodyPr/>
                    <a:lstStyle/>
                    <a:p>
                      <a:pPr algn="ctr"/>
                      <a:r>
                        <a:rPr lang="pl-PL" sz="2000" dirty="0" smtClean="0">
                          <a:latin typeface="Calibri" pitchFamily="34" charset="0"/>
                          <a:cs typeface="Calibri" pitchFamily="34" charset="0"/>
                        </a:rPr>
                        <a:t>P1:</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P2:</a:t>
                      </a:r>
                      <a:endParaRPr lang="pl-PL" sz="20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pl-PL" sz="2000" dirty="0" smtClean="0">
                          <a:latin typeface="Calibri" pitchFamily="34" charset="0"/>
                          <a:cs typeface="Calibri" pitchFamily="34" charset="0"/>
                        </a:rPr>
                        <a:t>.</a:t>
                      </a:r>
                      <a:endParaRPr lang="pl-PL" sz="2000" b="1" dirty="0" smtClean="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4711</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z = </a:t>
                      </a: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+ 3</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pPr algn="ctr"/>
                      <a:r>
                        <a:rPr lang="pl-PL" sz="2000" dirty="0" err="1" smtClean="0">
                          <a:latin typeface="Calibri" pitchFamily="34" charset="0"/>
                          <a:cs typeface="Calibri" pitchFamily="34" charset="0"/>
                        </a:rPr>
                        <a:t>tmp</a:t>
                      </a:r>
                      <a:r>
                        <a:rPr lang="pl-PL" sz="2000" dirty="0" smtClean="0">
                          <a:latin typeface="Calibri" pitchFamily="34" charset="0"/>
                          <a:cs typeface="Calibri" pitchFamily="34" charset="0"/>
                        </a:rPr>
                        <a:t> = 17</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pPr algn="ctr"/>
                      <a:r>
                        <a:rPr lang="pl-PL" sz="2000" dirty="0" smtClean="0">
                          <a:latin typeface="Calibri" pitchFamily="34" charset="0"/>
                          <a:cs typeface="Calibri" pitchFamily="34" charset="0"/>
                        </a:rPr>
                        <a:t>y = 2*tmp</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Calibri" pitchFamily="34" charset="0"/>
                          <a:cs typeface="Calibri" pitchFamily="34" charset="0"/>
                        </a:rPr>
                        <a:t>.</a:t>
                      </a:r>
                      <a:endParaRPr lang="pl-PL" sz="2000" b="1"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407"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16408" name="Symbol zastępczy numeru slajdu 5"/>
          <p:cNvSpPr>
            <a:spLocks noGrp="1"/>
          </p:cNvSpPr>
          <p:nvPr>
            <p:ph type="sldNum" sz="quarter" idx="12"/>
          </p:nvPr>
        </p:nvSpPr>
        <p:spPr>
          <a:noFill/>
        </p:spPr>
        <p:txBody>
          <a:bodyPr/>
          <a:lstStyle/>
          <a:p>
            <a:fld id="{DA356F64-B68A-4158-B4A1-7F6A103118A6}" type="slidenum">
              <a:rPr lang="pl-PL" smtClean="0">
                <a:cs typeface="Arial" pitchFamily="34" charset="0"/>
              </a:rPr>
              <a:pPr/>
              <a:t>9</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a:xfrm>
            <a:off x="685800" y="-171450"/>
            <a:ext cx="7772400" cy="1143000"/>
          </a:xfrm>
        </p:spPr>
        <p:txBody>
          <a:bodyPr/>
          <a:lstStyle/>
          <a:p>
            <a:r>
              <a:rPr lang="pl-PL" smtClean="0"/>
              <a:t>Interfejsy typu Executor </a:t>
            </a:r>
          </a:p>
        </p:txBody>
      </p:sp>
      <p:sp>
        <p:nvSpPr>
          <p:cNvPr id="30723" name="Symbol zastępczy zawartości 2"/>
          <p:cNvSpPr>
            <a:spLocks noGrp="1"/>
          </p:cNvSpPr>
          <p:nvPr>
            <p:ph idx="1"/>
          </p:nvPr>
        </p:nvSpPr>
        <p:spPr>
          <a:xfrm>
            <a:off x="250825" y="836613"/>
            <a:ext cx="8713788" cy="5259387"/>
          </a:xfrm>
        </p:spPr>
        <p:txBody>
          <a:bodyPr/>
          <a:lstStyle/>
          <a:p>
            <a:r>
              <a:rPr lang="pl-PL" sz="2800" smtClean="0"/>
              <a:t>Pakiet </a:t>
            </a:r>
            <a:r>
              <a:rPr lang="en-US" sz="2800" b="1" smtClean="0"/>
              <a:t>java.util.concurrent</a:t>
            </a:r>
          </a:p>
          <a:p>
            <a:r>
              <a:rPr lang="en-US" sz="2800" b="1" smtClean="0"/>
              <a:t>Executor</a:t>
            </a:r>
            <a:r>
              <a:rPr lang="pl-PL" sz="2800" smtClean="0"/>
              <a:t> prosty interfejs umożliwiający uruchamianie zadań</a:t>
            </a:r>
          </a:p>
          <a:p>
            <a:r>
              <a:rPr lang="en-US" sz="2800" b="1" smtClean="0"/>
              <a:t>ExecutorService</a:t>
            </a:r>
            <a:r>
              <a:rPr lang="pl-PL" sz="2800" b="1" smtClean="0"/>
              <a:t> </a:t>
            </a:r>
            <a:endParaRPr lang="pl-PL" sz="2800" smtClean="0"/>
          </a:p>
          <a:p>
            <a:pPr lvl="1"/>
            <a:r>
              <a:rPr lang="pl-PL" sz="2400" smtClean="0"/>
              <a:t>dziedziczy z </a:t>
            </a:r>
            <a:r>
              <a:rPr lang="en-US" sz="2400" smtClean="0"/>
              <a:t>Executor,</a:t>
            </a:r>
            <a:endParaRPr lang="pl-PL" sz="2400" smtClean="0"/>
          </a:p>
          <a:p>
            <a:pPr lvl="1"/>
            <a:r>
              <a:rPr lang="pl-PL" sz="2400" smtClean="0"/>
              <a:t>umożliwia zarządzanie cyklem życia zadania i samego wykonawcy</a:t>
            </a:r>
          </a:p>
          <a:p>
            <a:r>
              <a:rPr lang="en-US" sz="2800" b="1" smtClean="0"/>
              <a:t>ScheduledExecutorService</a:t>
            </a:r>
            <a:r>
              <a:rPr lang="en-US" sz="2800" smtClean="0"/>
              <a:t>, </a:t>
            </a:r>
            <a:endParaRPr lang="pl-PL" sz="2800" smtClean="0"/>
          </a:p>
          <a:p>
            <a:pPr lvl="1"/>
            <a:r>
              <a:rPr lang="pl-PL" sz="2400" smtClean="0"/>
              <a:t>dziedziczy z </a:t>
            </a:r>
            <a:r>
              <a:rPr lang="en-US" sz="2400" smtClean="0"/>
              <a:t>ExecutorService,</a:t>
            </a:r>
            <a:endParaRPr lang="pl-PL" sz="2400" smtClean="0"/>
          </a:p>
          <a:p>
            <a:pPr lvl="1"/>
            <a:r>
              <a:rPr lang="pl-PL" sz="2400" smtClean="0"/>
              <a:t>umożliwia uruchomienie w przyszłości i/lub cykliczne</a:t>
            </a:r>
          </a:p>
          <a:p>
            <a:r>
              <a:rPr lang="pl-PL" sz="2800" smtClean="0"/>
              <a:t>Zaleca się, aby zmienne odwołujące się do obiektów wykonawców miały typ interfejsu, a nie implementacji</a:t>
            </a:r>
          </a:p>
        </p:txBody>
      </p:sp>
      <p:sp>
        <p:nvSpPr>
          <p:cNvPr id="30724"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0725" name="Symbol zastępczy numeru slajdu 5"/>
          <p:cNvSpPr>
            <a:spLocks noGrp="1"/>
          </p:cNvSpPr>
          <p:nvPr>
            <p:ph type="sldNum" sz="quarter" idx="12"/>
          </p:nvPr>
        </p:nvSpPr>
        <p:spPr>
          <a:noFill/>
        </p:spPr>
        <p:txBody>
          <a:bodyPr/>
          <a:lstStyle/>
          <a:p>
            <a:fld id="{FE6D7002-2F51-4918-9931-721AF7EE824E}" type="slidenum">
              <a:rPr lang="pl-PL" smtClean="0">
                <a:cs typeface="Arial" pitchFamily="34" charset="0"/>
              </a:rPr>
              <a:pPr/>
              <a:t>90</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a:xfrm>
            <a:off x="685800" y="260350"/>
            <a:ext cx="7772400" cy="1143000"/>
          </a:xfrm>
        </p:spPr>
        <p:txBody>
          <a:bodyPr/>
          <a:lstStyle/>
          <a:p>
            <a:r>
              <a:rPr lang="pl-PL" smtClean="0"/>
              <a:t>Interfejs Executor</a:t>
            </a:r>
          </a:p>
        </p:txBody>
      </p:sp>
      <p:sp>
        <p:nvSpPr>
          <p:cNvPr id="31747" name="Symbol zastępczy zawartości 2"/>
          <p:cNvSpPr>
            <a:spLocks noGrp="1"/>
          </p:cNvSpPr>
          <p:nvPr>
            <p:ph idx="1"/>
          </p:nvPr>
        </p:nvSpPr>
        <p:spPr>
          <a:xfrm>
            <a:off x="685800" y="1401763"/>
            <a:ext cx="7772400" cy="4114800"/>
          </a:xfrm>
        </p:spPr>
        <p:txBody>
          <a:bodyPr/>
          <a:lstStyle/>
          <a:p>
            <a:r>
              <a:rPr lang="pl-PL" smtClean="0"/>
              <a:t>pojedyncza metoda </a:t>
            </a:r>
            <a:r>
              <a:rPr lang="en-US" b="1" smtClean="0"/>
              <a:t>execute</a:t>
            </a:r>
            <a:r>
              <a:rPr lang="en-US" smtClean="0"/>
              <a:t>,</a:t>
            </a:r>
            <a:endParaRPr lang="pl-PL" smtClean="0"/>
          </a:p>
          <a:p>
            <a:r>
              <a:rPr lang="pl-PL" smtClean="0"/>
              <a:t>Jeśli </a:t>
            </a:r>
            <a:r>
              <a:rPr lang="en-US" b="1" smtClean="0"/>
              <a:t>r</a:t>
            </a:r>
            <a:r>
              <a:rPr lang="en-US" smtClean="0"/>
              <a:t> </a:t>
            </a:r>
            <a:r>
              <a:rPr lang="pl-PL" smtClean="0"/>
              <a:t>jest obiektem typu</a:t>
            </a:r>
            <a:r>
              <a:rPr lang="en-US" smtClean="0"/>
              <a:t> </a:t>
            </a:r>
            <a:r>
              <a:rPr lang="en-US" i="1" smtClean="0"/>
              <a:t>Runnable</a:t>
            </a:r>
            <a:r>
              <a:rPr lang="pl-PL" i="1" smtClean="0"/>
              <a:t>, a </a:t>
            </a:r>
            <a:r>
              <a:rPr lang="en-US" b="1" smtClean="0"/>
              <a:t>e</a:t>
            </a:r>
            <a:r>
              <a:rPr lang="en-US" smtClean="0"/>
              <a:t> </a:t>
            </a:r>
            <a:r>
              <a:rPr lang="pl-PL" smtClean="0"/>
              <a:t>jest obiektem typu </a:t>
            </a:r>
            <a:r>
              <a:rPr lang="en-US" i="1" smtClean="0"/>
              <a:t>Executor</a:t>
            </a:r>
            <a:r>
              <a:rPr lang="pl-PL" i="1" smtClean="0"/>
              <a:t> </a:t>
            </a:r>
            <a:r>
              <a:rPr lang="pl-PL" smtClean="0"/>
              <a:t>to zamiast</a:t>
            </a:r>
            <a:endParaRPr lang="en-US" smtClean="0"/>
          </a:p>
          <a:p>
            <a:pPr>
              <a:buFontTx/>
              <a:buNone/>
            </a:pPr>
            <a:r>
              <a:rPr lang="pl-PL" smtClean="0"/>
              <a:t>			</a:t>
            </a:r>
            <a:r>
              <a:rPr lang="en-US" b="1" smtClean="0"/>
              <a:t>(new Thread(r)).start();</a:t>
            </a:r>
          </a:p>
          <a:p>
            <a:pPr>
              <a:buFontTx/>
              <a:buNone/>
            </a:pPr>
            <a:r>
              <a:rPr lang="pl-PL" smtClean="0"/>
              <a:t>można użyć:</a:t>
            </a:r>
            <a:endParaRPr lang="en-US" smtClean="0"/>
          </a:p>
          <a:p>
            <a:pPr>
              <a:buFontTx/>
              <a:buNone/>
            </a:pPr>
            <a:r>
              <a:rPr lang="pl-PL" b="1" smtClean="0"/>
              <a:t>				</a:t>
            </a:r>
            <a:r>
              <a:rPr lang="en-US" b="1" smtClean="0"/>
              <a:t>e.execute(r);</a:t>
            </a:r>
          </a:p>
          <a:p>
            <a:r>
              <a:rPr lang="pl-PL" smtClean="0"/>
              <a:t>W zależności od implementacji zadanie zostanie przekazane do wykonania przez istniejący już wątek roboczy, lub do kolejki</a:t>
            </a:r>
          </a:p>
        </p:txBody>
      </p:sp>
      <p:sp>
        <p:nvSpPr>
          <p:cNvPr id="31748"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1749" name="Symbol zastępczy numeru slajdu 5"/>
          <p:cNvSpPr>
            <a:spLocks noGrp="1"/>
          </p:cNvSpPr>
          <p:nvPr>
            <p:ph type="sldNum" sz="quarter" idx="12"/>
          </p:nvPr>
        </p:nvSpPr>
        <p:spPr>
          <a:noFill/>
        </p:spPr>
        <p:txBody>
          <a:bodyPr/>
          <a:lstStyle/>
          <a:p>
            <a:fld id="{4A211551-24EE-4E3B-99DE-E92238B52AAC}" type="slidenum">
              <a:rPr lang="pl-PL" smtClean="0">
                <a:cs typeface="Arial" pitchFamily="34" charset="0"/>
              </a:rPr>
              <a:pPr/>
              <a:t>91</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a:xfrm>
            <a:off x="685800" y="-100013"/>
            <a:ext cx="7772400" cy="1143001"/>
          </a:xfrm>
        </p:spPr>
        <p:txBody>
          <a:bodyPr/>
          <a:lstStyle/>
          <a:p>
            <a:r>
              <a:rPr lang="pl-PL" smtClean="0"/>
              <a:t>Interfejs ExecutorService</a:t>
            </a:r>
          </a:p>
        </p:txBody>
      </p:sp>
      <p:sp>
        <p:nvSpPr>
          <p:cNvPr id="32771" name="Symbol zastępczy zawartości 2"/>
          <p:cNvSpPr>
            <a:spLocks noGrp="1"/>
          </p:cNvSpPr>
          <p:nvPr>
            <p:ph idx="1"/>
          </p:nvPr>
        </p:nvSpPr>
        <p:spPr>
          <a:xfrm>
            <a:off x="0" y="906463"/>
            <a:ext cx="9144000" cy="4826000"/>
          </a:xfrm>
        </p:spPr>
        <p:txBody>
          <a:bodyPr/>
          <a:lstStyle/>
          <a:p>
            <a:r>
              <a:rPr lang="pl-PL" smtClean="0"/>
              <a:t>metoda </a:t>
            </a:r>
            <a:r>
              <a:rPr lang="pl-PL" b="1" smtClean="0"/>
              <a:t>submit </a:t>
            </a:r>
            <a:r>
              <a:rPr lang="pl-PL" smtClean="0"/>
              <a:t>akceptuje obiekty typu Runnable, ale także </a:t>
            </a:r>
            <a:r>
              <a:rPr lang="pl-PL" b="1" i="1" smtClean="0"/>
              <a:t>Callable</a:t>
            </a:r>
            <a:r>
              <a:rPr lang="pl-PL" i="1" smtClean="0"/>
              <a:t>, które </a:t>
            </a:r>
            <a:r>
              <a:rPr lang="pl-PL" smtClean="0"/>
              <a:t>mogą zwracać wartość</a:t>
            </a:r>
          </a:p>
          <a:p>
            <a:r>
              <a:rPr lang="pl-PL" smtClean="0"/>
              <a:t>Metoda </a:t>
            </a:r>
            <a:r>
              <a:rPr lang="en-US" smtClean="0"/>
              <a:t>submit </a:t>
            </a:r>
            <a:r>
              <a:rPr lang="pl-PL" smtClean="0"/>
              <a:t>zwraca obiekt typu </a:t>
            </a:r>
            <a:r>
              <a:rPr lang="en-US" b="1" smtClean="0"/>
              <a:t>Future</a:t>
            </a:r>
            <a:r>
              <a:rPr lang="pl-PL" smtClean="0"/>
              <a:t>, za pomocą którego można uzyskać zwracaną wartość i zarządzać zadaniem</a:t>
            </a:r>
            <a:endParaRPr lang="en-US" smtClean="0"/>
          </a:p>
          <a:p>
            <a:r>
              <a:rPr lang="pl-PL" smtClean="0"/>
              <a:t>Można "submitować" całe kolekcje zadań</a:t>
            </a:r>
          </a:p>
          <a:p>
            <a:r>
              <a:rPr lang="pl-PL" smtClean="0"/>
              <a:t>Metody do zatrzymywania wykonawcy </a:t>
            </a:r>
            <a:r>
              <a:rPr lang="pl-PL" i="1" smtClean="0"/>
              <a:t>shutdown i shutdownNow</a:t>
            </a:r>
          </a:p>
          <a:p>
            <a:pPr lvl="1"/>
            <a:r>
              <a:rPr lang="pl-PL" smtClean="0"/>
              <a:t>natychmiastowe zatrzymanie tylko gdy zadania właściwie obsługują przerwania (interrupt)</a:t>
            </a:r>
          </a:p>
        </p:txBody>
      </p:sp>
      <p:sp>
        <p:nvSpPr>
          <p:cNvPr id="32772"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2773" name="Symbol zastępczy numeru slajdu 5"/>
          <p:cNvSpPr>
            <a:spLocks noGrp="1"/>
          </p:cNvSpPr>
          <p:nvPr>
            <p:ph type="sldNum" sz="quarter" idx="12"/>
          </p:nvPr>
        </p:nvSpPr>
        <p:spPr>
          <a:noFill/>
        </p:spPr>
        <p:txBody>
          <a:bodyPr/>
          <a:lstStyle/>
          <a:p>
            <a:fld id="{FE941FD9-95BD-4A02-803F-F94C6805E728}" type="slidenum">
              <a:rPr lang="pl-PL" smtClean="0">
                <a:cs typeface="Arial" pitchFamily="34" charset="0"/>
              </a:rPr>
              <a:pPr/>
              <a:t>92</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ytuł 1"/>
          <p:cNvSpPr>
            <a:spLocks noGrp="1"/>
          </p:cNvSpPr>
          <p:nvPr>
            <p:ph type="title"/>
          </p:nvPr>
        </p:nvSpPr>
        <p:spPr/>
        <p:txBody>
          <a:bodyPr/>
          <a:lstStyle/>
          <a:p>
            <a:r>
              <a:rPr lang="pl-PL" smtClean="0"/>
              <a:t>Interfejs ScheduledExecutorService</a:t>
            </a:r>
          </a:p>
        </p:txBody>
      </p:sp>
      <p:sp>
        <p:nvSpPr>
          <p:cNvPr id="33795" name="Symbol zastępczy zawartości 2"/>
          <p:cNvSpPr>
            <a:spLocks noGrp="1"/>
          </p:cNvSpPr>
          <p:nvPr>
            <p:ph idx="1"/>
          </p:nvPr>
        </p:nvSpPr>
        <p:spPr/>
        <p:txBody>
          <a:bodyPr/>
          <a:lstStyle/>
          <a:p>
            <a:r>
              <a:rPr lang="pl-PL" b="1" smtClean="0"/>
              <a:t>schedule</a:t>
            </a:r>
            <a:r>
              <a:rPr lang="pl-PL" smtClean="0"/>
              <a:t> – wykonuje zadanie po okreslonym czasie</a:t>
            </a:r>
          </a:p>
          <a:p>
            <a:r>
              <a:rPr lang="pl-PL" b="1" smtClean="0"/>
              <a:t>scheduleAtFixedRate</a:t>
            </a:r>
            <a:r>
              <a:rPr lang="pl-PL" smtClean="0"/>
              <a:t> – rozpoczyna zadanie cyklicznie, co określony czas</a:t>
            </a:r>
          </a:p>
          <a:p>
            <a:r>
              <a:rPr lang="pl-PL" b="1" smtClean="0"/>
              <a:t>scheduleWithFixedDelay</a:t>
            </a:r>
            <a:r>
              <a:rPr lang="pl-PL" smtClean="0"/>
              <a:t> – rozpoczyna kolejne wykonywanie zadania po określonym czasie od zakończenia poprzedniego</a:t>
            </a:r>
            <a:endParaRPr lang="pl-PL" b="1" smtClean="0"/>
          </a:p>
        </p:txBody>
      </p:sp>
      <p:sp>
        <p:nvSpPr>
          <p:cNvPr id="33796" name="Symbol zastępczy stopki 4"/>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3797" name="Symbol zastępczy numeru slajdu 5"/>
          <p:cNvSpPr>
            <a:spLocks noGrp="1"/>
          </p:cNvSpPr>
          <p:nvPr>
            <p:ph type="sldNum" sz="quarter" idx="12"/>
          </p:nvPr>
        </p:nvSpPr>
        <p:spPr>
          <a:noFill/>
        </p:spPr>
        <p:txBody>
          <a:bodyPr/>
          <a:lstStyle/>
          <a:p>
            <a:fld id="{940AC2F7-6DE2-4D25-8607-01B398258F59}" type="slidenum">
              <a:rPr lang="pl-PL" smtClean="0">
                <a:cs typeface="Arial" pitchFamily="34" charset="0"/>
              </a:rPr>
              <a:pPr/>
              <a:t>93</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p:nvPr>
        </p:nvSpPr>
        <p:spPr/>
        <p:txBody>
          <a:bodyPr/>
          <a:lstStyle/>
          <a:p>
            <a:r>
              <a:rPr lang="pl-PL" smtClean="0"/>
              <a:t>Pule wątków – Thread Pools</a:t>
            </a:r>
          </a:p>
        </p:txBody>
      </p:sp>
      <p:sp>
        <p:nvSpPr>
          <p:cNvPr id="34819" name="Symbol zastępczy zawartości 2"/>
          <p:cNvSpPr>
            <a:spLocks noGrp="1"/>
          </p:cNvSpPr>
          <p:nvPr>
            <p:ph idx="1"/>
          </p:nvPr>
        </p:nvSpPr>
        <p:spPr/>
        <p:txBody>
          <a:bodyPr/>
          <a:lstStyle/>
          <a:p>
            <a:r>
              <a:rPr lang="pl-PL" smtClean="0"/>
              <a:t>Większość implementacji interfejsów typu Executor wykorzystuje zbiór wątków roboczych (</a:t>
            </a:r>
            <a:r>
              <a:rPr lang="pl-PL" i="1" smtClean="0"/>
              <a:t>worker threads</a:t>
            </a:r>
            <a:r>
              <a:rPr lang="pl-PL" smtClean="0"/>
              <a:t>)</a:t>
            </a:r>
          </a:p>
          <a:p>
            <a:r>
              <a:rPr lang="pl-PL" smtClean="0"/>
              <a:t>Istnieją one niezależnie od przydzielanych im zadań</a:t>
            </a:r>
          </a:p>
          <a:p>
            <a:r>
              <a:rPr lang="pl-PL" smtClean="0"/>
              <a:t>Zazwyczaj dany wątek wykorzystywany jest do wykonania wielu zadań</a:t>
            </a:r>
          </a:p>
        </p:txBody>
      </p:sp>
      <p:sp>
        <p:nvSpPr>
          <p:cNvPr id="34820"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4821" name="Symbol zastępczy numeru slajdu 4"/>
          <p:cNvSpPr>
            <a:spLocks noGrp="1"/>
          </p:cNvSpPr>
          <p:nvPr>
            <p:ph type="sldNum" sz="quarter" idx="12"/>
          </p:nvPr>
        </p:nvSpPr>
        <p:spPr>
          <a:noFill/>
        </p:spPr>
        <p:txBody>
          <a:bodyPr/>
          <a:lstStyle/>
          <a:p>
            <a:fld id="{1B09227B-4BE9-4C87-8B4E-7763495BD0F5}" type="slidenum">
              <a:rPr lang="pl-PL" smtClean="0">
                <a:cs typeface="Arial" pitchFamily="34" charset="0"/>
              </a:rPr>
              <a:pPr/>
              <a:t>94</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p:txBody>
          <a:bodyPr/>
          <a:lstStyle/>
          <a:p>
            <a:r>
              <a:rPr lang="pl-PL" smtClean="0"/>
              <a:t>Ustalona pula wątków</a:t>
            </a:r>
            <a:br>
              <a:rPr lang="pl-PL" smtClean="0"/>
            </a:br>
            <a:r>
              <a:rPr lang="pl-PL" smtClean="0"/>
              <a:t>(</a:t>
            </a:r>
            <a:r>
              <a:rPr lang="pl-PL" i="1" smtClean="0"/>
              <a:t>fixed thread pool</a:t>
            </a:r>
            <a:r>
              <a:rPr lang="pl-PL" smtClean="0"/>
              <a:t>)</a:t>
            </a:r>
          </a:p>
        </p:txBody>
      </p:sp>
      <p:sp>
        <p:nvSpPr>
          <p:cNvPr id="35843" name="Symbol zastępczy zawartości 2"/>
          <p:cNvSpPr>
            <a:spLocks noGrp="1"/>
          </p:cNvSpPr>
          <p:nvPr>
            <p:ph idx="1"/>
          </p:nvPr>
        </p:nvSpPr>
        <p:spPr/>
        <p:txBody>
          <a:bodyPr/>
          <a:lstStyle/>
          <a:p>
            <a:r>
              <a:rPr lang="pl-PL" smtClean="0"/>
              <a:t>Stała liczba wątków w puli</a:t>
            </a:r>
          </a:p>
          <a:p>
            <a:r>
              <a:rPr lang="pl-PL" smtClean="0"/>
              <a:t>Wątki zabite przy wykonywaniu zadań (np. w wyniku wystąpienia błędów lub wyjątków) są zastępowane przez nowe</a:t>
            </a:r>
          </a:p>
          <a:p>
            <a:r>
              <a:rPr lang="pl-PL" smtClean="0"/>
              <a:t>Zadania przydzielane za pośrednictwem kolejki</a:t>
            </a:r>
          </a:p>
          <a:p>
            <a:r>
              <a:rPr lang="pl-PL" smtClean="0"/>
              <a:t>Nadmiarowe zadania oczekują w kolejce na wolne wątki</a:t>
            </a:r>
          </a:p>
        </p:txBody>
      </p:sp>
      <p:sp>
        <p:nvSpPr>
          <p:cNvPr id="35844"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5845" name="Symbol zastępczy numeru slajdu 4"/>
          <p:cNvSpPr>
            <a:spLocks noGrp="1"/>
          </p:cNvSpPr>
          <p:nvPr>
            <p:ph type="sldNum" sz="quarter" idx="12"/>
          </p:nvPr>
        </p:nvSpPr>
        <p:spPr>
          <a:noFill/>
        </p:spPr>
        <p:txBody>
          <a:bodyPr/>
          <a:lstStyle/>
          <a:p>
            <a:fld id="{64BCE80F-56EC-4414-B41C-BEEECE452920}" type="slidenum">
              <a:rPr lang="pl-PL" smtClean="0">
                <a:cs typeface="Arial" pitchFamily="34" charset="0"/>
              </a:rPr>
              <a:pPr/>
              <a:t>95</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ytuł 1"/>
          <p:cNvSpPr>
            <a:spLocks noGrp="1"/>
          </p:cNvSpPr>
          <p:nvPr>
            <p:ph type="title"/>
          </p:nvPr>
        </p:nvSpPr>
        <p:spPr>
          <a:xfrm>
            <a:off x="0" y="609600"/>
            <a:ext cx="9144000" cy="1143000"/>
          </a:xfrm>
        </p:spPr>
        <p:txBody>
          <a:bodyPr/>
          <a:lstStyle/>
          <a:p>
            <a:r>
              <a:rPr lang="pl-PL" smtClean="0"/>
              <a:t>Klasa java.util.concurrent.Executors </a:t>
            </a:r>
          </a:p>
        </p:txBody>
      </p:sp>
      <p:sp>
        <p:nvSpPr>
          <p:cNvPr id="36867" name="Symbol zastępczy zawartości 2"/>
          <p:cNvSpPr>
            <a:spLocks noGrp="1"/>
          </p:cNvSpPr>
          <p:nvPr>
            <p:ph idx="1"/>
          </p:nvPr>
        </p:nvSpPr>
        <p:spPr/>
        <p:txBody>
          <a:bodyPr/>
          <a:lstStyle/>
          <a:p>
            <a:r>
              <a:rPr lang="pl-PL" smtClean="0"/>
              <a:t> </a:t>
            </a:r>
            <a:r>
              <a:rPr lang="pl-PL" b="1" smtClean="0"/>
              <a:t>newFixedThreadPool </a:t>
            </a:r>
            <a:r>
              <a:rPr lang="pl-PL" smtClean="0"/>
              <a:t> - wykonawca wykorzystujący stałą pulę wątków</a:t>
            </a:r>
          </a:p>
          <a:p>
            <a:r>
              <a:rPr lang="pl-PL" b="1" smtClean="0"/>
              <a:t>newCachedThreadPool </a:t>
            </a:r>
            <a:r>
              <a:rPr lang="pl-PL" smtClean="0"/>
              <a:t> - wykonawca tworzący nowe wątki, gdy są potrzebne, ale wykorzystujący ponownie te, które zkończyły zadania</a:t>
            </a:r>
          </a:p>
          <a:p>
            <a:r>
              <a:rPr lang="pl-PL" b="1" smtClean="0"/>
              <a:t> newSingleThreadExecutor</a:t>
            </a:r>
            <a:r>
              <a:rPr lang="pl-PL" smtClean="0"/>
              <a:t> – wykonuje jedno zadanie na raz</a:t>
            </a:r>
            <a:endParaRPr lang="pl-PL" b="1" smtClean="0"/>
          </a:p>
        </p:txBody>
      </p:sp>
      <p:sp>
        <p:nvSpPr>
          <p:cNvPr id="36868"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6869" name="Symbol zastępczy numeru slajdu 4"/>
          <p:cNvSpPr>
            <a:spLocks noGrp="1"/>
          </p:cNvSpPr>
          <p:nvPr>
            <p:ph type="sldNum" sz="quarter" idx="12"/>
          </p:nvPr>
        </p:nvSpPr>
        <p:spPr>
          <a:noFill/>
        </p:spPr>
        <p:txBody>
          <a:bodyPr/>
          <a:lstStyle/>
          <a:p>
            <a:fld id="{FFFF83C3-5E95-4AB0-AF5F-FE931B7E3A5D}" type="slidenum">
              <a:rPr lang="pl-PL" smtClean="0">
                <a:cs typeface="Arial" pitchFamily="34" charset="0"/>
              </a:rPr>
              <a:pPr/>
              <a:t>96</a:t>
            </a:fld>
            <a:endParaRPr lang="pl-PL" smtClean="0">
              <a:cs typeface="Arial"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ytuł 1"/>
          <p:cNvSpPr>
            <a:spLocks noGrp="1"/>
          </p:cNvSpPr>
          <p:nvPr>
            <p:ph type="title"/>
          </p:nvPr>
        </p:nvSpPr>
        <p:spPr>
          <a:xfrm>
            <a:off x="685800" y="-315913"/>
            <a:ext cx="7772400" cy="1143001"/>
          </a:xfrm>
        </p:spPr>
        <p:txBody>
          <a:bodyPr/>
          <a:lstStyle/>
          <a:p>
            <a:r>
              <a:rPr lang="pl-PL" smtClean="0"/>
              <a:t>Przykład</a:t>
            </a:r>
          </a:p>
        </p:txBody>
      </p:sp>
      <p:sp>
        <p:nvSpPr>
          <p:cNvPr id="37891"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7892" name="Symbol zastępczy numeru slajdu 4"/>
          <p:cNvSpPr>
            <a:spLocks noGrp="1"/>
          </p:cNvSpPr>
          <p:nvPr>
            <p:ph type="sldNum" sz="quarter" idx="12"/>
          </p:nvPr>
        </p:nvSpPr>
        <p:spPr>
          <a:noFill/>
        </p:spPr>
        <p:txBody>
          <a:bodyPr/>
          <a:lstStyle/>
          <a:p>
            <a:fld id="{13C38CBA-74EC-4C96-ADF0-78822927FE29}" type="slidenum">
              <a:rPr lang="pl-PL" smtClean="0">
                <a:cs typeface="Arial" pitchFamily="34" charset="0"/>
              </a:rPr>
              <a:pPr/>
              <a:t>97</a:t>
            </a:fld>
            <a:endParaRPr lang="pl-PL" smtClean="0">
              <a:cs typeface="Arial" pitchFamily="34" charset="0"/>
            </a:endParaRPr>
          </a:p>
        </p:txBody>
      </p:sp>
      <p:sp>
        <p:nvSpPr>
          <p:cNvPr id="37893" name="pole tekstowe 5"/>
          <p:cNvSpPr txBox="1">
            <a:spLocks noChangeArrowheads="1"/>
          </p:cNvSpPr>
          <p:nvPr/>
        </p:nvSpPr>
        <p:spPr bwMode="auto">
          <a:xfrm>
            <a:off x="0" y="765175"/>
            <a:ext cx="9144000" cy="5908675"/>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class Task implements Runnable {</a:t>
            </a:r>
          </a:p>
          <a:p>
            <a:pPr>
              <a:lnSpc>
                <a:spcPct val="90000"/>
              </a:lnSpc>
            </a:pPr>
            <a:r>
              <a:rPr lang="pl-PL" sz="2000" b="1">
                <a:latin typeface="Consolas" pitchFamily="49" charset="0"/>
                <a:cs typeface="Consolas" pitchFamily="49" charset="0"/>
              </a:rPr>
              <a:t>  private String name;</a:t>
            </a:r>
          </a:p>
          <a:p>
            <a:pPr>
              <a:lnSpc>
                <a:spcPct val="90000"/>
              </a:lnSpc>
            </a:pPr>
            <a:r>
              <a:rPr lang="pl-PL" sz="2000" b="1">
                <a:latin typeface="Consolas" pitchFamily="49" charset="0"/>
                <a:cs typeface="Consolas" pitchFamily="49" charset="0"/>
              </a:rPr>
              <a:t>  public Task(String name) {</a:t>
            </a:r>
          </a:p>
          <a:p>
            <a:pPr>
              <a:lnSpc>
                <a:spcPct val="90000"/>
              </a:lnSpc>
            </a:pPr>
            <a:r>
              <a:rPr lang="pl-PL" sz="2000" b="1">
                <a:latin typeface="Consolas" pitchFamily="49" charset="0"/>
                <a:cs typeface="Consolas" pitchFamily="49" charset="0"/>
              </a:rPr>
              <a:t>    this.name = name;</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public void run() {</a:t>
            </a:r>
          </a:p>
          <a:p>
            <a:pPr>
              <a:lnSpc>
                <a:spcPct val="90000"/>
              </a:lnSpc>
            </a:pPr>
            <a:r>
              <a:rPr lang="pl-PL" sz="2000" b="1">
                <a:latin typeface="Consolas" pitchFamily="49" charset="0"/>
                <a:cs typeface="Consolas" pitchFamily="49" charset="0"/>
              </a:rPr>
              <a:t>    for (int i=1; i &lt;= 4; i++) {</a:t>
            </a:r>
          </a:p>
          <a:p>
            <a:pPr>
              <a:lnSpc>
                <a:spcPct val="90000"/>
              </a:lnSpc>
            </a:pPr>
            <a:r>
              <a:rPr lang="pl-PL" sz="2000" b="1">
                <a:latin typeface="Consolas" pitchFamily="49" charset="0"/>
                <a:cs typeface="Consolas" pitchFamily="49" charset="0"/>
              </a:rPr>
              <a:t>      System.out.println(name + " " + i);</a:t>
            </a:r>
          </a:p>
          <a:p>
            <a:pPr>
              <a:lnSpc>
                <a:spcPct val="90000"/>
              </a:lnSpc>
            </a:pPr>
            <a:r>
              <a:rPr lang="pl-PL" sz="2000" b="1">
                <a:latin typeface="Consolas" pitchFamily="49" charset="0"/>
                <a:cs typeface="Consolas" pitchFamily="49" charset="0"/>
              </a:rPr>
              <a:t>      Thread.yield();</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public class Wykonawca {</a:t>
            </a:r>
          </a:p>
          <a:p>
            <a:pPr>
              <a:lnSpc>
                <a:spcPct val="90000"/>
              </a:lnSpc>
            </a:pPr>
            <a:r>
              <a:rPr lang="pl-PL" sz="2000" b="1">
                <a:latin typeface="Consolas" pitchFamily="49" charset="0"/>
                <a:cs typeface="Consolas" pitchFamily="49" charset="0"/>
              </a:rPr>
              <a:t>  public static void main(String[] args) {</a:t>
            </a:r>
          </a:p>
          <a:p>
            <a:pPr>
              <a:lnSpc>
                <a:spcPct val="90000"/>
              </a:lnSpc>
            </a:pPr>
            <a:r>
              <a:rPr lang="pl-PL" sz="2000" b="1">
                <a:latin typeface="Consolas" pitchFamily="49" charset="0"/>
                <a:cs typeface="Consolas" pitchFamily="49" charset="0"/>
              </a:rPr>
              <a:t>    Executor exec = Executors.newFixedThreadPool(2);</a:t>
            </a:r>
          </a:p>
          <a:p>
            <a:pPr>
              <a:lnSpc>
                <a:spcPct val="90000"/>
              </a:lnSpc>
            </a:pPr>
            <a:r>
              <a:rPr lang="pl-PL" sz="2000" b="1">
                <a:latin typeface="Consolas" pitchFamily="49" charset="0"/>
                <a:cs typeface="Consolas" pitchFamily="49" charset="0"/>
              </a:rPr>
              <a:t>    for (int i=1; i&lt;=4; i++) {</a:t>
            </a:r>
          </a:p>
          <a:p>
            <a:pPr>
              <a:lnSpc>
                <a:spcPct val="90000"/>
              </a:lnSpc>
            </a:pPr>
            <a:r>
              <a:rPr lang="pl-PL" sz="2000" b="1">
                <a:latin typeface="Consolas" pitchFamily="49" charset="0"/>
                <a:cs typeface="Consolas" pitchFamily="49" charset="0"/>
              </a:rPr>
              <a:t>      exec.execute(new Task("Task " + i));</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a:t>
            </a:r>
          </a:p>
        </p:txBody>
      </p:sp>
      <p:sp>
        <p:nvSpPr>
          <p:cNvPr id="7" name="Objaśnienie prostokątne zaokrąglone 6"/>
          <p:cNvSpPr/>
          <p:nvPr/>
        </p:nvSpPr>
        <p:spPr>
          <a:xfrm>
            <a:off x="6659563" y="5445125"/>
            <a:ext cx="2233612" cy="919163"/>
          </a:xfrm>
          <a:prstGeom prst="wedgeRoundRectCallout">
            <a:avLst>
              <a:gd name="adj1" fmla="val -63747"/>
              <a:gd name="adj2" fmla="val -48007"/>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Program się nie kończy!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ytuł 1"/>
          <p:cNvSpPr>
            <a:spLocks noGrp="1"/>
          </p:cNvSpPr>
          <p:nvPr>
            <p:ph type="title"/>
          </p:nvPr>
        </p:nvSpPr>
        <p:spPr>
          <a:xfrm>
            <a:off x="685800" y="-315913"/>
            <a:ext cx="7772400" cy="1143001"/>
          </a:xfrm>
        </p:spPr>
        <p:txBody>
          <a:bodyPr/>
          <a:lstStyle/>
          <a:p>
            <a:r>
              <a:rPr lang="pl-PL" smtClean="0"/>
              <a:t>Przykład</a:t>
            </a:r>
          </a:p>
        </p:txBody>
      </p:sp>
      <p:sp>
        <p:nvSpPr>
          <p:cNvPr id="38915"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8916" name="Symbol zastępczy numeru slajdu 4"/>
          <p:cNvSpPr>
            <a:spLocks noGrp="1"/>
          </p:cNvSpPr>
          <p:nvPr>
            <p:ph type="sldNum" sz="quarter" idx="12"/>
          </p:nvPr>
        </p:nvSpPr>
        <p:spPr>
          <a:noFill/>
        </p:spPr>
        <p:txBody>
          <a:bodyPr/>
          <a:lstStyle/>
          <a:p>
            <a:fld id="{623DA8FB-9B5F-4462-B34D-A16FD18791F0}" type="slidenum">
              <a:rPr lang="pl-PL" smtClean="0">
                <a:cs typeface="Arial" pitchFamily="34" charset="0"/>
              </a:rPr>
              <a:pPr/>
              <a:t>98</a:t>
            </a:fld>
            <a:endParaRPr lang="pl-PL" smtClean="0">
              <a:cs typeface="Arial" pitchFamily="34" charset="0"/>
            </a:endParaRPr>
          </a:p>
        </p:txBody>
      </p:sp>
      <p:sp>
        <p:nvSpPr>
          <p:cNvPr id="38917" name="pole tekstowe 5"/>
          <p:cNvSpPr txBox="1">
            <a:spLocks noChangeArrowheads="1"/>
          </p:cNvSpPr>
          <p:nvPr/>
        </p:nvSpPr>
        <p:spPr bwMode="auto">
          <a:xfrm>
            <a:off x="0" y="620713"/>
            <a:ext cx="9144000" cy="6186487"/>
          </a:xfrm>
          <a:prstGeom prst="rect">
            <a:avLst/>
          </a:prstGeom>
          <a:noFill/>
          <a:ln w="9525">
            <a:noFill/>
            <a:miter lim="800000"/>
            <a:headEnd/>
            <a:tailEnd/>
          </a:ln>
        </p:spPr>
        <p:txBody>
          <a:bodyPr>
            <a:spAutoFit/>
          </a:bodyPr>
          <a:lstStyle/>
          <a:p>
            <a:pPr>
              <a:lnSpc>
                <a:spcPct val="90000"/>
              </a:lnSpc>
            </a:pPr>
            <a:r>
              <a:rPr lang="pl-PL" sz="2000" b="1" dirty="0" err="1">
                <a:latin typeface="Consolas" pitchFamily="49" charset="0"/>
                <a:cs typeface="Consolas" pitchFamily="49" charset="0"/>
              </a:rPr>
              <a:t>class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Task</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implements</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Runnable</a:t>
            </a: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private</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String</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name</a:t>
            </a:r>
            <a:r>
              <a:rPr lang="pl-PL" sz="2000" b="1" dirty="0">
                <a:latin typeface="Consolas" pitchFamily="49" charset="0"/>
                <a:cs typeface="Consolas" pitchFamily="49" charset="0"/>
              </a:rPr>
              <a:t>;</a:t>
            </a: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Task</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String</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name</a:t>
            </a: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this.name</a:t>
            </a:r>
            <a:r>
              <a:rPr lang="pl-PL" sz="2000" b="1" dirty="0">
                <a:latin typeface="Consolas" pitchFamily="49" charset="0"/>
                <a:cs typeface="Consolas" pitchFamily="49" charset="0"/>
              </a:rPr>
              <a:t> = </a:t>
            </a:r>
            <a:r>
              <a:rPr lang="pl-PL" sz="2000" b="1" dirty="0" err="1">
                <a:latin typeface="Consolas" pitchFamily="49" charset="0"/>
                <a:cs typeface="Consolas" pitchFamily="49" charset="0"/>
              </a:rPr>
              <a:t>name</a:t>
            </a:r>
            <a:r>
              <a:rPr lang="pl-PL" sz="2000" b="1" dirty="0">
                <a:latin typeface="Consolas" pitchFamily="49" charset="0"/>
                <a:cs typeface="Consolas" pitchFamily="49" charset="0"/>
              </a:rPr>
              <a:t>;</a:t>
            </a:r>
          </a:p>
          <a:p>
            <a:pPr>
              <a:lnSpc>
                <a:spcPct val="90000"/>
              </a:lnSpc>
            </a:pP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run() {</a:t>
            </a:r>
          </a:p>
          <a:p>
            <a:pPr>
              <a:lnSpc>
                <a:spcPct val="90000"/>
              </a:lnSpc>
            </a:pPr>
            <a:r>
              <a:rPr lang="pl-PL" sz="2000" b="1" dirty="0">
                <a:latin typeface="Consolas" pitchFamily="49" charset="0"/>
                <a:cs typeface="Consolas" pitchFamily="49" charset="0"/>
              </a:rPr>
              <a:t>    for (</a:t>
            </a:r>
            <a:r>
              <a:rPr lang="pl-PL" sz="2000" b="1" dirty="0" err="1">
                <a:latin typeface="Consolas" pitchFamily="49" charset="0"/>
                <a:cs typeface="Consolas" pitchFamily="49" charset="0"/>
              </a:rPr>
              <a:t>int</a:t>
            </a:r>
            <a:r>
              <a:rPr lang="pl-PL" sz="2000" b="1" dirty="0">
                <a:latin typeface="Consolas" pitchFamily="49" charset="0"/>
                <a:cs typeface="Consolas" pitchFamily="49" charset="0"/>
              </a:rPr>
              <a:t> i=1; i &lt;= 4; i++) {</a:t>
            </a: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System.out.println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name</a:t>
            </a:r>
            <a:r>
              <a:rPr lang="pl-PL" sz="2000" b="1" dirty="0">
                <a:latin typeface="Consolas" pitchFamily="49" charset="0"/>
                <a:cs typeface="Consolas" pitchFamily="49" charset="0"/>
              </a:rPr>
              <a:t> + " " + i);</a:t>
            </a:r>
          </a:p>
          <a:p>
            <a:pPr>
              <a:lnSpc>
                <a:spcPct val="90000"/>
              </a:lnSpc>
            </a:pPr>
            <a:r>
              <a:rPr lang="pl-PL" sz="2000" b="1" dirty="0">
                <a:latin typeface="Consolas" pitchFamily="49" charset="0"/>
                <a:cs typeface="Consolas" pitchFamily="49" charset="0"/>
              </a:rPr>
              <a:t>      </a:t>
            </a:r>
            <a:r>
              <a:rPr lang="pl-PL" sz="2000" b="1" dirty="0" err="1">
                <a:latin typeface="Consolas" pitchFamily="49" charset="0"/>
                <a:cs typeface="Consolas" pitchFamily="49" charset="0"/>
              </a:rPr>
              <a:t>Thread.yield</a:t>
            </a:r>
            <a:r>
              <a:rPr lang="pl-PL" sz="2000" b="1" dirty="0">
                <a:latin typeface="Consolas" pitchFamily="49" charset="0"/>
                <a:cs typeface="Consolas" pitchFamily="49" charset="0"/>
              </a:rPr>
              <a:t>();</a:t>
            </a:r>
          </a:p>
          <a:p>
            <a:pPr>
              <a:lnSpc>
                <a:spcPct val="90000"/>
              </a:lnSpc>
            </a:pP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a:t>
            </a:r>
          </a:p>
          <a:p>
            <a:pPr>
              <a:lnSpc>
                <a:spcPct val="90000"/>
              </a:lnSpc>
            </a:pPr>
            <a:endParaRPr lang="pl-PL" sz="2000" b="1" dirty="0">
              <a:latin typeface="Consolas" pitchFamily="49" charset="0"/>
              <a:cs typeface="Consolas" pitchFamily="49" charset="0"/>
            </a:endParaRPr>
          </a:p>
          <a:p>
            <a:pPr>
              <a:lnSpc>
                <a:spcPct val="90000"/>
              </a:lnSpc>
            </a:pPr>
            <a:r>
              <a:rPr lang="pl-PL" sz="2000" b="1" dirty="0">
                <a:latin typeface="Consolas" pitchFamily="49" charset="0"/>
                <a:cs typeface="Consolas" pitchFamily="49" charset="0"/>
              </a:rPr>
              <a:t>public </a:t>
            </a:r>
            <a:r>
              <a:rPr lang="pl-PL" sz="2000" b="1" dirty="0" err="1">
                <a:latin typeface="Consolas" pitchFamily="49" charset="0"/>
                <a:cs typeface="Consolas" pitchFamily="49" charset="0"/>
              </a:rPr>
              <a:t>class</a:t>
            </a:r>
            <a:r>
              <a:rPr lang="pl-PL" sz="2000" b="1" dirty="0">
                <a:latin typeface="Consolas" pitchFamily="49" charset="0"/>
                <a:cs typeface="Consolas" pitchFamily="49" charset="0"/>
              </a:rPr>
              <a:t> Wykonawca {</a:t>
            </a:r>
          </a:p>
          <a:p>
            <a:pPr>
              <a:lnSpc>
                <a:spcPct val="90000"/>
              </a:lnSpc>
            </a:pPr>
            <a:r>
              <a:rPr lang="pl-PL" sz="2000" b="1" dirty="0">
                <a:latin typeface="Consolas" pitchFamily="49" charset="0"/>
                <a:cs typeface="Consolas" pitchFamily="49" charset="0"/>
              </a:rPr>
              <a:t>  public </a:t>
            </a:r>
            <a:r>
              <a:rPr lang="pl-PL" sz="2000" b="1" dirty="0" err="1">
                <a:latin typeface="Consolas" pitchFamily="49" charset="0"/>
                <a:cs typeface="Consolas" pitchFamily="49" charset="0"/>
              </a:rPr>
              <a:t>static</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void</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main</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String</a:t>
            </a:r>
            <a:r>
              <a:rPr lang="pl-PL" sz="2000" b="1" dirty="0">
                <a:latin typeface="Consolas" pitchFamily="49" charset="0"/>
                <a:cs typeface="Consolas" pitchFamily="49" charset="0"/>
              </a:rPr>
              <a:t>[] </a:t>
            </a:r>
            <a:r>
              <a:rPr lang="pl-PL" sz="2000" b="1" dirty="0" err="1">
                <a:latin typeface="Consolas" pitchFamily="49" charset="0"/>
                <a:cs typeface="Consolas" pitchFamily="49" charset="0"/>
              </a:rPr>
              <a:t>args</a:t>
            </a: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    </a:t>
            </a:r>
            <a:r>
              <a:rPr lang="pl-PL" sz="2000" b="1" dirty="0" err="1">
                <a:solidFill>
                  <a:srgbClr val="FF0000"/>
                </a:solidFill>
                <a:latin typeface="Consolas" pitchFamily="49" charset="0"/>
                <a:cs typeface="Consolas" pitchFamily="49" charset="0"/>
              </a:rPr>
              <a:t>ExecutorService</a:t>
            </a:r>
            <a:r>
              <a:rPr lang="pl-PL" sz="2000" b="1" dirty="0">
                <a:solidFill>
                  <a:srgbClr val="FF0000"/>
                </a:solidFill>
                <a:latin typeface="Consolas" pitchFamily="49" charset="0"/>
                <a:cs typeface="Consolas" pitchFamily="49" charset="0"/>
              </a:rPr>
              <a:t> e = </a:t>
            </a:r>
            <a:r>
              <a:rPr lang="pl-PL" sz="2000" b="1" dirty="0" err="1">
                <a:solidFill>
                  <a:srgbClr val="FF0000"/>
                </a:solidFill>
                <a:latin typeface="Consolas" pitchFamily="49" charset="0"/>
                <a:cs typeface="Consolas" pitchFamily="49" charset="0"/>
              </a:rPr>
              <a:t>Executors.newFixedThreadPool</a:t>
            </a:r>
            <a:r>
              <a:rPr lang="pl-PL" sz="2000" b="1" dirty="0">
                <a:solidFill>
                  <a:srgbClr val="FF0000"/>
                </a:solidFill>
                <a:latin typeface="Consolas" pitchFamily="49" charset="0"/>
                <a:cs typeface="Consolas" pitchFamily="49" charset="0"/>
              </a:rPr>
              <a:t>(2);</a:t>
            </a:r>
          </a:p>
          <a:p>
            <a:pPr>
              <a:lnSpc>
                <a:spcPct val="90000"/>
              </a:lnSpc>
            </a:pPr>
            <a:r>
              <a:rPr lang="pl-PL" sz="2000" b="1" dirty="0">
                <a:latin typeface="Consolas" pitchFamily="49" charset="0"/>
                <a:cs typeface="Consolas" pitchFamily="49" charset="0"/>
              </a:rPr>
              <a:t>    for (</a:t>
            </a:r>
            <a:r>
              <a:rPr lang="pl-PL" sz="2000" b="1" dirty="0" err="1">
                <a:latin typeface="Consolas" pitchFamily="49" charset="0"/>
                <a:cs typeface="Consolas" pitchFamily="49" charset="0"/>
              </a:rPr>
              <a:t>int</a:t>
            </a:r>
            <a:r>
              <a:rPr lang="pl-PL" sz="2000" b="1" dirty="0">
                <a:latin typeface="Consolas" pitchFamily="49" charset="0"/>
                <a:cs typeface="Consolas" pitchFamily="49" charset="0"/>
              </a:rPr>
              <a:t> i=1; i&lt;=4; i++) {</a:t>
            </a:r>
          </a:p>
          <a:p>
            <a:pPr>
              <a:lnSpc>
                <a:spcPct val="90000"/>
              </a:lnSpc>
            </a:pPr>
            <a:r>
              <a:rPr lang="pl-PL" sz="2000" b="1" dirty="0">
                <a:latin typeface="Consolas" pitchFamily="49" charset="0"/>
                <a:cs typeface="Consolas" pitchFamily="49" charset="0"/>
              </a:rPr>
              <a:t>      </a:t>
            </a:r>
            <a:r>
              <a:rPr lang="pl-PL" sz="2000" b="1" dirty="0" err="1" smtClean="0">
                <a:latin typeface="Consolas" pitchFamily="49" charset="0"/>
                <a:cs typeface="Consolas" pitchFamily="49" charset="0"/>
              </a:rPr>
              <a:t>e.execute(ne</a:t>
            </a:r>
            <a:r>
              <a:rPr lang="pl-PL" sz="2000" b="1" dirty="0" smtClean="0">
                <a:latin typeface="Consolas" pitchFamily="49" charset="0"/>
                <a:cs typeface="Consolas" pitchFamily="49" charset="0"/>
              </a:rPr>
              <a:t>w </a:t>
            </a:r>
            <a:r>
              <a:rPr lang="pl-PL" sz="2000" b="1" dirty="0" err="1">
                <a:latin typeface="Consolas" pitchFamily="49" charset="0"/>
                <a:cs typeface="Consolas" pitchFamily="49" charset="0"/>
              </a:rPr>
              <a:t>Task</a:t>
            </a:r>
            <a:r>
              <a:rPr lang="pl-PL" sz="2000" b="1" dirty="0">
                <a:latin typeface="Consolas" pitchFamily="49" charset="0"/>
                <a:cs typeface="Consolas" pitchFamily="49" charset="0"/>
              </a:rPr>
              <a:t>("</a:t>
            </a:r>
            <a:r>
              <a:rPr lang="pl-PL" sz="2000" b="1" dirty="0" err="1">
                <a:latin typeface="Consolas" pitchFamily="49" charset="0"/>
                <a:cs typeface="Consolas" pitchFamily="49" charset="0"/>
              </a:rPr>
              <a:t>Task</a:t>
            </a:r>
            <a:r>
              <a:rPr lang="pl-PL" sz="2000" b="1" dirty="0">
                <a:latin typeface="Consolas" pitchFamily="49" charset="0"/>
                <a:cs typeface="Consolas" pitchFamily="49" charset="0"/>
              </a:rPr>
              <a:t> " + i));</a:t>
            </a:r>
          </a:p>
          <a:p>
            <a:pPr>
              <a:lnSpc>
                <a:spcPct val="90000"/>
              </a:lnSpc>
            </a:pPr>
            <a:r>
              <a:rPr lang="pl-PL" sz="2000" b="1" dirty="0">
                <a:latin typeface="Consolas" pitchFamily="49" charset="0"/>
                <a:cs typeface="Consolas" pitchFamily="49" charset="0"/>
              </a:rPr>
              <a:t>    }</a:t>
            </a:r>
          </a:p>
          <a:p>
            <a:pPr>
              <a:lnSpc>
                <a:spcPct val="90000"/>
              </a:lnSpc>
            </a:pPr>
            <a:r>
              <a:rPr lang="pl-PL" sz="2000" b="1" dirty="0">
                <a:solidFill>
                  <a:srgbClr val="FF0000"/>
                </a:solidFill>
                <a:latin typeface="Consolas" pitchFamily="49" charset="0"/>
                <a:cs typeface="Consolas" pitchFamily="49" charset="0"/>
              </a:rPr>
              <a:t>    </a:t>
            </a:r>
            <a:r>
              <a:rPr lang="pl-PL" sz="2000" b="1" dirty="0" err="1">
                <a:solidFill>
                  <a:srgbClr val="FF0000"/>
                </a:solidFill>
                <a:latin typeface="Consolas" pitchFamily="49" charset="0"/>
                <a:cs typeface="Consolas" pitchFamily="49" charset="0"/>
              </a:rPr>
              <a:t>e.shutdown</a:t>
            </a:r>
            <a:r>
              <a:rPr lang="pl-PL" sz="2000" b="1" dirty="0">
                <a:solidFill>
                  <a:srgbClr val="FF0000"/>
                </a:solidFill>
                <a:latin typeface="Consolas" pitchFamily="49" charset="0"/>
                <a:cs typeface="Consolas" pitchFamily="49" charset="0"/>
              </a:rPr>
              <a:t>();</a:t>
            </a:r>
          </a:p>
          <a:p>
            <a:pPr>
              <a:lnSpc>
                <a:spcPct val="90000"/>
              </a:lnSpc>
            </a:pPr>
            <a:r>
              <a:rPr lang="pl-PL" sz="2000" b="1" dirty="0">
                <a:latin typeface="Consolas" pitchFamily="49" charset="0"/>
                <a:cs typeface="Consolas" pitchFamily="49" charset="0"/>
              </a:rPr>
              <a:t>  }</a:t>
            </a:r>
          </a:p>
          <a:p>
            <a:pPr>
              <a:lnSpc>
                <a:spcPct val="90000"/>
              </a:lnSpc>
            </a:pPr>
            <a:r>
              <a:rPr lang="pl-PL" sz="2000" b="1" dirty="0">
                <a:latin typeface="Consolas" pitchFamily="49" charset="0"/>
                <a:cs typeface="Consolas" pitchFamily="49" charset="0"/>
              </a:rPr>
              <a:t>}</a:t>
            </a:r>
          </a:p>
        </p:txBody>
      </p:sp>
      <p:sp>
        <p:nvSpPr>
          <p:cNvPr id="8" name="Objaśnienie prostokątne zaokrąglone 7"/>
          <p:cNvSpPr/>
          <p:nvPr/>
        </p:nvSpPr>
        <p:spPr>
          <a:xfrm>
            <a:off x="2627313" y="3228975"/>
            <a:ext cx="6481762" cy="920750"/>
          </a:xfrm>
          <a:prstGeom prst="wedgeRoundRectCallout">
            <a:avLst>
              <a:gd name="adj1" fmla="val 4923"/>
              <a:gd name="adj2" fmla="val 108281"/>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Metody fabryczne klasy Executors zwracają Wykonawców implementujących ExecutorService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ytuł 1"/>
          <p:cNvSpPr>
            <a:spLocks noGrp="1"/>
          </p:cNvSpPr>
          <p:nvPr>
            <p:ph type="title"/>
          </p:nvPr>
        </p:nvSpPr>
        <p:spPr>
          <a:xfrm>
            <a:off x="685800" y="-315913"/>
            <a:ext cx="7772400" cy="1143001"/>
          </a:xfrm>
        </p:spPr>
        <p:txBody>
          <a:bodyPr/>
          <a:lstStyle/>
          <a:p>
            <a:r>
              <a:rPr lang="pl-PL" smtClean="0"/>
              <a:t>Przykład</a:t>
            </a:r>
          </a:p>
        </p:txBody>
      </p:sp>
      <p:sp>
        <p:nvSpPr>
          <p:cNvPr id="39939" name="Symbol zastępczy stopki 3"/>
          <p:cNvSpPr>
            <a:spLocks noGrp="1"/>
          </p:cNvSpPr>
          <p:nvPr>
            <p:ph type="ftr" sz="quarter" idx="11"/>
          </p:nvPr>
        </p:nvSpPr>
        <p:spPr>
          <a:noFill/>
        </p:spPr>
        <p:txBody>
          <a:bodyPr/>
          <a:lstStyle/>
          <a:p>
            <a:r>
              <a:rPr lang="pl-PL" smtClean="0">
                <a:cs typeface="Arial" pitchFamily="34" charset="0"/>
              </a:rPr>
              <a:t>Zaawansowane Technologie Programistyczne</a:t>
            </a:r>
          </a:p>
        </p:txBody>
      </p:sp>
      <p:sp>
        <p:nvSpPr>
          <p:cNvPr id="39940" name="Symbol zastępczy numeru slajdu 4"/>
          <p:cNvSpPr>
            <a:spLocks noGrp="1"/>
          </p:cNvSpPr>
          <p:nvPr>
            <p:ph type="sldNum" sz="quarter" idx="12"/>
          </p:nvPr>
        </p:nvSpPr>
        <p:spPr>
          <a:noFill/>
        </p:spPr>
        <p:txBody>
          <a:bodyPr/>
          <a:lstStyle/>
          <a:p>
            <a:fld id="{D6D81970-D184-4010-8041-FB9ED764123A}" type="slidenum">
              <a:rPr lang="pl-PL" smtClean="0">
                <a:cs typeface="Arial" pitchFamily="34" charset="0"/>
              </a:rPr>
              <a:pPr/>
              <a:t>99</a:t>
            </a:fld>
            <a:endParaRPr lang="pl-PL" smtClean="0">
              <a:cs typeface="Arial" pitchFamily="34" charset="0"/>
            </a:endParaRPr>
          </a:p>
        </p:txBody>
      </p:sp>
      <p:sp>
        <p:nvSpPr>
          <p:cNvPr id="39941" name="pole tekstowe 5"/>
          <p:cNvSpPr txBox="1">
            <a:spLocks noChangeArrowheads="1"/>
          </p:cNvSpPr>
          <p:nvPr/>
        </p:nvSpPr>
        <p:spPr bwMode="auto">
          <a:xfrm>
            <a:off x="0" y="620713"/>
            <a:ext cx="9144000" cy="5354637"/>
          </a:xfrm>
          <a:prstGeom prst="rect">
            <a:avLst/>
          </a:prstGeom>
          <a:noFill/>
          <a:ln w="9525">
            <a:noFill/>
            <a:miter lim="800000"/>
            <a:headEnd/>
            <a:tailEnd/>
          </a:ln>
        </p:spPr>
        <p:txBody>
          <a:bodyPr>
            <a:spAutoFit/>
          </a:bodyPr>
          <a:lstStyle/>
          <a:p>
            <a:pPr>
              <a:lnSpc>
                <a:spcPct val="90000"/>
              </a:lnSpc>
            </a:pPr>
            <a:r>
              <a:rPr lang="pl-PL" sz="2000" b="1">
                <a:latin typeface="Consolas" pitchFamily="49" charset="0"/>
                <a:cs typeface="Consolas" pitchFamily="49" charset="0"/>
              </a:rPr>
              <a:t>public static void main(String[] args) {</a:t>
            </a:r>
          </a:p>
          <a:p>
            <a:pPr>
              <a:lnSpc>
                <a:spcPct val="90000"/>
              </a:lnSpc>
            </a:pPr>
            <a:r>
              <a:rPr lang="pl-PL" sz="2000" b="1">
                <a:latin typeface="Consolas" pitchFamily="49" charset="0"/>
                <a:cs typeface="Consolas" pitchFamily="49" charset="0"/>
              </a:rPr>
              <a:t>    ExecutorService exec = Executors.newFixedThreadPool(2);</a:t>
            </a:r>
          </a:p>
          <a:p>
            <a:pPr>
              <a:lnSpc>
                <a:spcPct val="90000"/>
              </a:lnSpc>
            </a:pPr>
            <a:r>
              <a:rPr lang="pl-PL" sz="2000" b="1">
                <a:latin typeface="Consolas" pitchFamily="49" charset="0"/>
                <a:cs typeface="Consolas" pitchFamily="49" charset="0"/>
              </a:rPr>
              <a:t>    for (int i=1; i&lt;=4; i++) {</a:t>
            </a:r>
          </a:p>
          <a:p>
            <a:pPr>
              <a:lnSpc>
                <a:spcPct val="90000"/>
              </a:lnSpc>
            </a:pPr>
            <a:r>
              <a:rPr lang="pl-PL" sz="2000" b="1">
                <a:latin typeface="Consolas" pitchFamily="49" charset="0"/>
                <a:cs typeface="Consolas" pitchFamily="49" charset="0"/>
              </a:rPr>
              <a:t>      exec.execute(new Task("Task " + i));</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Thread.yield();</a:t>
            </a:r>
          </a:p>
          <a:p>
            <a:pPr>
              <a:lnSpc>
                <a:spcPct val="90000"/>
              </a:lnSpc>
            </a:pPr>
            <a:r>
              <a:rPr lang="pl-PL" sz="2000" b="1">
                <a:latin typeface="Consolas" pitchFamily="49" charset="0"/>
                <a:cs typeface="Consolas" pitchFamily="49" charset="0"/>
              </a:rPr>
              <a:t>    exec.</a:t>
            </a:r>
            <a:r>
              <a:rPr lang="pl-PL" sz="2000" b="1">
                <a:solidFill>
                  <a:srgbClr val="FF0000"/>
                </a:solidFill>
                <a:latin typeface="Consolas" pitchFamily="49" charset="0"/>
                <a:cs typeface="Consolas" pitchFamily="49" charset="0"/>
              </a:rPr>
              <a:t>shutdown</a:t>
            </a:r>
            <a:r>
              <a:rPr lang="pl-PL" sz="2000" b="1">
                <a:latin typeface="Consolas" pitchFamily="49" charset="0"/>
                <a:cs typeface="Consolas" pitchFamily="49" charset="0"/>
              </a:rPr>
              <a:t>();</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try {</a:t>
            </a:r>
          </a:p>
          <a:p>
            <a:pPr>
              <a:lnSpc>
                <a:spcPct val="90000"/>
              </a:lnSpc>
            </a:pPr>
            <a:r>
              <a:rPr lang="pl-PL" sz="2000" b="1">
                <a:latin typeface="Consolas" pitchFamily="49" charset="0"/>
                <a:cs typeface="Consolas" pitchFamily="49" charset="0"/>
              </a:rPr>
              <a:t>      exec.execute(new Task("Task after shutdown"));</a:t>
            </a:r>
          </a:p>
          <a:p>
            <a:pPr>
              <a:lnSpc>
                <a:spcPct val="90000"/>
              </a:lnSpc>
            </a:pPr>
            <a:r>
              <a:rPr lang="pl-PL" sz="2000" b="1">
                <a:latin typeface="Consolas" pitchFamily="49" charset="0"/>
                <a:cs typeface="Consolas" pitchFamily="49" charset="0"/>
              </a:rPr>
              <a:t>    } catch (RejectedExecutionException  exc) {</a:t>
            </a:r>
          </a:p>
          <a:p>
            <a:pPr>
              <a:lnSpc>
                <a:spcPct val="90000"/>
              </a:lnSpc>
            </a:pPr>
            <a:r>
              <a:rPr lang="pl-PL" sz="2000" b="1">
                <a:latin typeface="Consolas" pitchFamily="49" charset="0"/>
                <a:cs typeface="Consolas" pitchFamily="49" charset="0"/>
              </a:rPr>
              <a:t>        exc.printStackTrace();</a:t>
            </a:r>
          </a:p>
          <a:p>
            <a:pPr>
              <a:lnSpc>
                <a:spcPct val="90000"/>
              </a:lnSpc>
            </a:pPr>
            <a:r>
              <a:rPr lang="pl-PL" sz="2000" b="1">
                <a:latin typeface="Consolas" pitchFamily="49" charset="0"/>
                <a:cs typeface="Consolas" pitchFamily="49" charset="0"/>
              </a:rPr>
              <a:t>    }</a:t>
            </a:r>
          </a:p>
          <a:p>
            <a:pPr>
              <a:lnSpc>
                <a:spcPct val="90000"/>
              </a:lnSpc>
            </a:pPr>
            <a:r>
              <a:rPr lang="pl-PL" sz="2000" b="1">
                <a:latin typeface="Consolas" pitchFamily="49" charset="0"/>
                <a:cs typeface="Consolas" pitchFamily="49" charset="0"/>
              </a:rPr>
              <a:t>    try {</a:t>
            </a:r>
          </a:p>
          <a:p>
            <a:pPr>
              <a:lnSpc>
                <a:spcPct val="90000"/>
              </a:lnSpc>
            </a:pPr>
            <a:r>
              <a:rPr lang="pl-PL" sz="2000" b="1">
                <a:latin typeface="Consolas" pitchFamily="49" charset="0"/>
                <a:cs typeface="Consolas" pitchFamily="49" charset="0"/>
              </a:rPr>
              <a:t>      exec.</a:t>
            </a:r>
            <a:r>
              <a:rPr lang="pl-PL" sz="2000" b="1">
                <a:solidFill>
                  <a:srgbClr val="FF0000"/>
                </a:solidFill>
                <a:latin typeface="Consolas" pitchFamily="49" charset="0"/>
                <a:cs typeface="Consolas" pitchFamily="49" charset="0"/>
              </a:rPr>
              <a:t>awaitTermination</a:t>
            </a:r>
            <a:r>
              <a:rPr lang="pl-PL" sz="2000" b="1">
                <a:latin typeface="Consolas" pitchFamily="49" charset="0"/>
                <a:cs typeface="Consolas" pitchFamily="49" charset="0"/>
              </a:rPr>
              <a:t>(5, TimeUnit.SECONDS);</a:t>
            </a:r>
          </a:p>
          <a:p>
            <a:pPr>
              <a:lnSpc>
                <a:spcPct val="90000"/>
              </a:lnSpc>
            </a:pPr>
            <a:r>
              <a:rPr lang="pl-PL" sz="2000" b="1">
                <a:latin typeface="Consolas" pitchFamily="49" charset="0"/>
                <a:cs typeface="Consolas" pitchFamily="49" charset="0"/>
              </a:rPr>
              <a:t>    } catch(InterruptedException exc) { exc.printStackTrace(); }</a:t>
            </a:r>
          </a:p>
          <a:p>
            <a:pPr>
              <a:lnSpc>
                <a:spcPct val="90000"/>
              </a:lnSpc>
            </a:pPr>
            <a:r>
              <a:rPr lang="pl-PL" sz="2000" b="1">
                <a:latin typeface="Consolas" pitchFamily="49" charset="0"/>
                <a:cs typeface="Consolas" pitchFamily="49" charset="0"/>
              </a:rPr>
              <a:t>    System.out.println("Terminated: " + exec.isTerminated());</a:t>
            </a:r>
          </a:p>
          <a:p>
            <a:pPr>
              <a:lnSpc>
                <a:spcPct val="90000"/>
              </a:lnSpc>
            </a:pPr>
            <a:endParaRPr lang="pl-PL" sz="2000" b="1">
              <a:latin typeface="Consolas" pitchFamily="49" charset="0"/>
              <a:cs typeface="Consolas" pitchFamily="49" charset="0"/>
            </a:endParaRPr>
          </a:p>
          <a:p>
            <a:pPr>
              <a:lnSpc>
                <a:spcPct val="90000"/>
              </a:lnSpc>
            </a:pPr>
            <a:r>
              <a:rPr lang="pl-PL" sz="2000" b="1">
                <a:latin typeface="Consolas" pitchFamily="49" charset="0"/>
                <a:cs typeface="Consolas" pitchFamily="49" charset="0"/>
              </a:rPr>
              <a:t>  }</a:t>
            </a:r>
          </a:p>
        </p:txBody>
      </p:sp>
      <p:sp>
        <p:nvSpPr>
          <p:cNvPr id="8" name="Objaśnienie prostokątne zaokrąglone 7"/>
          <p:cNvSpPr/>
          <p:nvPr/>
        </p:nvSpPr>
        <p:spPr>
          <a:xfrm>
            <a:off x="3132138" y="1916113"/>
            <a:ext cx="5688012" cy="920750"/>
          </a:xfrm>
          <a:prstGeom prst="wedgeRoundRectCallout">
            <a:avLst>
              <a:gd name="adj1" fmla="val 4413"/>
              <a:gd name="adj2" fmla="val 75129"/>
              <a:gd name="adj3" fmla="val 16667"/>
            </a:avLst>
          </a:prstGeom>
        </p:spPr>
        <p:style>
          <a:lnRef idx="1">
            <a:schemeClr val="dk1"/>
          </a:lnRef>
          <a:fillRef idx="2">
            <a:schemeClr val="dk1"/>
          </a:fillRef>
          <a:effectRef idx="1">
            <a:schemeClr val="dk1"/>
          </a:effectRef>
          <a:fontRef idx="minor">
            <a:schemeClr val="dk1"/>
          </a:fontRef>
        </p:style>
        <p:txBody>
          <a:bodyPr anchor="ctr">
            <a:spAutoFit/>
          </a:bodyPr>
          <a:lstStyle/>
          <a:p>
            <a:pPr algn="ctr"/>
            <a:r>
              <a:rPr lang="pl-PL">
                <a:solidFill>
                  <a:srgbClr val="000000"/>
                </a:solidFill>
                <a:latin typeface="Calibri" pitchFamily="34" charset="0"/>
                <a:cs typeface="Arial" pitchFamily="34" charset="0"/>
              </a:rPr>
              <a:t>Po wyłączeniu wykonawca nie przyjmuje zadań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Projekt domyślny">
  <a:themeElements>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spAutoFit/>
      </a:bodyPr>
      <a:lstStyle>
        <a:defPPr algn="ctr">
          <a:defRPr dirty="0" smtClean="0">
            <a:latin typeface="Calibri" pitchFamily="34" charset="0"/>
            <a:cs typeface="Calibri" pitchFamily="34" charset="0"/>
          </a:defRPr>
        </a:defPPr>
      </a:lstStyle>
      <a:style>
        <a:lnRef idx="1">
          <a:schemeClr val="dk1"/>
        </a:lnRef>
        <a:fillRef idx="2">
          <a:schemeClr val="dk1"/>
        </a:fillRef>
        <a:effectRef idx="1">
          <a:schemeClr val="dk1"/>
        </a:effectRef>
        <a:fontRef idx="minor">
          <a:schemeClr val="dk1"/>
        </a:fontRef>
      </a:style>
    </a:spDef>
  </a:objectDefaults>
  <a:extraClrSchemeLst>
    <a:extraClrScheme>
      <a:clrScheme name="Projekt domyśln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11267</TotalTime>
  <Words>6944</Words>
  <Application>Microsoft Office PowerPoint</Application>
  <PresentationFormat>Pokaz na ekranie (4:3)</PresentationFormat>
  <Paragraphs>1249</Paragraphs>
  <Slides>118</Slides>
  <Notes>0</Notes>
  <HiddenSlides>0</HiddenSlides>
  <MMClips>0</MMClips>
  <ScaleCrop>false</ScaleCrop>
  <HeadingPairs>
    <vt:vector size="4" baseType="variant">
      <vt:variant>
        <vt:lpstr>Motyw</vt:lpstr>
      </vt:variant>
      <vt:variant>
        <vt:i4>2</vt:i4>
      </vt:variant>
      <vt:variant>
        <vt:lpstr>Tytuły slajdów</vt:lpstr>
      </vt:variant>
      <vt:variant>
        <vt:i4>118</vt:i4>
      </vt:variant>
    </vt:vector>
  </HeadingPairs>
  <TitlesOfParts>
    <vt:vector size="120" baseType="lpstr">
      <vt:lpstr>Projekt domyślny</vt:lpstr>
      <vt:lpstr>Projekt niestandardowy</vt:lpstr>
      <vt:lpstr>Zaawansowane technologie programistyczne</vt:lpstr>
      <vt:lpstr>Programowanie wielowątkowe w języku Java Zarządzanie wątkami, synchronizacja</vt:lpstr>
      <vt:lpstr>Rys historyczny</vt:lpstr>
      <vt:lpstr>Rys historyczny</vt:lpstr>
      <vt:lpstr>Rys historyczny</vt:lpstr>
      <vt:lpstr>Rys historyczny</vt:lpstr>
      <vt:lpstr>Problemy z wątkami (wprowadzenie)</vt:lpstr>
      <vt:lpstr>Przykład race condition</vt:lpstr>
      <vt:lpstr>Race condition – kolejny przykład</vt:lpstr>
      <vt:lpstr>Race condition – kolejny przykład</vt:lpstr>
      <vt:lpstr>Race condition – kolejny przykład</vt:lpstr>
      <vt:lpstr>Wątki - podstawy</vt:lpstr>
      <vt:lpstr>Wątki - podstawy</vt:lpstr>
      <vt:lpstr>Wątki - podstawy</vt:lpstr>
      <vt:lpstr>Wątki – podstawy (definicja wątku)</vt:lpstr>
      <vt:lpstr>Wątki - podstawy</vt:lpstr>
      <vt:lpstr>Wątki - podstawy</vt:lpstr>
      <vt:lpstr>Wątki w języku Java</vt:lpstr>
      <vt:lpstr>Tworzenie wątków w Javie</vt:lpstr>
      <vt:lpstr>Wątki – jako rozszerzenie klasy Thread</vt:lpstr>
      <vt:lpstr>Prosty przykład</vt:lpstr>
      <vt:lpstr>Wątki z wykorzystaniem interfejsu Runnable</vt:lpstr>
      <vt:lpstr>Wątki z wykorzystaniem interfejsu Runnable</vt:lpstr>
      <vt:lpstr>Prosty przykład</vt:lpstr>
      <vt:lpstr>Slajd 25</vt:lpstr>
      <vt:lpstr>Wątki w Javie</vt:lpstr>
      <vt:lpstr>Sleep</vt:lpstr>
      <vt:lpstr>Przykład</vt:lpstr>
      <vt:lpstr>Interrupt</vt:lpstr>
      <vt:lpstr>Przykład</vt:lpstr>
      <vt:lpstr>Status flagi przerwania</vt:lpstr>
      <vt:lpstr>Join</vt:lpstr>
      <vt:lpstr>Przykład</vt:lpstr>
      <vt:lpstr>Wątki w Javie</vt:lpstr>
      <vt:lpstr>Wątki w Javie</vt:lpstr>
      <vt:lpstr>Cykl życia wątku</vt:lpstr>
      <vt:lpstr>Stany wątków</vt:lpstr>
      <vt:lpstr>Zakończenie pracy wątku</vt:lpstr>
      <vt:lpstr>Przerywanie pracy wątkom</vt:lpstr>
      <vt:lpstr>Przerywanie pracy wątkom</vt:lpstr>
      <vt:lpstr>Przerywanie pracy wątkom</vt:lpstr>
      <vt:lpstr>Przerywanie tymczasowe</vt:lpstr>
      <vt:lpstr>Metoda sleep()</vt:lpstr>
      <vt:lpstr>Metody wait(), notify(), notifyAll()</vt:lpstr>
      <vt:lpstr>Metoda sleep() a metoda wait()</vt:lpstr>
      <vt:lpstr>Standardowe problemy związane ze współbieżnością na przykładzie:</vt:lpstr>
      <vt:lpstr>Problem producenta i konsumenta</vt:lpstr>
      <vt:lpstr>Bufor producenta i konsumenta</vt:lpstr>
      <vt:lpstr>Blokowanie i głodzenie</vt:lpstr>
      <vt:lpstr>Problem czytelników i pisarzy (CP)</vt:lpstr>
      <vt:lpstr>Problem czytelników i pisarzy</vt:lpstr>
      <vt:lpstr>Przykładowe rozwiązanie problemu CP</vt:lpstr>
      <vt:lpstr>Problem obiadujących filozofów</vt:lpstr>
      <vt:lpstr>Monitory</vt:lpstr>
      <vt:lpstr>Ogólna konstrukcja monitora</vt:lpstr>
      <vt:lpstr>Grupy wątków - ThredGroup</vt:lpstr>
      <vt:lpstr>Grupy wątków - ThredGroup</vt:lpstr>
      <vt:lpstr>Ważniejsze metody klasy ThreadGroup()</vt:lpstr>
      <vt:lpstr>Przykład</vt:lpstr>
      <vt:lpstr>Demony</vt:lpstr>
      <vt:lpstr>Przykład</vt:lpstr>
      <vt:lpstr>Synchronizowanie wątków</vt:lpstr>
      <vt:lpstr>Synchronizowanie wątków</vt:lpstr>
      <vt:lpstr>Synchronizowanie wątków</vt:lpstr>
      <vt:lpstr>Przykład</vt:lpstr>
      <vt:lpstr>Uwagi do przykładu</vt:lpstr>
      <vt:lpstr>Synchronizacja i koordynacja  pracy wątków</vt:lpstr>
      <vt:lpstr>Synchronizacja wątków</vt:lpstr>
      <vt:lpstr>Zamki</vt:lpstr>
      <vt:lpstr>Bloki synchronizowane</vt:lpstr>
      <vt:lpstr>Bloki synchronizowane</vt:lpstr>
      <vt:lpstr>Wielokrotna synchronizacja (reentrant synchronization)</vt:lpstr>
      <vt:lpstr>Problemy ze współbieżnością</vt:lpstr>
      <vt:lpstr>Koordynacja wątków</vt:lpstr>
      <vt:lpstr>Koordynacja wątków</vt:lpstr>
      <vt:lpstr> Pakiet java.util.concurrent.locks </vt:lpstr>
      <vt:lpstr>Implementacje Lock</vt:lpstr>
      <vt:lpstr>Implementacje Lock</vt:lpstr>
      <vt:lpstr>Lock - podstawowy schemat działania</vt:lpstr>
      <vt:lpstr>Lock – użycie try/finally</vt:lpstr>
      <vt:lpstr>Lock, try/finally – zagrożenia</vt:lpstr>
      <vt:lpstr>Sekcja krytyczna z przerywalną blokadą</vt:lpstr>
      <vt:lpstr>Lock czy synchronized?</vt:lpstr>
      <vt:lpstr>Read-Write Locks</vt:lpstr>
      <vt:lpstr>Pakiet java.util.concurrent</vt:lpstr>
      <vt:lpstr>Pakiet java.util.concurrent.atomic</vt:lpstr>
      <vt:lpstr>Wątki, zadania, wykonawcy </vt:lpstr>
      <vt:lpstr>Współbieżność na wyższym poziomie abstrakcji</vt:lpstr>
      <vt:lpstr>Pula wątków</vt:lpstr>
      <vt:lpstr>Interfejsy typu Executor </vt:lpstr>
      <vt:lpstr>Interfejs Executor</vt:lpstr>
      <vt:lpstr>Interfejs ExecutorService</vt:lpstr>
      <vt:lpstr>Interfejs ScheduledExecutorService</vt:lpstr>
      <vt:lpstr>Pule wątków – Thread Pools</vt:lpstr>
      <vt:lpstr>Ustalona pula wątków (fixed thread pool)</vt:lpstr>
      <vt:lpstr>Klasa java.util.concurrent.Executors </vt:lpstr>
      <vt:lpstr>Przykład</vt:lpstr>
      <vt:lpstr>Przykład</vt:lpstr>
      <vt:lpstr>Przykład</vt:lpstr>
      <vt:lpstr>Zadania zwracające wyniki</vt:lpstr>
      <vt:lpstr>Interfejs Future&lt;V&gt;</vt:lpstr>
      <vt:lpstr>Klasa FutureTask&lt;V&gt;</vt:lpstr>
      <vt:lpstr>Przykład</vt:lpstr>
      <vt:lpstr>Fork/Join</vt:lpstr>
      <vt:lpstr>Wątki w aplikacjach Swing</vt:lpstr>
      <vt:lpstr>Wątki w aplikacjach Swing</vt:lpstr>
      <vt:lpstr>Wątki inicjujące</vt:lpstr>
      <vt:lpstr>Wątek obsługi zdarzeń</vt:lpstr>
      <vt:lpstr>Wątki robocze</vt:lpstr>
      <vt:lpstr>javax.swing.SwingWorker</vt:lpstr>
      <vt:lpstr>Przykład</vt:lpstr>
      <vt:lpstr>SwingWorker - wyniki pośrednie</vt:lpstr>
      <vt:lpstr>Przykład</vt:lpstr>
      <vt:lpstr>SwingWorker - własności</vt:lpstr>
      <vt:lpstr>Przykład</vt:lpstr>
      <vt:lpstr>Przykład (c.d.)</vt:lpstr>
      <vt:lpstr>SwingWorker - wątki</vt:lpstr>
      <vt:lpstr>SwingWorker – anulowanie zadania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Zaawansowane technologie programistyczne</dc:title>
  <dc:creator>arturro</dc:creator>
  <cp:lastModifiedBy>arturro</cp:lastModifiedBy>
  <cp:revision>110</cp:revision>
  <dcterms:created xsi:type="dcterms:W3CDTF">2008-02-17T23:40:55Z</dcterms:created>
  <dcterms:modified xsi:type="dcterms:W3CDTF">2017-10-17T11:00:42Z</dcterms:modified>
</cp:coreProperties>
</file>