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262" r:id="rId8"/>
    <p:sldId id="266" r:id="rId9"/>
    <p:sldId id="267" r:id="rId10"/>
    <p:sldId id="263" r:id="rId11"/>
    <p:sldId id="264" r:id="rId12"/>
    <p:sldId id="265" r:id="rId13"/>
    <p:sldId id="272" r:id="rId14"/>
    <p:sldId id="273" r:id="rId15"/>
    <p:sldId id="274" r:id="rId16"/>
    <p:sldId id="275" r:id="rId17"/>
    <p:sldId id="293" r:id="rId18"/>
    <p:sldId id="294" r:id="rId19"/>
    <p:sldId id="268" r:id="rId20"/>
    <p:sldId id="269" r:id="rId21"/>
    <p:sldId id="270" r:id="rId22"/>
    <p:sldId id="271" r:id="rId23"/>
    <p:sldId id="277" r:id="rId24"/>
    <p:sldId id="282" r:id="rId25"/>
    <p:sldId id="281" r:id="rId26"/>
    <p:sldId id="280" r:id="rId27"/>
    <p:sldId id="286" r:id="rId28"/>
    <p:sldId id="283" r:id="rId29"/>
    <p:sldId id="284" r:id="rId30"/>
    <p:sldId id="285" r:id="rId31"/>
    <p:sldId id="287" r:id="rId32"/>
    <p:sldId id="292" r:id="rId33"/>
    <p:sldId id="278" r:id="rId34"/>
    <p:sldId id="289" r:id="rId35"/>
    <p:sldId id="290" r:id="rId36"/>
    <p:sldId id="291" r:id="rId37"/>
    <p:sldId id="298" r:id="rId38"/>
    <p:sldId id="302" r:id="rId39"/>
    <p:sldId id="303" r:id="rId40"/>
    <p:sldId id="304" r:id="rId41"/>
    <p:sldId id="299" r:id="rId42"/>
    <p:sldId id="300" r:id="rId43"/>
    <p:sldId id="301" r:id="rId44"/>
    <p:sldId id="305" r:id="rId45"/>
    <p:sldId id="295" r:id="rId46"/>
    <p:sldId id="296" r:id="rId47"/>
    <p:sldId id="297" r:id="rId48"/>
    <p:sldId id="288" r:id="rId49"/>
    <p:sldId id="279" r:id="rId50"/>
    <p:sldId id="276" r:id="rId5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DF0B7F-9AB3-4424-832B-15D46536B50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12FA78EE-C67F-46C0-9E39-F57C83D29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FFD72FB-742E-4EE7-9231-58CC85C93F73}"/>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5" name="Symbol zastępczy stopki 4">
            <a:extLst>
              <a:ext uri="{FF2B5EF4-FFF2-40B4-BE49-F238E27FC236}">
                <a16:creationId xmlns:a16="http://schemas.microsoft.com/office/drawing/2014/main" id="{A68432C9-DCF6-42A1-B243-C6AE09D22FC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8007CC2-C6E9-4F9C-823F-4D8A1458BA3E}"/>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185667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BE648D-59BA-44F4-A299-C5A41ABEEB4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95125FE2-813F-47EE-8229-1F5251BB20D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D1A6318-3CF0-452E-A5C5-3A53043A7E10}"/>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5" name="Symbol zastępczy stopki 4">
            <a:extLst>
              <a:ext uri="{FF2B5EF4-FFF2-40B4-BE49-F238E27FC236}">
                <a16:creationId xmlns:a16="http://schemas.microsoft.com/office/drawing/2014/main" id="{6DE196A9-4808-4223-919A-9C6F546696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DD73177-EE7A-47B2-8349-B160207455F9}"/>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312348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7703271-19D0-48C3-B8CB-F9B6C36D411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74E311E-AB62-4AC2-8245-AFC4DA889C2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0BC643F-CBBA-4491-9A2E-C299A350BD2A}"/>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5" name="Symbol zastępczy stopki 4">
            <a:extLst>
              <a:ext uri="{FF2B5EF4-FFF2-40B4-BE49-F238E27FC236}">
                <a16:creationId xmlns:a16="http://schemas.microsoft.com/office/drawing/2014/main" id="{0A1189DD-F14B-4BBC-A559-505AC8FFE31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DF8FF4E-C4CC-4F04-9E8C-B181A763DF6D}"/>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126087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E6560A-4444-423C-B84E-13985363834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0FB4BFE-BF2A-493A-9822-254FFDD601A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959F863-D0F5-443D-B21D-8EE3D9685B9B}"/>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5" name="Symbol zastępczy stopki 4">
            <a:extLst>
              <a:ext uri="{FF2B5EF4-FFF2-40B4-BE49-F238E27FC236}">
                <a16:creationId xmlns:a16="http://schemas.microsoft.com/office/drawing/2014/main" id="{C0E4666B-EA8B-4FC1-AAC8-5D35452E0B9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6BE999E-3514-48D0-B789-B04E710D0985}"/>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198535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6C0248-E11B-4F73-8166-9A6A3365455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CB16410-7E63-4002-803C-189DACA8F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EBD78CF-29F8-4D30-A006-06957D01487F}"/>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5" name="Symbol zastępczy stopki 4">
            <a:extLst>
              <a:ext uri="{FF2B5EF4-FFF2-40B4-BE49-F238E27FC236}">
                <a16:creationId xmlns:a16="http://schemas.microsoft.com/office/drawing/2014/main" id="{A756912C-F642-459D-A558-0693CEF6148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D99AAC2-9748-471F-B4C7-7570A3ECBC46}"/>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392550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97B0C4-6D48-439A-ACF7-3573EB88FF5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0D45E73-2C08-4CBB-839F-F38DD53C3F5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F2353A7-96B6-4B18-9984-CE1E86323A3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EB2CFF0-8953-4A3A-81CA-DE30F18163F0}"/>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6" name="Symbol zastępczy stopki 5">
            <a:extLst>
              <a:ext uri="{FF2B5EF4-FFF2-40B4-BE49-F238E27FC236}">
                <a16:creationId xmlns:a16="http://schemas.microsoft.com/office/drawing/2014/main" id="{79600CE9-2592-472B-A06D-7EE38EB9997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C67D9F3-8212-498E-83C6-03DE310B46FC}"/>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338882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8E3756-9332-4576-8A57-F78C7749C60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5C6A21B-4C24-46FE-B3AD-52F900310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713A46A-D387-47C5-A191-866754C00CB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0495155-B29D-4AEA-8B31-67600D0A7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43D9C49-FFCF-4C54-BE8D-A49AA264A7D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1281330-E009-4C08-AA41-5593B8D23B5D}"/>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8" name="Symbol zastępczy stopki 7">
            <a:extLst>
              <a:ext uri="{FF2B5EF4-FFF2-40B4-BE49-F238E27FC236}">
                <a16:creationId xmlns:a16="http://schemas.microsoft.com/office/drawing/2014/main" id="{12482A9D-BBFA-4B8F-91D3-C6491AE715C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1CE6DFE-FF1F-4F8D-8057-5D9D734B4AB3}"/>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283351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B27859-0C36-41FC-99DA-66DEE03A349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4998EC98-1A84-4B81-83BB-8E0F3869FE98}"/>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4" name="Symbol zastępczy stopki 3">
            <a:extLst>
              <a:ext uri="{FF2B5EF4-FFF2-40B4-BE49-F238E27FC236}">
                <a16:creationId xmlns:a16="http://schemas.microsoft.com/office/drawing/2014/main" id="{6A4A2662-FB55-4E5E-8FA6-CA28EFCD3D5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F0FEB03A-EE14-4E81-AC00-DBA330093015}"/>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269034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F053303-2408-45A2-B103-E1FDE8CCB3EC}"/>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3" name="Symbol zastępczy stopki 2">
            <a:extLst>
              <a:ext uri="{FF2B5EF4-FFF2-40B4-BE49-F238E27FC236}">
                <a16:creationId xmlns:a16="http://schemas.microsoft.com/office/drawing/2014/main" id="{8B11ECB7-2579-4186-9202-E1ED81DB18B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561A91D-5E46-475D-BA7C-DDF28A1D5D41}"/>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183767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22C651-705F-4F5D-A059-7993A2C2B21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93A7793-A724-42A2-8AD4-BE21BF2DD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F57B89-8816-491F-8C48-D5A696602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A46C12F-740B-4E4D-9D2A-7C13E534FD71}"/>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6" name="Symbol zastępczy stopki 5">
            <a:extLst>
              <a:ext uri="{FF2B5EF4-FFF2-40B4-BE49-F238E27FC236}">
                <a16:creationId xmlns:a16="http://schemas.microsoft.com/office/drawing/2014/main" id="{B9F8A0BF-D018-47BC-8346-CAE20A7FD8F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D93F992-977F-4F92-B055-FB75E55A26A4}"/>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294627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326C37-C1B4-4774-B345-5259E2AC4A9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34AB7B3-C3AA-453E-9621-405F4E4AC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07809FC-68E5-4E9F-BA0B-1C31BBECE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27DC703-4D66-45BE-A192-0A793E7760CC}"/>
              </a:ext>
            </a:extLst>
          </p:cNvPr>
          <p:cNvSpPr>
            <a:spLocks noGrp="1"/>
          </p:cNvSpPr>
          <p:nvPr>
            <p:ph type="dt" sz="half" idx="10"/>
          </p:nvPr>
        </p:nvSpPr>
        <p:spPr/>
        <p:txBody>
          <a:bodyPr/>
          <a:lstStyle/>
          <a:p>
            <a:fld id="{49EF61FC-2FC6-478E-8C10-5C5DD6FCF25B}" type="datetimeFigureOut">
              <a:rPr lang="pl-PL" smtClean="0"/>
              <a:t>15.12.2019</a:t>
            </a:fld>
            <a:endParaRPr lang="pl-PL"/>
          </a:p>
        </p:txBody>
      </p:sp>
      <p:sp>
        <p:nvSpPr>
          <p:cNvPr id="6" name="Symbol zastępczy stopki 5">
            <a:extLst>
              <a:ext uri="{FF2B5EF4-FFF2-40B4-BE49-F238E27FC236}">
                <a16:creationId xmlns:a16="http://schemas.microsoft.com/office/drawing/2014/main" id="{D3919943-950E-4236-A922-C0BA1E519E6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73A6AE7-B531-4954-B8BD-76DE8280B68A}"/>
              </a:ext>
            </a:extLst>
          </p:cNvPr>
          <p:cNvSpPr>
            <a:spLocks noGrp="1"/>
          </p:cNvSpPr>
          <p:nvPr>
            <p:ph type="sldNum" sz="quarter" idx="12"/>
          </p:nvPr>
        </p:nvSpPr>
        <p:spPr/>
        <p:txBody>
          <a:bodyPr/>
          <a:lstStyle/>
          <a:p>
            <a:fld id="{FDCC635D-9904-4747-AB6B-610838A55EAC}" type="slidenum">
              <a:rPr lang="pl-PL" smtClean="0"/>
              <a:t>‹#›</a:t>
            </a:fld>
            <a:endParaRPr lang="pl-PL"/>
          </a:p>
        </p:txBody>
      </p:sp>
    </p:spTree>
    <p:extLst>
      <p:ext uri="{BB962C8B-B14F-4D97-AF65-F5344CB8AC3E}">
        <p14:creationId xmlns:p14="http://schemas.microsoft.com/office/powerpoint/2010/main" val="408241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AA56F7F-5B5A-4068-A888-0D2F72595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AB0A4A5-61F3-47E6-BBD7-98937EBA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E16490C-7AF6-4B72-B932-B4D8D5D72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F61FC-2FC6-478E-8C10-5C5DD6FCF25B}" type="datetimeFigureOut">
              <a:rPr lang="pl-PL" smtClean="0"/>
              <a:t>15.12.2019</a:t>
            </a:fld>
            <a:endParaRPr lang="pl-PL"/>
          </a:p>
        </p:txBody>
      </p:sp>
      <p:sp>
        <p:nvSpPr>
          <p:cNvPr id="5" name="Symbol zastępczy stopki 4">
            <a:extLst>
              <a:ext uri="{FF2B5EF4-FFF2-40B4-BE49-F238E27FC236}">
                <a16:creationId xmlns:a16="http://schemas.microsoft.com/office/drawing/2014/main" id="{EFF37CA6-5C55-4401-8099-C3E5D9933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AE18192-26A7-4731-9DC5-E20862B93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C635D-9904-4747-AB6B-610838A55EAC}" type="slidenum">
              <a:rPr lang="pl-PL" smtClean="0"/>
              <a:t>‹#›</a:t>
            </a:fld>
            <a:endParaRPr lang="pl-PL"/>
          </a:p>
        </p:txBody>
      </p:sp>
    </p:spTree>
    <p:extLst>
      <p:ext uri="{BB962C8B-B14F-4D97-AF65-F5344CB8AC3E}">
        <p14:creationId xmlns:p14="http://schemas.microsoft.com/office/powerpoint/2010/main" val="240952643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kotlinlang.org/" TargetMode="External"/><Relationship Id="rId2" Type="http://schemas.openxmlformats.org/officeDocument/2006/relationships/hyperlink" Target="https://medium.com/@elye.project/mastering-kotlin-standard-functions-run-with-let-also-and-apply-9cd334b0ef84" TargetMode="External"/><Relationship Id="rId1" Type="http://schemas.openxmlformats.org/officeDocument/2006/relationships/slideLayout" Target="../slideLayouts/slideLayout2.xml"/><Relationship Id="rId4" Type="http://schemas.openxmlformats.org/officeDocument/2006/relationships/hyperlink" Target="https://en.wikipedia.org/wiki/Kotlin_(programming_languag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play.kotlinlang.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8ED706-CCBB-4753-A408-08FB6C7419D7}"/>
              </a:ext>
            </a:extLst>
          </p:cNvPr>
          <p:cNvSpPr>
            <a:spLocks noGrp="1"/>
          </p:cNvSpPr>
          <p:nvPr>
            <p:ph type="ctrTitle"/>
          </p:nvPr>
        </p:nvSpPr>
        <p:spPr/>
        <p:txBody>
          <a:bodyPr/>
          <a:lstStyle/>
          <a:p>
            <a:r>
              <a:rPr lang="pl-PL" dirty="0"/>
              <a:t>Wstęp do języka Kotlin</a:t>
            </a:r>
          </a:p>
        </p:txBody>
      </p:sp>
      <p:sp>
        <p:nvSpPr>
          <p:cNvPr id="3" name="Podtytuł 2">
            <a:extLst>
              <a:ext uri="{FF2B5EF4-FFF2-40B4-BE49-F238E27FC236}">
                <a16:creationId xmlns:a16="http://schemas.microsoft.com/office/drawing/2014/main" id="{B94858A4-CC9C-428D-832C-4F7049EE4946}"/>
              </a:ext>
            </a:extLst>
          </p:cNvPr>
          <p:cNvSpPr>
            <a:spLocks noGrp="1"/>
          </p:cNvSpPr>
          <p:nvPr>
            <p:ph type="subTitle" idx="1"/>
          </p:nvPr>
        </p:nvSpPr>
        <p:spPr/>
        <p:txBody>
          <a:bodyPr/>
          <a:lstStyle/>
          <a:p>
            <a:r>
              <a:rPr lang="pl-PL" dirty="0"/>
              <a:t>Grzegorz Bobryk</a:t>
            </a:r>
          </a:p>
        </p:txBody>
      </p:sp>
    </p:spTree>
    <p:extLst>
      <p:ext uri="{BB962C8B-B14F-4D97-AF65-F5344CB8AC3E}">
        <p14:creationId xmlns:p14="http://schemas.microsoft.com/office/powerpoint/2010/main" val="135949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5EF8DD-8ED2-4D8C-8711-9EF96A3CF119}"/>
              </a:ext>
            </a:extLst>
          </p:cNvPr>
          <p:cNvSpPr>
            <a:spLocks noGrp="1"/>
          </p:cNvSpPr>
          <p:nvPr>
            <p:ph type="title"/>
          </p:nvPr>
        </p:nvSpPr>
        <p:spPr/>
        <p:txBody>
          <a:bodyPr/>
          <a:lstStyle/>
          <a:p>
            <a:r>
              <a:rPr lang="pl-PL" dirty="0"/>
              <a:t>Java vs Kotlin. Semantyka</a:t>
            </a:r>
          </a:p>
        </p:txBody>
      </p:sp>
      <p:sp>
        <p:nvSpPr>
          <p:cNvPr id="3" name="Symbol zastępczy zawartości 2">
            <a:extLst>
              <a:ext uri="{FF2B5EF4-FFF2-40B4-BE49-F238E27FC236}">
                <a16:creationId xmlns:a16="http://schemas.microsoft.com/office/drawing/2014/main" id="{ADBD2D30-A5F8-44B2-AC1A-CD8338ECB65E}"/>
              </a:ext>
            </a:extLst>
          </p:cNvPr>
          <p:cNvSpPr>
            <a:spLocks noGrp="1"/>
          </p:cNvSpPr>
          <p:nvPr>
            <p:ph idx="1"/>
          </p:nvPr>
        </p:nvSpPr>
        <p:spPr/>
        <p:txBody>
          <a:bodyPr/>
          <a:lstStyle/>
          <a:p>
            <a:pPr marL="0" indent="0">
              <a:buNone/>
            </a:pPr>
            <a:r>
              <a:rPr lang="pl-PL" dirty="0"/>
              <a:t>Do deklarowania zmiennych w Kotlinie używamy słów kluczowych </a:t>
            </a:r>
            <a:r>
              <a:rPr lang="pl-PL" b="1" dirty="0" err="1"/>
              <a:t>var</a:t>
            </a:r>
            <a:r>
              <a:rPr lang="pl-PL" dirty="0"/>
              <a:t> oraz </a:t>
            </a:r>
            <a:r>
              <a:rPr lang="pl-PL" b="1" dirty="0" err="1"/>
              <a:t>val</a:t>
            </a:r>
            <a:r>
              <a:rPr lang="pl-PL" dirty="0"/>
              <a:t>. </a:t>
            </a:r>
            <a:r>
              <a:rPr lang="pl-PL" b="1" dirty="0" err="1"/>
              <a:t>Var</a:t>
            </a:r>
            <a:r>
              <a:rPr lang="pl-PL" dirty="0"/>
              <a:t> jest słowem podstawowym i oznacza po prostu zmienną. </a:t>
            </a:r>
            <a:r>
              <a:rPr lang="pl-PL" b="1" dirty="0"/>
              <a:t>Val</a:t>
            </a:r>
            <a:r>
              <a:rPr lang="pl-PL" dirty="0"/>
              <a:t> z kolei oznacza zmienną finalną. W przeciwieństwie do Javy </a:t>
            </a:r>
            <a:r>
              <a:rPr lang="pl-PL" dirty="0" err="1"/>
              <a:t>lint</a:t>
            </a:r>
            <a:r>
              <a:rPr lang="pl-PL" dirty="0"/>
              <a:t> środowiska będzie nas pilnował by używać </a:t>
            </a:r>
            <a:r>
              <a:rPr lang="pl-PL" dirty="0" err="1"/>
              <a:t>val’a</a:t>
            </a:r>
            <a:r>
              <a:rPr lang="pl-PL" dirty="0"/>
              <a:t> w sytuacjach które tego wymagają. Pozwoli to nam pisać bezpieczniejszy i czystszy kod. Jak widać na </a:t>
            </a:r>
            <a:r>
              <a:rPr lang="pl-PL" dirty="0" err="1"/>
              <a:t>screenach</a:t>
            </a:r>
            <a:r>
              <a:rPr lang="pl-PL" dirty="0"/>
              <a:t> Java i Kotlin zachowują się jednakowo i nie pozwalają na zmianę wartości zmiennej </a:t>
            </a:r>
            <a:r>
              <a:rPr lang="pl-PL" dirty="0" err="1"/>
              <a:t>postcode</a:t>
            </a:r>
            <a:r>
              <a:rPr lang="pl-PL" dirty="0"/>
              <a:t> która jest finalna.</a:t>
            </a:r>
          </a:p>
        </p:txBody>
      </p:sp>
      <p:pic>
        <p:nvPicPr>
          <p:cNvPr id="4" name="Obraz 3">
            <a:extLst>
              <a:ext uri="{FF2B5EF4-FFF2-40B4-BE49-F238E27FC236}">
                <a16:creationId xmlns:a16="http://schemas.microsoft.com/office/drawing/2014/main" id="{973A799C-056B-4935-894A-2C7ED30C29DC}"/>
              </a:ext>
            </a:extLst>
          </p:cNvPr>
          <p:cNvPicPr>
            <a:picLocks noChangeAspect="1"/>
          </p:cNvPicPr>
          <p:nvPr/>
        </p:nvPicPr>
        <p:blipFill>
          <a:blip r:embed="rId2"/>
          <a:stretch>
            <a:fillRect/>
          </a:stretch>
        </p:blipFill>
        <p:spPr>
          <a:xfrm>
            <a:off x="1833609" y="4533775"/>
            <a:ext cx="3266983" cy="2324225"/>
          </a:xfrm>
          <a:prstGeom prst="rect">
            <a:avLst/>
          </a:prstGeom>
        </p:spPr>
      </p:pic>
      <p:pic>
        <p:nvPicPr>
          <p:cNvPr id="5" name="Obraz 4">
            <a:extLst>
              <a:ext uri="{FF2B5EF4-FFF2-40B4-BE49-F238E27FC236}">
                <a16:creationId xmlns:a16="http://schemas.microsoft.com/office/drawing/2014/main" id="{3BC02D90-6527-41DC-8E9C-DB20F2270B36}"/>
              </a:ext>
            </a:extLst>
          </p:cNvPr>
          <p:cNvPicPr>
            <a:picLocks noChangeAspect="1"/>
          </p:cNvPicPr>
          <p:nvPr/>
        </p:nvPicPr>
        <p:blipFill>
          <a:blip r:embed="rId3"/>
          <a:stretch>
            <a:fillRect/>
          </a:stretch>
        </p:blipFill>
        <p:spPr>
          <a:xfrm>
            <a:off x="6096000" y="4692650"/>
            <a:ext cx="2562225" cy="1619250"/>
          </a:xfrm>
          <a:prstGeom prst="rect">
            <a:avLst/>
          </a:prstGeom>
        </p:spPr>
      </p:pic>
    </p:spTree>
    <p:extLst>
      <p:ext uri="{BB962C8B-B14F-4D97-AF65-F5344CB8AC3E}">
        <p14:creationId xmlns:p14="http://schemas.microsoft.com/office/powerpoint/2010/main" val="395365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F460BE-4892-4A93-9B03-86FD34FC2812}"/>
              </a:ext>
            </a:extLst>
          </p:cNvPr>
          <p:cNvSpPr>
            <a:spLocks noGrp="1"/>
          </p:cNvSpPr>
          <p:nvPr>
            <p:ph type="title"/>
          </p:nvPr>
        </p:nvSpPr>
        <p:spPr/>
        <p:txBody>
          <a:bodyPr/>
          <a:lstStyle/>
          <a:p>
            <a:r>
              <a:rPr lang="pl-PL" dirty="0"/>
              <a:t>Kotlin Semantyka</a:t>
            </a:r>
          </a:p>
        </p:txBody>
      </p:sp>
      <p:sp>
        <p:nvSpPr>
          <p:cNvPr id="3" name="Symbol zastępczy zawartości 2">
            <a:extLst>
              <a:ext uri="{FF2B5EF4-FFF2-40B4-BE49-F238E27FC236}">
                <a16:creationId xmlns:a16="http://schemas.microsoft.com/office/drawing/2014/main" id="{722DA6AA-F180-4EF5-89DF-184C8E8B45B7}"/>
              </a:ext>
            </a:extLst>
          </p:cNvPr>
          <p:cNvSpPr>
            <a:spLocks noGrp="1"/>
          </p:cNvSpPr>
          <p:nvPr>
            <p:ph idx="1"/>
          </p:nvPr>
        </p:nvSpPr>
        <p:spPr/>
        <p:txBody>
          <a:bodyPr>
            <a:normAutofit/>
          </a:bodyPr>
          <a:lstStyle/>
          <a:p>
            <a:pPr marL="0" indent="0">
              <a:buNone/>
            </a:pPr>
            <a:r>
              <a:rPr lang="pl-PL" dirty="0"/>
              <a:t>W Kotlinie nie używamy średników i słowa </a:t>
            </a:r>
            <a:r>
              <a:rPr lang="pl-PL" dirty="0" err="1"/>
              <a:t>new</a:t>
            </a:r>
            <a:r>
              <a:rPr lang="pl-PL" dirty="0"/>
              <a:t>. Pola są domyślnie publiczne a nie lokalne.</a:t>
            </a:r>
          </a:p>
          <a:p>
            <a:pPr marL="0" indent="0">
              <a:buNone/>
            </a:pPr>
            <a:r>
              <a:rPr lang="pl-PL" dirty="0"/>
              <a:t>Kotlin „domyśla się” jakiego typu będzie deklarowana zmienna więc możemy usunąć typ i pozostawić następujący kod:</a:t>
            </a:r>
          </a:p>
          <a:p>
            <a:pPr marL="0" lvl="0" indent="0" eaLnBrk="0" fontAlgn="base" hangingPunct="0">
              <a:lnSpc>
                <a:spcPct val="100000"/>
              </a:lnSpc>
              <a:spcBef>
                <a:spcPct val="0"/>
              </a:spcBef>
              <a:spcAft>
                <a:spcPct val="0"/>
              </a:spcAft>
              <a:buNone/>
            </a:pPr>
            <a:endParaRPr lang="pl-PL" altLang="pl-PL" dirty="0">
              <a:solidFill>
                <a:srgbClr val="CC7832"/>
              </a:solidFill>
              <a:latin typeface="Consolas" panose="020B0609020204030204" pitchFamily="49" charset="0"/>
            </a:endParaRPr>
          </a:p>
          <a:p>
            <a:pPr marL="0" lvl="0" indent="0" eaLnBrk="0" fontAlgn="base" hangingPunct="0">
              <a:lnSpc>
                <a:spcPct val="100000"/>
              </a:lnSpc>
              <a:spcBef>
                <a:spcPct val="0"/>
              </a:spcBef>
              <a:spcAft>
                <a:spcPct val="0"/>
              </a:spcAft>
              <a:buNone/>
            </a:pPr>
            <a:r>
              <a:rPr lang="pl-PL" altLang="pl-PL" dirty="0" err="1">
                <a:solidFill>
                  <a:srgbClr val="CC7832"/>
                </a:solidFill>
                <a:latin typeface="Consolas" panose="020B0609020204030204" pitchFamily="49" charset="0"/>
              </a:rPr>
              <a:t>val</a:t>
            </a:r>
            <a:r>
              <a:rPr lang="pl-PL" altLang="pl-PL" dirty="0">
                <a:solidFill>
                  <a:srgbClr val="CC7832"/>
                </a:solidFill>
                <a:latin typeface="Consolas" panose="020B0609020204030204" pitchFamily="49" charset="0"/>
              </a:rPr>
              <a:t> </a:t>
            </a:r>
            <a:r>
              <a:rPr lang="pl-PL" altLang="pl-PL" dirty="0" err="1">
                <a:solidFill>
                  <a:srgbClr val="A9B7C6"/>
                </a:solidFill>
                <a:latin typeface="Consolas" panose="020B0609020204030204" pitchFamily="49" charset="0"/>
              </a:rPr>
              <a:t>postcode</a:t>
            </a:r>
            <a:r>
              <a:rPr lang="pl-PL" altLang="pl-PL" dirty="0">
                <a:solidFill>
                  <a:srgbClr val="A9B7C6"/>
                </a:solidFill>
                <a:latin typeface="Consolas" panose="020B0609020204030204" pitchFamily="49" charset="0"/>
              </a:rPr>
              <a:t> = </a:t>
            </a:r>
            <a:r>
              <a:rPr lang="pl-PL" altLang="pl-PL" dirty="0">
                <a:solidFill>
                  <a:srgbClr val="6A8759"/>
                </a:solidFill>
                <a:latin typeface="Consolas" panose="020B0609020204030204" pitchFamily="49" charset="0"/>
              </a:rPr>
              <a:t>"08-110"</a:t>
            </a:r>
            <a:br>
              <a:rPr lang="pl-PL" altLang="pl-PL" dirty="0">
                <a:solidFill>
                  <a:srgbClr val="6A8759"/>
                </a:solidFill>
                <a:latin typeface="Consolas" panose="020B0609020204030204" pitchFamily="49" charset="0"/>
              </a:rPr>
            </a:br>
            <a:r>
              <a:rPr lang="pl-PL" altLang="pl-PL" dirty="0" err="1">
                <a:solidFill>
                  <a:srgbClr val="CC7832"/>
                </a:solidFill>
                <a:latin typeface="Consolas" panose="020B0609020204030204" pitchFamily="49" charset="0"/>
              </a:rPr>
              <a:t>var</a:t>
            </a:r>
            <a:r>
              <a:rPr lang="pl-PL" altLang="pl-PL" dirty="0">
                <a:solidFill>
                  <a:srgbClr val="CC7832"/>
                </a:solidFill>
                <a:latin typeface="Consolas" panose="020B0609020204030204" pitchFamily="49" charset="0"/>
              </a:rPr>
              <a:t> </a:t>
            </a:r>
            <a:r>
              <a:rPr lang="pl-PL" altLang="pl-PL" dirty="0" err="1">
                <a:solidFill>
                  <a:srgbClr val="A9B7C6"/>
                </a:solidFill>
                <a:latin typeface="Consolas" panose="020B0609020204030204" pitchFamily="49" charset="0"/>
              </a:rPr>
              <a:t>zipcode</a:t>
            </a:r>
            <a:r>
              <a:rPr lang="pl-PL" altLang="pl-PL" dirty="0">
                <a:solidFill>
                  <a:srgbClr val="A9B7C6"/>
                </a:solidFill>
                <a:latin typeface="Consolas" panose="020B0609020204030204" pitchFamily="49" charset="0"/>
              </a:rPr>
              <a:t> = </a:t>
            </a:r>
            <a:r>
              <a:rPr lang="pl-PL" altLang="pl-PL" dirty="0">
                <a:solidFill>
                  <a:srgbClr val="6A8759"/>
                </a:solidFill>
                <a:latin typeface="Consolas" panose="020B0609020204030204" pitchFamily="49" charset="0"/>
              </a:rPr>
              <a:t>"85"</a:t>
            </a:r>
          </a:p>
          <a:p>
            <a:pPr marL="0" lvl="0" indent="0" eaLnBrk="0" fontAlgn="base" hangingPunct="0">
              <a:lnSpc>
                <a:spcPct val="100000"/>
              </a:lnSpc>
              <a:spcBef>
                <a:spcPct val="0"/>
              </a:spcBef>
              <a:spcAft>
                <a:spcPct val="0"/>
              </a:spcAft>
              <a:buNone/>
            </a:pPr>
            <a:endParaRPr lang="pl-PL" altLang="pl-PL" dirty="0"/>
          </a:p>
          <a:p>
            <a:pPr marL="0" lvl="0" indent="0" eaLnBrk="0" fontAlgn="base" hangingPunct="0">
              <a:lnSpc>
                <a:spcPct val="100000"/>
              </a:lnSpc>
              <a:spcBef>
                <a:spcPct val="0"/>
              </a:spcBef>
              <a:spcAft>
                <a:spcPct val="0"/>
              </a:spcAft>
              <a:buNone/>
            </a:pPr>
            <a:r>
              <a:rPr lang="pl-PL" altLang="pl-PL" dirty="0"/>
              <a:t>Kotlin rozpozna powyższe przypisania wartości jako String więc specyfikowanie przez nas typu jest zbędne.</a:t>
            </a:r>
          </a:p>
        </p:txBody>
      </p:sp>
    </p:spTree>
    <p:extLst>
      <p:ext uri="{BB962C8B-B14F-4D97-AF65-F5344CB8AC3E}">
        <p14:creationId xmlns:p14="http://schemas.microsoft.com/office/powerpoint/2010/main" val="428300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D3805-5CBC-4CD1-AE53-248A2C2E93B9}"/>
              </a:ext>
            </a:extLst>
          </p:cNvPr>
          <p:cNvSpPr>
            <a:spLocks noGrp="1"/>
          </p:cNvSpPr>
          <p:nvPr>
            <p:ph type="title"/>
          </p:nvPr>
        </p:nvSpPr>
        <p:spPr/>
        <p:txBody>
          <a:bodyPr/>
          <a:lstStyle/>
          <a:p>
            <a:r>
              <a:rPr lang="pl-PL" dirty="0"/>
              <a:t>Getter, </a:t>
            </a:r>
            <a:r>
              <a:rPr lang="pl-PL" dirty="0" err="1"/>
              <a:t>setter</a:t>
            </a:r>
            <a:endParaRPr lang="pl-PL" dirty="0"/>
          </a:p>
        </p:txBody>
      </p:sp>
      <p:sp>
        <p:nvSpPr>
          <p:cNvPr id="3" name="Symbol zastępczy zawartości 2">
            <a:extLst>
              <a:ext uri="{FF2B5EF4-FFF2-40B4-BE49-F238E27FC236}">
                <a16:creationId xmlns:a16="http://schemas.microsoft.com/office/drawing/2014/main" id="{705E747B-2984-4B4F-9454-3751C56610D6}"/>
              </a:ext>
            </a:extLst>
          </p:cNvPr>
          <p:cNvSpPr>
            <a:spLocks noGrp="1"/>
          </p:cNvSpPr>
          <p:nvPr>
            <p:ph idx="1"/>
          </p:nvPr>
        </p:nvSpPr>
        <p:spPr>
          <a:xfrm>
            <a:off x="838200" y="1825625"/>
            <a:ext cx="10515600" cy="713389"/>
          </a:xfrm>
        </p:spPr>
        <p:txBody>
          <a:bodyPr>
            <a:normAutofit lnSpcReduction="10000"/>
          </a:bodyPr>
          <a:lstStyle/>
          <a:p>
            <a:pPr marL="0" indent="0">
              <a:buNone/>
            </a:pPr>
            <a:r>
              <a:rPr lang="pl-PL" sz="2400" dirty="0"/>
              <a:t>Gettery i </a:t>
            </a:r>
            <a:r>
              <a:rPr lang="pl-PL" sz="2400" dirty="0" err="1"/>
              <a:t>settery</a:t>
            </a:r>
            <a:r>
              <a:rPr lang="pl-PL" sz="2400" dirty="0"/>
              <a:t> generują się automatycznie, nie powinniśmy ich nadpisywać jeśli chcemy domyślnych generycznych </a:t>
            </a:r>
            <a:r>
              <a:rPr lang="pl-PL" sz="2400" dirty="0" err="1"/>
              <a:t>zachowań</a:t>
            </a:r>
            <a:r>
              <a:rPr lang="pl-PL" sz="2400" dirty="0"/>
              <a:t>.</a:t>
            </a:r>
            <a:endParaRPr kumimoji="0" lang="pl-PL" altLang="pl-PL" sz="4800" b="0" i="0" u="none" strike="noStrike" cap="none" normalizeH="0" baseline="0" dirty="0">
              <a:ln>
                <a:noFill/>
              </a:ln>
              <a:solidFill>
                <a:schemeClr val="tx1"/>
              </a:solidFill>
              <a:effectLst/>
              <a:latin typeface="Arial" panose="020B0604020202020204" pitchFamily="34" charset="0"/>
            </a:endParaRPr>
          </a:p>
          <a:p>
            <a:pPr marL="0" indent="0">
              <a:buNone/>
            </a:pPr>
            <a:endParaRPr lang="pl-PL" dirty="0"/>
          </a:p>
          <a:p>
            <a:pPr marL="0" indent="0">
              <a:buNone/>
            </a:pPr>
            <a:endParaRPr lang="pl-PL" dirty="0"/>
          </a:p>
        </p:txBody>
      </p:sp>
      <p:pic>
        <p:nvPicPr>
          <p:cNvPr id="11" name="Obraz 10">
            <a:extLst>
              <a:ext uri="{FF2B5EF4-FFF2-40B4-BE49-F238E27FC236}">
                <a16:creationId xmlns:a16="http://schemas.microsoft.com/office/drawing/2014/main" id="{30526103-B44D-411E-BFA6-2E5149992D10}"/>
              </a:ext>
            </a:extLst>
          </p:cNvPr>
          <p:cNvPicPr>
            <a:picLocks noChangeAspect="1"/>
          </p:cNvPicPr>
          <p:nvPr/>
        </p:nvPicPr>
        <p:blipFill>
          <a:blip r:embed="rId2"/>
          <a:stretch>
            <a:fillRect/>
          </a:stretch>
        </p:blipFill>
        <p:spPr>
          <a:xfrm>
            <a:off x="838200" y="2539014"/>
            <a:ext cx="2948629" cy="4318986"/>
          </a:xfrm>
          <a:prstGeom prst="rect">
            <a:avLst/>
          </a:prstGeom>
        </p:spPr>
      </p:pic>
      <p:sp>
        <p:nvSpPr>
          <p:cNvPr id="12" name="pole tekstowe 11">
            <a:extLst>
              <a:ext uri="{FF2B5EF4-FFF2-40B4-BE49-F238E27FC236}">
                <a16:creationId xmlns:a16="http://schemas.microsoft.com/office/drawing/2014/main" id="{C8E484E0-51A9-4078-B923-317957F29CE2}"/>
              </a:ext>
            </a:extLst>
          </p:cNvPr>
          <p:cNvSpPr txBox="1"/>
          <p:nvPr/>
        </p:nvSpPr>
        <p:spPr>
          <a:xfrm>
            <a:off x="3855079" y="2539014"/>
            <a:ext cx="8245185" cy="1569660"/>
          </a:xfrm>
          <a:prstGeom prst="rect">
            <a:avLst/>
          </a:prstGeom>
          <a:noFill/>
        </p:spPr>
        <p:txBody>
          <a:bodyPr wrap="square" rtlCol="0">
            <a:spAutoFit/>
          </a:bodyPr>
          <a:lstStyle/>
          <a:p>
            <a:r>
              <a:rPr lang="pl-PL" sz="2400" dirty="0"/>
              <a:t>Nie używa się również słów </a:t>
            </a:r>
            <a:r>
              <a:rPr lang="pl-PL" sz="2400" dirty="0" err="1"/>
              <a:t>get</a:t>
            </a:r>
            <a:r>
              <a:rPr lang="pl-PL" sz="2400" dirty="0"/>
              <a:t> i set. Jeśli użyjemy </a:t>
            </a:r>
            <a:r>
              <a:rPr lang="pl-PL" sz="2400" dirty="0" err="1"/>
              <a:t>getera</a:t>
            </a:r>
            <a:r>
              <a:rPr lang="pl-PL" sz="2400" dirty="0"/>
              <a:t> lub setera z Javy będzie on również widoczny jako „zmienna” a nie jako „</a:t>
            </a:r>
            <a:r>
              <a:rPr lang="pl-PL" sz="2400" dirty="0" err="1"/>
              <a:t>getZmienna</a:t>
            </a:r>
            <a:r>
              <a:rPr lang="pl-PL" sz="2400" dirty="0"/>
              <a:t>()”. Oczywiście jest możliwość używania nazewnictwa </a:t>
            </a:r>
            <a:r>
              <a:rPr lang="pl-PL" sz="2400" dirty="0" err="1"/>
              <a:t>Javowego</a:t>
            </a:r>
            <a:r>
              <a:rPr lang="pl-PL" sz="2400" dirty="0"/>
              <a:t> które zostanie oznaczone </a:t>
            </a:r>
            <a:r>
              <a:rPr lang="pl-PL" sz="2400" dirty="0" err="1"/>
              <a:t>warningiem</a:t>
            </a:r>
            <a:r>
              <a:rPr lang="pl-PL" sz="2400" dirty="0"/>
              <a:t>.</a:t>
            </a:r>
            <a:endParaRPr lang="pl-PL" sz="1600" dirty="0"/>
          </a:p>
        </p:txBody>
      </p:sp>
      <p:pic>
        <p:nvPicPr>
          <p:cNvPr id="13" name="Obraz 12">
            <a:extLst>
              <a:ext uri="{FF2B5EF4-FFF2-40B4-BE49-F238E27FC236}">
                <a16:creationId xmlns:a16="http://schemas.microsoft.com/office/drawing/2014/main" id="{9FDF2C04-7083-4874-9C77-06B9895CFE90}"/>
              </a:ext>
            </a:extLst>
          </p:cNvPr>
          <p:cNvPicPr>
            <a:picLocks noChangeAspect="1"/>
          </p:cNvPicPr>
          <p:nvPr/>
        </p:nvPicPr>
        <p:blipFill>
          <a:blip r:embed="rId3"/>
          <a:stretch>
            <a:fillRect/>
          </a:stretch>
        </p:blipFill>
        <p:spPr>
          <a:xfrm>
            <a:off x="4269621" y="4108675"/>
            <a:ext cx="6155722" cy="2749326"/>
          </a:xfrm>
          <a:prstGeom prst="rect">
            <a:avLst/>
          </a:prstGeom>
        </p:spPr>
      </p:pic>
    </p:spTree>
    <p:extLst>
      <p:ext uri="{BB962C8B-B14F-4D97-AF65-F5344CB8AC3E}">
        <p14:creationId xmlns:p14="http://schemas.microsoft.com/office/powerpoint/2010/main" val="152834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5AB72-DECF-4F54-AB74-FAAFC1BB261C}"/>
              </a:ext>
            </a:extLst>
          </p:cNvPr>
          <p:cNvSpPr>
            <a:spLocks noGrp="1"/>
          </p:cNvSpPr>
          <p:nvPr>
            <p:ph type="title"/>
          </p:nvPr>
        </p:nvSpPr>
        <p:spPr/>
        <p:txBody>
          <a:bodyPr/>
          <a:lstStyle/>
          <a:p>
            <a:r>
              <a:rPr lang="pl-PL" dirty="0"/>
              <a:t>Getter, </a:t>
            </a:r>
            <a:r>
              <a:rPr lang="pl-PL" dirty="0" err="1"/>
              <a:t>setter</a:t>
            </a:r>
            <a:endParaRPr lang="pl-PL" dirty="0"/>
          </a:p>
        </p:txBody>
      </p:sp>
      <p:sp>
        <p:nvSpPr>
          <p:cNvPr id="3" name="Symbol zastępczy zawartości 2">
            <a:extLst>
              <a:ext uri="{FF2B5EF4-FFF2-40B4-BE49-F238E27FC236}">
                <a16:creationId xmlns:a16="http://schemas.microsoft.com/office/drawing/2014/main" id="{EAE292B6-6453-4084-B22D-470D670624DE}"/>
              </a:ext>
            </a:extLst>
          </p:cNvPr>
          <p:cNvSpPr>
            <a:spLocks noGrp="1"/>
          </p:cNvSpPr>
          <p:nvPr>
            <p:ph idx="1"/>
          </p:nvPr>
        </p:nvSpPr>
        <p:spPr/>
        <p:txBody>
          <a:bodyPr/>
          <a:lstStyle/>
          <a:p>
            <a:pPr marL="0" indent="0">
              <a:buNone/>
            </a:pPr>
            <a:r>
              <a:rPr lang="pl-PL" dirty="0"/>
              <a:t>Jeśli chcemy jednak nadpisać te funkcje tak wygląda składnia. Val posiada jedynie </a:t>
            </a:r>
            <a:r>
              <a:rPr lang="pl-PL" dirty="0" err="1"/>
              <a:t>geta</a:t>
            </a:r>
            <a:r>
              <a:rPr lang="pl-PL" dirty="0"/>
              <a:t> ponieważ jest finalny i nie będziemy zmieniali jego wartości, a </a:t>
            </a:r>
            <a:r>
              <a:rPr lang="pl-PL" dirty="0" err="1"/>
              <a:t>var</a:t>
            </a:r>
            <a:r>
              <a:rPr lang="pl-PL" dirty="0"/>
              <a:t> z kolei posiada </a:t>
            </a:r>
            <a:r>
              <a:rPr lang="pl-PL" dirty="0" err="1"/>
              <a:t>geta</a:t>
            </a:r>
            <a:r>
              <a:rPr lang="pl-PL" dirty="0"/>
              <a:t> i seta.</a:t>
            </a:r>
          </a:p>
        </p:txBody>
      </p:sp>
      <p:pic>
        <p:nvPicPr>
          <p:cNvPr id="5" name="Obraz 4">
            <a:extLst>
              <a:ext uri="{FF2B5EF4-FFF2-40B4-BE49-F238E27FC236}">
                <a16:creationId xmlns:a16="http://schemas.microsoft.com/office/drawing/2014/main" id="{5674C7D3-7307-4B46-A7B2-FC1D4DCAA14C}"/>
              </a:ext>
            </a:extLst>
          </p:cNvPr>
          <p:cNvPicPr>
            <a:picLocks noChangeAspect="1"/>
          </p:cNvPicPr>
          <p:nvPr/>
        </p:nvPicPr>
        <p:blipFill>
          <a:blip r:embed="rId2"/>
          <a:stretch>
            <a:fillRect/>
          </a:stretch>
        </p:blipFill>
        <p:spPr>
          <a:xfrm>
            <a:off x="4190260" y="3147353"/>
            <a:ext cx="2772792" cy="3710648"/>
          </a:xfrm>
          <a:prstGeom prst="rect">
            <a:avLst/>
          </a:prstGeom>
        </p:spPr>
      </p:pic>
    </p:spTree>
    <p:extLst>
      <p:ext uri="{BB962C8B-B14F-4D97-AF65-F5344CB8AC3E}">
        <p14:creationId xmlns:p14="http://schemas.microsoft.com/office/powerpoint/2010/main" val="423659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47E181-4A4C-4FF7-98EF-B43966EB8875}"/>
              </a:ext>
            </a:extLst>
          </p:cNvPr>
          <p:cNvSpPr>
            <a:spLocks noGrp="1"/>
          </p:cNvSpPr>
          <p:nvPr>
            <p:ph type="title"/>
          </p:nvPr>
        </p:nvSpPr>
        <p:spPr/>
        <p:txBody>
          <a:bodyPr/>
          <a:lstStyle/>
          <a:p>
            <a:r>
              <a:rPr lang="pl-PL" dirty="0"/>
              <a:t>Czy </a:t>
            </a:r>
            <a:r>
              <a:rPr lang="pl-PL" dirty="0" err="1"/>
              <a:t>val</a:t>
            </a:r>
            <a:r>
              <a:rPr lang="pl-PL" dirty="0"/>
              <a:t> zawsze zwróci tą samą wartość?</a:t>
            </a:r>
          </a:p>
        </p:txBody>
      </p:sp>
      <p:pic>
        <p:nvPicPr>
          <p:cNvPr id="4" name="Symbol zastępczy zawartości 3">
            <a:extLst>
              <a:ext uri="{FF2B5EF4-FFF2-40B4-BE49-F238E27FC236}">
                <a16:creationId xmlns:a16="http://schemas.microsoft.com/office/drawing/2014/main" id="{DFD3F6FD-BC71-4FB9-8A8C-B0049E5B06EE}"/>
              </a:ext>
            </a:extLst>
          </p:cNvPr>
          <p:cNvPicPr>
            <a:picLocks noGrp="1" noChangeAspect="1"/>
          </p:cNvPicPr>
          <p:nvPr>
            <p:ph idx="1"/>
          </p:nvPr>
        </p:nvPicPr>
        <p:blipFill>
          <a:blip r:embed="rId2"/>
          <a:stretch>
            <a:fillRect/>
          </a:stretch>
        </p:blipFill>
        <p:spPr>
          <a:xfrm>
            <a:off x="2249513" y="1825625"/>
            <a:ext cx="7692973" cy="4351338"/>
          </a:xfrm>
          <a:prstGeom prst="rect">
            <a:avLst/>
          </a:prstGeom>
        </p:spPr>
      </p:pic>
    </p:spTree>
    <p:extLst>
      <p:ext uri="{BB962C8B-B14F-4D97-AF65-F5344CB8AC3E}">
        <p14:creationId xmlns:p14="http://schemas.microsoft.com/office/powerpoint/2010/main" val="193587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162C46-C8C1-4F32-92A4-097603FEE96F}"/>
              </a:ext>
            </a:extLst>
          </p:cNvPr>
          <p:cNvSpPr>
            <a:spLocks noGrp="1"/>
          </p:cNvSpPr>
          <p:nvPr>
            <p:ph type="title"/>
          </p:nvPr>
        </p:nvSpPr>
        <p:spPr/>
        <p:txBody>
          <a:bodyPr/>
          <a:lstStyle/>
          <a:p>
            <a:r>
              <a:rPr lang="pl-PL" dirty="0"/>
              <a:t>Co się stanie po nadpisaniu </a:t>
            </a:r>
            <a:r>
              <a:rPr lang="pl-PL" dirty="0" err="1"/>
              <a:t>geta</a:t>
            </a:r>
            <a:r>
              <a:rPr lang="pl-PL" dirty="0"/>
              <a:t> w </a:t>
            </a:r>
            <a:r>
              <a:rPr lang="pl-PL" dirty="0" err="1"/>
              <a:t>valu</a:t>
            </a:r>
            <a:r>
              <a:rPr lang="pl-PL" dirty="0"/>
              <a:t>?</a:t>
            </a:r>
          </a:p>
        </p:txBody>
      </p:sp>
      <p:pic>
        <p:nvPicPr>
          <p:cNvPr id="4" name="Symbol zastępczy zawartości 3">
            <a:extLst>
              <a:ext uri="{FF2B5EF4-FFF2-40B4-BE49-F238E27FC236}">
                <a16:creationId xmlns:a16="http://schemas.microsoft.com/office/drawing/2014/main" id="{CC22EE8C-7F49-4F24-A939-528904BBA85A}"/>
              </a:ext>
            </a:extLst>
          </p:cNvPr>
          <p:cNvPicPr>
            <a:picLocks noGrp="1" noChangeAspect="1"/>
          </p:cNvPicPr>
          <p:nvPr>
            <p:ph idx="1"/>
          </p:nvPr>
        </p:nvPicPr>
        <p:blipFill>
          <a:blip r:embed="rId2"/>
          <a:stretch>
            <a:fillRect/>
          </a:stretch>
        </p:blipFill>
        <p:spPr>
          <a:xfrm>
            <a:off x="1879239" y="1825625"/>
            <a:ext cx="8433521" cy="4351338"/>
          </a:xfrm>
          <a:prstGeom prst="rect">
            <a:avLst/>
          </a:prstGeom>
        </p:spPr>
      </p:pic>
    </p:spTree>
    <p:extLst>
      <p:ext uri="{BB962C8B-B14F-4D97-AF65-F5344CB8AC3E}">
        <p14:creationId xmlns:p14="http://schemas.microsoft.com/office/powerpoint/2010/main" val="240771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AFFC30-5815-4BDC-B9FE-E2A6DB366970}"/>
              </a:ext>
            </a:extLst>
          </p:cNvPr>
          <p:cNvSpPr>
            <a:spLocks noGrp="1"/>
          </p:cNvSpPr>
          <p:nvPr>
            <p:ph type="title"/>
          </p:nvPr>
        </p:nvSpPr>
        <p:spPr/>
        <p:txBody>
          <a:bodyPr/>
          <a:lstStyle/>
          <a:p>
            <a:r>
              <a:rPr lang="pl-PL" dirty="0"/>
              <a:t>Krótki zapis funkcji</a:t>
            </a:r>
          </a:p>
        </p:txBody>
      </p:sp>
      <p:sp>
        <p:nvSpPr>
          <p:cNvPr id="3" name="Symbol zastępczy zawartości 2">
            <a:extLst>
              <a:ext uri="{FF2B5EF4-FFF2-40B4-BE49-F238E27FC236}">
                <a16:creationId xmlns:a16="http://schemas.microsoft.com/office/drawing/2014/main" id="{5FD888AA-188E-42DB-AFDF-6503C52757F9}"/>
              </a:ext>
            </a:extLst>
          </p:cNvPr>
          <p:cNvSpPr>
            <a:spLocks noGrp="1"/>
          </p:cNvSpPr>
          <p:nvPr>
            <p:ph idx="1"/>
          </p:nvPr>
        </p:nvSpPr>
        <p:spPr/>
        <p:txBody>
          <a:bodyPr/>
          <a:lstStyle/>
          <a:p>
            <a:pPr marL="0" indent="0">
              <a:buNone/>
            </a:pPr>
            <a:r>
              <a:rPr lang="pl-PL" dirty="0"/>
              <a:t>W Kotlinie mamy możliwość zapisu funkcji ze znakiem równa się zamiast klamer. Jeśli przypomnimy sobie że kotlin domyśla się typów to możemy znacząco uprościć nasz zapis.</a:t>
            </a:r>
          </a:p>
        </p:txBody>
      </p:sp>
      <p:pic>
        <p:nvPicPr>
          <p:cNvPr id="5" name="Obraz 4">
            <a:extLst>
              <a:ext uri="{FF2B5EF4-FFF2-40B4-BE49-F238E27FC236}">
                <a16:creationId xmlns:a16="http://schemas.microsoft.com/office/drawing/2014/main" id="{0C4D8442-8F0B-48AA-A5EA-74E376316905}"/>
              </a:ext>
            </a:extLst>
          </p:cNvPr>
          <p:cNvPicPr>
            <a:picLocks noChangeAspect="1"/>
          </p:cNvPicPr>
          <p:nvPr/>
        </p:nvPicPr>
        <p:blipFill>
          <a:blip r:embed="rId2"/>
          <a:stretch>
            <a:fillRect/>
          </a:stretch>
        </p:blipFill>
        <p:spPr>
          <a:xfrm>
            <a:off x="2041648" y="3666478"/>
            <a:ext cx="7824402" cy="2747639"/>
          </a:xfrm>
          <a:prstGeom prst="rect">
            <a:avLst/>
          </a:prstGeom>
        </p:spPr>
      </p:pic>
    </p:spTree>
    <p:extLst>
      <p:ext uri="{BB962C8B-B14F-4D97-AF65-F5344CB8AC3E}">
        <p14:creationId xmlns:p14="http://schemas.microsoft.com/office/powerpoint/2010/main" val="47081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F9E272-1CF0-45FC-81A5-D17710907C66}"/>
              </a:ext>
            </a:extLst>
          </p:cNvPr>
          <p:cNvSpPr>
            <a:spLocks noGrp="1"/>
          </p:cNvSpPr>
          <p:nvPr>
            <p:ph type="title"/>
          </p:nvPr>
        </p:nvSpPr>
        <p:spPr/>
        <p:txBody>
          <a:bodyPr/>
          <a:lstStyle/>
          <a:p>
            <a:r>
              <a:rPr lang="pl-PL" dirty="0"/>
              <a:t>String Templates</a:t>
            </a:r>
          </a:p>
        </p:txBody>
      </p:sp>
      <p:sp>
        <p:nvSpPr>
          <p:cNvPr id="3" name="Symbol zastępczy zawartości 2">
            <a:extLst>
              <a:ext uri="{FF2B5EF4-FFF2-40B4-BE49-F238E27FC236}">
                <a16:creationId xmlns:a16="http://schemas.microsoft.com/office/drawing/2014/main" id="{11B6FFC2-B5DB-49F5-96CA-C7327E6018AF}"/>
              </a:ext>
            </a:extLst>
          </p:cNvPr>
          <p:cNvSpPr>
            <a:spLocks noGrp="1"/>
          </p:cNvSpPr>
          <p:nvPr>
            <p:ph idx="1"/>
          </p:nvPr>
        </p:nvSpPr>
        <p:spPr/>
        <p:txBody>
          <a:bodyPr>
            <a:normAutofit/>
          </a:bodyPr>
          <a:lstStyle/>
          <a:p>
            <a:pPr marL="0" indent="0">
              <a:buNone/>
            </a:pPr>
            <a:r>
              <a:rPr lang="pl-PL" sz="2400" dirty="0"/>
              <a:t>Sklejanie wiadomości w Javie często nie jest ładnym zabiegiem, w szczególności jeśli próbujemy skleić stringa zawierającego informacje z wielu źródeł. </a:t>
            </a:r>
            <a:r>
              <a:rPr lang="pl-PL" sz="2400" dirty="0" err="1"/>
              <a:t>Kotlinowe</a:t>
            </a:r>
            <a:r>
              <a:rPr lang="pl-PL" sz="2400" dirty="0"/>
              <a:t> String Templates sprawią że nasze operacje </a:t>
            </a:r>
            <a:r>
              <a:rPr lang="pl-PL" sz="2400" dirty="0" err="1"/>
              <a:t>stringowe</a:t>
            </a:r>
            <a:r>
              <a:rPr lang="pl-PL" sz="2400" dirty="0"/>
              <a:t> staną się przyjemniejsze dla oka. Wystarczy wewnątrz stringa umieścić znaczek dolara i odnieść się do zmiennej. </a:t>
            </a:r>
          </a:p>
        </p:txBody>
      </p:sp>
      <p:pic>
        <p:nvPicPr>
          <p:cNvPr id="4" name="Obraz 3">
            <a:extLst>
              <a:ext uri="{FF2B5EF4-FFF2-40B4-BE49-F238E27FC236}">
                <a16:creationId xmlns:a16="http://schemas.microsoft.com/office/drawing/2014/main" id="{71392B7B-0730-4755-A61B-F4ED2001BCFF}"/>
              </a:ext>
            </a:extLst>
          </p:cNvPr>
          <p:cNvPicPr>
            <a:picLocks noChangeAspect="1"/>
          </p:cNvPicPr>
          <p:nvPr/>
        </p:nvPicPr>
        <p:blipFill>
          <a:blip r:embed="rId2"/>
          <a:stretch>
            <a:fillRect/>
          </a:stretch>
        </p:blipFill>
        <p:spPr>
          <a:xfrm>
            <a:off x="2185987" y="3286310"/>
            <a:ext cx="7820025" cy="3438525"/>
          </a:xfrm>
          <a:prstGeom prst="rect">
            <a:avLst/>
          </a:prstGeom>
        </p:spPr>
      </p:pic>
    </p:spTree>
    <p:extLst>
      <p:ext uri="{BB962C8B-B14F-4D97-AF65-F5344CB8AC3E}">
        <p14:creationId xmlns:p14="http://schemas.microsoft.com/office/powerpoint/2010/main" val="164044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2695C0-C03A-461B-BFD4-7D685576E7C5}"/>
              </a:ext>
            </a:extLst>
          </p:cNvPr>
          <p:cNvSpPr>
            <a:spLocks noGrp="1"/>
          </p:cNvSpPr>
          <p:nvPr>
            <p:ph type="title"/>
          </p:nvPr>
        </p:nvSpPr>
        <p:spPr/>
        <p:txBody>
          <a:bodyPr/>
          <a:lstStyle/>
          <a:p>
            <a:r>
              <a:rPr lang="pl-PL" dirty="0"/>
              <a:t>String </a:t>
            </a:r>
            <a:r>
              <a:rPr lang="pl-PL" dirty="0" err="1"/>
              <a:t>templates</a:t>
            </a:r>
            <a:endParaRPr lang="pl-PL" dirty="0"/>
          </a:p>
        </p:txBody>
      </p:sp>
      <p:sp>
        <p:nvSpPr>
          <p:cNvPr id="3" name="Symbol zastępczy zawartości 2">
            <a:extLst>
              <a:ext uri="{FF2B5EF4-FFF2-40B4-BE49-F238E27FC236}">
                <a16:creationId xmlns:a16="http://schemas.microsoft.com/office/drawing/2014/main" id="{26319BD4-3097-4881-97B8-C6CB98B219AB}"/>
              </a:ext>
            </a:extLst>
          </p:cNvPr>
          <p:cNvSpPr>
            <a:spLocks noGrp="1"/>
          </p:cNvSpPr>
          <p:nvPr>
            <p:ph idx="1"/>
          </p:nvPr>
        </p:nvSpPr>
        <p:spPr/>
        <p:txBody>
          <a:bodyPr/>
          <a:lstStyle/>
          <a:p>
            <a:pPr marL="0" indent="0">
              <a:buNone/>
            </a:pPr>
            <a:r>
              <a:rPr lang="pl-PL" dirty="0"/>
              <a:t>Jeśli potrzebujemy to z pomocą dolara i klamerek możemy umieszczać w stringu metody i warunki.</a:t>
            </a:r>
          </a:p>
        </p:txBody>
      </p:sp>
      <p:pic>
        <p:nvPicPr>
          <p:cNvPr id="4" name="Obraz 3">
            <a:extLst>
              <a:ext uri="{FF2B5EF4-FFF2-40B4-BE49-F238E27FC236}">
                <a16:creationId xmlns:a16="http://schemas.microsoft.com/office/drawing/2014/main" id="{AC7AE904-4C32-4453-BB78-D0445EABA284}"/>
              </a:ext>
            </a:extLst>
          </p:cNvPr>
          <p:cNvPicPr>
            <a:picLocks noChangeAspect="1"/>
          </p:cNvPicPr>
          <p:nvPr/>
        </p:nvPicPr>
        <p:blipFill>
          <a:blip r:embed="rId2"/>
          <a:stretch>
            <a:fillRect/>
          </a:stretch>
        </p:blipFill>
        <p:spPr>
          <a:xfrm>
            <a:off x="3329172" y="3429000"/>
            <a:ext cx="5267325" cy="2524125"/>
          </a:xfrm>
          <a:prstGeom prst="rect">
            <a:avLst/>
          </a:prstGeom>
        </p:spPr>
      </p:pic>
    </p:spTree>
    <p:extLst>
      <p:ext uri="{BB962C8B-B14F-4D97-AF65-F5344CB8AC3E}">
        <p14:creationId xmlns:p14="http://schemas.microsoft.com/office/powerpoint/2010/main" val="401792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3D74B1-B553-4CA3-AF49-C62896E6FB56}"/>
              </a:ext>
            </a:extLst>
          </p:cNvPr>
          <p:cNvSpPr>
            <a:spLocks noGrp="1"/>
          </p:cNvSpPr>
          <p:nvPr>
            <p:ph type="title"/>
          </p:nvPr>
        </p:nvSpPr>
        <p:spPr/>
        <p:txBody>
          <a:bodyPr/>
          <a:lstStyle/>
          <a:p>
            <a:r>
              <a:rPr lang="pl-PL" dirty="0" err="1"/>
              <a:t>Null</a:t>
            </a:r>
            <a:r>
              <a:rPr lang="pl-PL" dirty="0"/>
              <a:t> </a:t>
            </a:r>
            <a:r>
              <a:rPr lang="pl-PL" dirty="0" err="1"/>
              <a:t>safety</a:t>
            </a:r>
            <a:endParaRPr lang="pl-PL" dirty="0"/>
          </a:p>
        </p:txBody>
      </p:sp>
      <p:sp>
        <p:nvSpPr>
          <p:cNvPr id="3" name="Symbol zastępczy zawartości 2">
            <a:extLst>
              <a:ext uri="{FF2B5EF4-FFF2-40B4-BE49-F238E27FC236}">
                <a16:creationId xmlns:a16="http://schemas.microsoft.com/office/drawing/2014/main" id="{8546822B-6F75-486C-A770-621BB215FD33}"/>
              </a:ext>
            </a:extLst>
          </p:cNvPr>
          <p:cNvSpPr>
            <a:spLocks noGrp="1"/>
          </p:cNvSpPr>
          <p:nvPr>
            <p:ph idx="1"/>
          </p:nvPr>
        </p:nvSpPr>
        <p:spPr>
          <a:xfrm>
            <a:off x="838200" y="1825625"/>
            <a:ext cx="10515600" cy="4667250"/>
          </a:xfrm>
        </p:spPr>
        <p:txBody>
          <a:bodyPr>
            <a:normAutofit fontScale="92500"/>
          </a:bodyPr>
          <a:lstStyle/>
          <a:p>
            <a:pPr marL="0" indent="0">
              <a:buNone/>
            </a:pPr>
            <a:r>
              <a:rPr lang="pl-PL" dirty="0"/>
              <a:t>Na poprzednim slajdzie dodałem za typem zmiennej znak zapytania, oznacza on iż obiekt może mieć wartość </a:t>
            </a:r>
            <a:r>
              <a:rPr lang="pl-PL" dirty="0" err="1"/>
              <a:t>null</a:t>
            </a:r>
            <a:r>
              <a:rPr lang="pl-PL" dirty="0"/>
              <a:t>. Typ bez znaku zapytania oznacza iż zmienna nie może być </a:t>
            </a:r>
            <a:r>
              <a:rPr lang="pl-PL" dirty="0" err="1"/>
              <a:t>nullem</a:t>
            </a:r>
            <a:r>
              <a:rPr lang="pl-PL" dirty="0"/>
              <a:t>. Próba przypisania </a:t>
            </a:r>
            <a:r>
              <a:rPr lang="pl-PL" dirty="0" err="1"/>
              <a:t>nulla</a:t>
            </a:r>
            <a:r>
              <a:rPr lang="pl-PL" dirty="0"/>
              <a:t> do nie </a:t>
            </a:r>
            <a:r>
              <a:rPr lang="pl-PL" dirty="0" err="1"/>
              <a:t>nullowalnego</a:t>
            </a:r>
            <a:r>
              <a:rPr lang="pl-PL" dirty="0"/>
              <a:t> typu wywołuje nam </a:t>
            </a:r>
            <a:r>
              <a:rPr lang="pl-PL" dirty="0" err="1"/>
              <a:t>CompileTimeError</a:t>
            </a:r>
            <a:r>
              <a:rPr lang="pl-PL" dirty="0"/>
              <a:t> i nie pozwala zbudować projektu. Dbałość o możliwość przypisywania wartości </a:t>
            </a:r>
            <a:r>
              <a:rPr lang="pl-PL" dirty="0" err="1"/>
              <a:t>null</a:t>
            </a:r>
            <a:r>
              <a:rPr lang="pl-PL" dirty="0"/>
              <a:t> do zmiennych znacząco wpłynie na stabilność projektu i czystość kodu. Wymuszenie typowania po </a:t>
            </a:r>
            <a:r>
              <a:rPr lang="pl-PL" dirty="0" err="1"/>
              <a:t>nullach</a:t>
            </a:r>
            <a:r>
              <a:rPr lang="pl-PL" dirty="0"/>
              <a:t> wykluczy nam większość błędów NPE które pojawiły by się w naszej aplikacji. Java pozwala nam na dodawanie </a:t>
            </a:r>
            <a:r>
              <a:rPr lang="pl-PL" dirty="0" err="1"/>
              <a:t>anotacji</a:t>
            </a:r>
            <a:r>
              <a:rPr lang="pl-PL" dirty="0"/>
              <a:t> </a:t>
            </a:r>
            <a:r>
              <a:rPr lang="pl-PL" dirty="0">
                <a:solidFill>
                  <a:srgbClr val="BBB529"/>
                </a:solidFill>
                <a:latin typeface="Consolas" panose="020B0609020204030204" pitchFamily="49" charset="0"/>
              </a:rPr>
              <a:t>@</a:t>
            </a:r>
            <a:r>
              <a:rPr lang="pl-PL" altLang="pl-PL" dirty="0" err="1">
                <a:solidFill>
                  <a:srgbClr val="BBB529"/>
                </a:solidFill>
                <a:latin typeface="Consolas" panose="020B0609020204030204" pitchFamily="49" charset="0"/>
              </a:rPr>
              <a:t>Nullable</a:t>
            </a:r>
            <a:r>
              <a:rPr lang="pl-PL" altLang="pl-PL" dirty="0">
                <a:solidFill>
                  <a:srgbClr val="BBB529"/>
                </a:solidFill>
                <a:latin typeface="Consolas" panose="020B0609020204030204" pitchFamily="49" charset="0"/>
              </a:rPr>
              <a:t> </a:t>
            </a:r>
            <a:r>
              <a:rPr lang="pl-PL" altLang="pl-PL" dirty="0"/>
              <a:t>oraz</a:t>
            </a:r>
            <a:r>
              <a:rPr lang="pl-PL" altLang="pl-PL" dirty="0">
                <a:solidFill>
                  <a:srgbClr val="BBB529"/>
                </a:solidFill>
                <a:latin typeface="Consolas" panose="020B0609020204030204" pitchFamily="49" charset="0"/>
              </a:rPr>
              <a:t> @</a:t>
            </a:r>
            <a:r>
              <a:rPr lang="pl-PL" altLang="pl-PL" dirty="0" err="1">
                <a:solidFill>
                  <a:srgbClr val="BBB529"/>
                </a:solidFill>
                <a:latin typeface="Consolas" panose="020B0609020204030204" pitchFamily="49" charset="0"/>
              </a:rPr>
              <a:t>NotNull</a:t>
            </a:r>
            <a:r>
              <a:rPr lang="pl-PL" altLang="pl-PL" dirty="0">
                <a:solidFill>
                  <a:srgbClr val="BBB529"/>
                </a:solidFill>
                <a:latin typeface="Consolas" panose="020B0609020204030204" pitchFamily="49" charset="0"/>
              </a:rPr>
              <a:t> </a:t>
            </a:r>
            <a:r>
              <a:rPr lang="pl-PL" altLang="pl-PL" dirty="0"/>
              <a:t>lecz </a:t>
            </a:r>
            <a:r>
              <a:rPr lang="pl-PL" altLang="pl-PL" dirty="0" err="1"/>
              <a:t>anotacje</a:t>
            </a:r>
            <a:r>
              <a:rPr lang="pl-PL" altLang="pl-PL" dirty="0"/>
              <a:t> te są opcjonalne oraz powodują jedynie </a:t>
            </a:r>
            <a:r>
              <a:rPr lang="pl-PL" altLang="pl-PL" dirty="0" err="1"/>
              <a:t>warningi</a:t>
            </a:r>
            <a:r>
              <a:rPr lang="pl-PL" altLang="pl-PL" dirty="0"/>
              <a:t> które łatwo możemy zignorować nie robiąc zupełnie nic. Warto również dodać powyższe </a:t>
            </a:r>
            <a:r>
              <a:rPr lang="pl-PL" altLang="pl-PL" dirty="0" err="1"/>
              <a:t>anotacje</a:t>
            </a:r>
            <a:r>
              <a:rPr lang="pl-PL" altLang="pl-PL" dirty="0"/>
              <a:t> w sytuacji w której pracujemy na plikach </a:t>
            </a:r>
            <a:r>
              <a:rPr lang="pl-PL" altLang="pl-PL" dirty="0" err="1"/>
              <a:t>javowych</a:t>
            </a:r>
            <a:r>
              <a:rPr lang="pl-PL" altLang="pl-PL" dirty="0"/>
              <a:t> i </a:t>
            </a:r>
            <a:r>
              <a:rPr lang="pl-PL" altLang="pl-PL" dirty="0" err="1"/>
              <a:t>kotlinowych</a:t>
            </a:r>
            <a:r>
              <a:rPr lang="pl-PL" altLang="pl-PL" dirty="0"/>
              <a:t>. Kotlin zinterpretuje </a:t>
            </a:r>
            <a:r>
              <a:rPr lang="pl-PL" altLang="pl-PL" dirty="0" err="1"/>
              <a:t>anotacje</a:t>
            </a:r>
            <a:r>
              <a:rPr lang="pl-PL" altLang="pl-PL" dirty="0"/>
              <a:t> i przetłumaczy na swoje zasady.</a:t>
            </a:r>
            <a:endParaRPr kumimoji="0" lang="pl-PL" altLang="pl-PL" sz="5400" b="0" i="0" u="none" strike="noStrike" cap="none" normalizeH="0" baseline="0" dirty="0">
              <a:ln>
                <a:noFill/>
              </a:ln>
              <a:solidFill>
                <a:schemeClr val="tx1"/>
              </a:solidFill>
              <a:effectLst/>
              <a:latin typeface="Arial" panose="020B0604020202020204" pitchFamily="34" charset="0"/>
            </a:endParaRPr>
          </a:p>
        </p:txBody>
      </p:sp>
      <p:pic>
        <p:nvPicPr>
          <p:cNvPr id="6" name="Obraz 5">
            <a:extLst>
              <a:ext uri="{FF2B5EF4-FFF2-40B4-BE49-F238E27FC236}">
                <a16:creationId xmlns:a16="http://schemas.microsoft.com/office/drawing/2014/main" id="{6E977256-186E-477E-B910-F642E6CE814C}"/>
              </a:ext>
            </a:extLst>
          </p:cNvPr>
          <p:cNvPicPr>
            <a:picLocks noChangeAspect="1"/>
          </p:cNvPicPr>
          <p:nvPr/>
        </p:nvPicPr>
        <p:blipFill>
          <a:blip r:embed="rId2"/>
          <a:stretch>
            <a:fillRect/>
          </a:stretch>
        </p:blipFill>
        <p:spPr>
          <a:xfrm>
            <a:off x="6520648" y="681038"/>
            <a:ext cx="4495801" cy="889794"/>
          </a:xfrm>
          <a:prstGeom prst="rect">
            <a:avLst/>
          </a:prstGeom>
        </p:spPr>
      </p:pic>
    </p:spTree>
    <p:extLst>
      <p:ext uri="{BB962C8B-B14F-4D97-AF65-F5344CB8AC3E}">
        <p14:creationId xmlns:p14="http://schemas.microsoft.com/office/powerpoint/2010/main" val="287284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2D6329-3117-4284-8F8D-640EA9163690}"/>
              </a:ext>
            </a:extLst>
          </p:cNvPr>
          <p:cNvSpPr>
            <a:spLocks noGrp="1"/>
          </p:cNvSpPr>
          <p:nvPr>
            <p:ph type="title"/>
          </p:nvPr>
        </p:nvSpPr>
        <p:spPr/>
        <p:txBody>
          <a:bodyPr/>
          <a:lstStyle/>
          <a:p>
            <a:r>
              <a:rPr lang="pl-PL" dirty="0"/>
              <a:t>Kotlin, co to?</a:t>
            </a:r>
          </a:p>
        </p:txBody>
      </p:sp>
      <p:sp>
        <p:nvSpPr>
          <p:cNvPr id="3" name="Symbol zastępczy zawartości 2">
            <a:extLst>
              <a:ext uri="{FF2B5EF4-FFF2-40B4-BE49-F238E27FC236}">
                <a16:creationId xmlns:a16="http://schemas.microsoft.com/office/drawing/2014/main" id="{60829CA6-FCA8-4982-8066-6811790AF76F}"/>
              </a:ext>
            </a:extLst>
          </p:cNvPr>
          <p:cNvSpPr>
            <a:spLocks noGrp="1"/>
          </p:cNvSpPr>
          <p:nvPr>
            <p:ph idx="1"/>
          </p:nvPr>
        </p:nvSpPr>
        <p:spPr/>
        <p:txBody>
          <a:bodyPr>
            <a:normAutofit fontScale="92500" lnSpcReduction="10000"/>
          </a:bodyPr>
          <a:lstStyle/>
          <a:p>
            <a:pPr marL="0" indent="0">
              <a:buNone/>
            </a:pPr>
            <a:r>
              <a:rPr lang="pl-PL" dirty="0"/>
              <a:t>Kotlin jest cross platformowym, statycznie typowanym językiem programowania. Jest on zaprojektowany by w pełny współgrać z Javą. Główna wersja działa na JVM ale są równolegle rozwijane wersje kompilujące kod do </a:t>
            </a:r>
            <a:r>
              <a:rPr lang="pl-PL" dirty="0" err="1"/>
              <a:t>JavaScriptu</a:t>
            </a:r>
            <a:r>
              <a:rPr lang="pl-PL" dirty="0"/>
              <a:t> lub kodu natywnego. Język ten jest rozwijany przez </a:t>
            </a:r>
            <a:r>
              <a:rPr lang="pl-PL" dirty="0" err="1"/>
              <a:t>JetBrains</a:t>
            </a:r>
            <a:r>
              <a:rPr lang="pl-PL" dirty="0"/>
              <a:t>, czyli twórców środowiska </a:t>
            </a:r>
            <a:r>
              <a:rPr lang="pl-PL" dirty="0" err="1"/>
              <a:t>IntelliJ</a:t>
            </a:r>
            <a:r>
              <a:rPr lang="pl-PL" dirty="0"/>
              <a:t>, oraz </a:t>
            </a:r>
            <a:r>
              <a:rPr lang="pl-PL" dirty="0" err="1"/>
              <a:t>Googla</a:t>
            </a:r>
            <a:r>
              <a:rPr lang="pl-PL" dirty="0"/>
              <a:t>. Główny twórca języka Kotlin, </a:t>
            </a:r>
            <a:r>
              <a:rPr lang="pl-PL" dirty="0" err="1"/>
              <a:t>Dmitry</a:t>
            </a:r>
            <a:r>
              <a:rPr lang="pl-PL" dirty="0"/>
              <a:t> </a:t>
            </a:r>
            <a:r>
              <a:rPr lang="pl-PL" dirty="0" err="1"/>
              <a:t>Jemerov</a:t>
            </a:r>
            <a:r>
              <a:rPr lang="pl-PL" dirty="0"/>
              <a:t>, zaprezentował go  w lipcu 2011 roku. Twierdził iż większość języków nie posiada cech których poszukiwał. Wyjątkiem był język Scala który jednak posiadał zbyt duży czas kompilacji. Nazwa Kotlin pochodzi od wyspy leżącej przy Petersburgu. Oficjalne wsparcie języka na platformę Android rozpoczęło się w październiku 2017 roku. Kotlin jest językiem obiektowym wspierającym paradygmat programowania funkcyjnego.</a:t>
            </a:r>
          </a:p>
          <a:p>
            <a:pPr marL="0" indent="0">
              <a:buNone/>
            </a:pPr>
            <a:endParaRPr lang="pl-PL" dirty="0"/>
          </a:p>
        </p:txBody>
      </p:sp>
    </p:spTree>
    <p:extLst>
      <p:ext uri="{BB962C8B-B14F-4D97-AF65-F5344CB8AC3E}">
        <p14:creationId xmlns:p14="http://schemas.microsoft.com/office/powerpoint/2010/main" val="156111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90395-EE01-4A98-9D3C-0B24A9B744D5}"/>
              </a:ext>
            </a:extLst>
          </p:cNvPr>
          <p:cNvSpPr>
            <a:spLocks noGrp="1"/>
          </p:cNvSpPr>
          <p:nvPr>
            <p:ph type="title"/>
          </p:nvPr>
        </p:nvSpPr>
        <p:spPr/>
        <p:txBody>
          <a:bodyPr/>
          <a:lstStyle/>
          <a:p>
            <a:r>
              <a:rPr lang="pl-PL" dirty="0" err="1"/>
              <a:t>Null</a:t>
            </a:r>
            <a:r>
              <a:rPr lang="pl-PL" dirty="0"/>
              <a:t> </a:t>
            </a:r>
            <a:r>
              <a:rPr lang="pl-PL" dirty="0" err="1"/>
              <a:t>safety</a:t>
            </a:r>
            <a:endParaRPr lang="pl-PL" dirty="0"/>
          </a:p>
        </p:txBody>
      </p:sp>
      <p:sp>
        <p:nvSpPr>
          <p:cNvPr id="3" name="Symbol zastępczy zawartości 2">
            <a:extLst>
              <a:ext uri="{FF2B5EF4-FFF2-40B4-BE49-F238E27FC236}">
                <a16:creationId xmlns:a16="http://schemas.microsoft.com/office/drawing/2014/main" id="{A022AD6A-0DE6-4957-8673-1FEF5C8200C5}"/>
              </a:ext>
            </a:extLst>
          </p:cNvPr>
          <p:cNvSpPr>
            <a:spLocks noGrp="1"/>
          </p:cNvSpPr>
          <p:nvPr>
            <p:ph idx="1"/>
          </p:nvPr>
        </p:nvSpPr>
        <p:spPr>
          <a:xfrm>
            <a:off x="838200" y="1825625"/>
            <a:ext cx="6983027" cy="4351338"/>
          </a:xfrm>
        </p:spPr>
        <p:txBody>
          <a:bodyPr/>
          <a:lstStyle/>
          <a:p>
            <a:pPr marL="0" indent="0">
              <a:buNone/>
            </a:pPr>
            <a:r>
              <a:rPr lang="pl-PL" dirty="0"/>
              <a:t>Jeśli będziemy działali na wartościach mogących być </a:t>
            </a:r>
            <a:r>
              <a:rPr lang="pl-PL" dirty="0" err="1"/>
              <a:t>nullem</a:t>
            </a:r>
            <a:r>
              <a:rPr lang="pl-PL" dirty="0"/>
              <a:t> </a:t>
            </a:r>
            <a:r>
              <a:rPr lang="pl-PL" dirty="0" err="1"/>
              <a:t>używająć</a:t>
            </a:r>
            <a:r>
              <a:rPr lang="pl-PL" dirty="0"/>
              <a:t> funkcji które wymagają nie </a:t>
            </a:r>
            <a:r>
              <a:rPr lang="pl-PL" dirty="0" err="1"/>
              <a:t>nullowalnych</a:t>
            </a:r>
            <a:r>
              <a:rPr lang="pl-PL" dirty="0"/>
              <a:t> wartości bądź przekazując te wartości w parametrach wymagających nie </a:t>
            </a:r>
            <a:r>
              <a:rPr lang="pl-PL" dirty="0" err="1"/>
              <a:t>nullowalnego</a:t>
            </a:r>
            <a:r>
              <a:rPr lang="pl-PL" dirty="0"/>
              <a:t> typu również otrzymamy </a:t>
            </a:r>
            <a:r>
              <a:rPr lang="pl-PL" dirty="0" err="1"/>
              <a:t>CompileTimeError</a:t>
            </a:r>
            <a:r>
              <a:rPr lang="pl-PL" dirty="0"/>
              <a:t>.</a:t>
            </a:r>
          </a:p>
        </p:txBody>
      </p:sp>
      <p:pic>
        <p:nvPicPr>
          <p:cNvPr id="6" name="Obraz 5">
            <a:extLst>
              <a:ext uri="{FF2B5EF4-FFF2-40B4-BE49-F238E27FC236}">
                <a16:creationId xmlns:a16="http://schemas.microsoft.com/office/drawing/2014/main" id="{54006207-F5B7-4416-836A-ECE491D7EBD4}"/>
              </a:ext>
            </a:extLst>
          </p:cNvPr>
          <p:cNvPicPr>
            <a:picLocks noChangeAspect="1"/>
          </p:cNvPicPr>
          <p:nvPr/>
        </p:nvPicPr>
        <p:blipFill>
          <a:blip r:embed="rId2"/>
          <a:stretch>
            <a:fillRect/>
          </a:stretch>
        </p:blipFill>
        <p:spPr>
          <a:xfrm>
            <a:off x="7905750" y="923925"/>
            <a:ext cx="4286250" cy="5934075"/>
          </a:xfrm>
          <a:prstGeom prst="rect">
            <a:avLst/>
          </a:prstGeom>
        </p:spPr>
      </p:pic>
    </p:spTree>
    <p:extLst>
      <p:ext uri="{BB962C8B-B14F-4D97-AF65-F5344CB8AC3E}">
        <p14:creationId xmlns:p14="http://schemas.microsoft.com/office/powerpoint/2010/main" val="117963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709433-F4FD-4D0C-8CAC-2E93CEDC2F14}"/>
              </a:ext>
            </a:extLst>
          </p:cNvPr>
          <p:cNvSpPr>
            <a:spLocks noGrp="1"/>
          </p:cNvSpPr>
          <p:nvPr>
            <p:ph type="title"/>
          </p:nvPr>
        </p:nvSpPr>
        <p:spPr/>
        <p:txBody>
          <a:bodyPr/>
          <a:lstStyle/>
          <a:p>
            <a:r>
              <a:rPr lang="pl-PL" dirty="0" err="1"/>
              <a:t>Null</a:t>
            </a:r>
            <a:r>
              <a:rPr lang="pl-PL" dirty="0"/>
              <a:t> </a:t>
            </a:r>
            <a:r>
              <a:rPr lang="pl-PL" dirty="0" err="1"/>
              <a:t>safety</a:t>
            </a:r>
            <a:endParaRPr lang="pl-PL" dirty="0"/>
          </a:p>
        </p:txBody>
      </p:sp>
      <p:sp>
        <p:nvSpPr>
          <p:cNvPr id="3" name="Symbol zastępczy zawartości 2">
            <a:extLst>
              <a:ext uri="{FF2B5EF4-FFF2-40B4-BE49-F238E27FC236}">
                <a16:creationId xmlns:a16="http://schemas.microsoft.com/office/drawing/2014/main" id="{A397DC9F-5A6A-4253-9252-82C9D6AD1CCE}"/>
              </a:ext>
            </a:extLst>
          </p:cNvPr>
          <p:cNvSpPr>
            <a:spLocks noGrp="1"/>
          </p:cNvSpPr>
          <p:nvPr>
            <p:ph idx="1"/>
          </p:nvPr>
        </p:nvSpPr>
        <p:spPr/>
        <p:txBody>
          <a:bodyPr>
            <a:normAutofit/>
          </a:bodyPr>
          <a:lstStyle/>
          <a:p>
            <a:pPr marL="0" indent="0">
              <a:buNone/>
            </a:pPr>
            <a:r>
              <a:rPr lang="pl-PL" dirty="0"/>
              <a:t>Sposoby działań na </a:t>
            </a:r>
            <a:r>
              <a:rPr lang="pl-PL" dirty="0" err="1"/>
              <a:t>nullowalnych</a:t>
            </a:r>
            <a:r>
              <a:rPr lang="pl-PL" dirty="0"/>
              <a:t> wartościach:</a:t>
            </a:r>
          </a:p>
          <a:p>
            <a:pPr>
              <a:buFontTx/>
              <a:buChar char="-"/>
            </a:pPr>
            <a:r>
              <a:rPr lang="pl-PL" dirty="0" err="1"/>
              <a:t>Safe</a:t>
            </a:r>
            <a:r>
              <a:rPr lang="pl-PL" dirty="0"/>
              <a:t> </a:t>
            </a:r>
            <a:r>
              <a:rPr lang="pl-PL" dirty="0" err="1"/>
              <a:t>call</a:t>
            </a:r>
            <a:r>
              <a:rPr lang="pl-PL" dirty="0"/>
              <a:t> „?.”, użyj jeśli wyrażenie nie jest </a:t>
            </a:r>
            <a:r>
              <a:rPr lang="pl-PL" dirty="0" err="1"/>
              <a:t>nullem</a:t>
            </a:r>
            <a:r>
              <a:rPr lang="pl-PL" dirty="0"/>
              <a:t>,</a:t>
            </a:r>
          </a:p>
          <a:p>
            <a:pPr>
              <a:buFontTx/>
              <a:buChar char="-"/>
            </a:pPr>
            <a:r>
              <a:rPr lang="pl-PL" dirty="0"/>
              <a:t>Force </a:t>
            </a:r>
            <a:r>
              <a:rPr lang="pl-PL" dirty="0" err="1"/>
              <a:t>unwraping</a:t>
            </a:r>
            <a:r>
              <a:rPr lang="pl-PL" dirty="0"/>
              <a:t> „!!”, rzutowanie na typ nie </a:t>
            </a:r>
            <a:r>
              <a:rPr lang="pl-PL" dirty="0" err="1"/>
              <a:t>nullowalny</a:t>
            </a:r>
            <a:r>
              <a:rPr lang="pl-PL" dirty="0"/>
              <a:t>, niebezpieczna praktyka powodująca najczęściej wywołanie błędu NPE</a:t>
            </a:r>
          </a:p>
          <a:p>
            <a:pPr>
              <a:buFontTx/>
              <a:buChar char="-"/>
            </a:pPr>
            <a:r>
              <a:rPr lang="pl-PL" dirty="0"/>
              <a:t>Elvis operator „?:”, jeśli wartość z lewej będzie </a:t>
            </a:r>
            <a:r>
              <a:rPr lang="pl-PL" dirty="0" err="1"/>
              <a:t>nullem</a:t>
            </a:r>
            <a:r>
              <a:rPr lang="pl-PL" dirty="0"/>
              <a:t> weź prawą stronę z domyślną wartością  </a:t>
            </a:r>
          </a:p>
          <a:p>
            <a:pPr>
              <a:buFontTx/>
              <a:buChar char="-"/>
            </a:pPr>
            <a:r>
              <a:rPr lang="pl-PL" dirty="0"/>
              <a:t>Funkcja standardowa np. „</a:t>
            </a:r>
            <a:r>
              <a:rPr lang="pl-PL" dirty="0" err="1"/>
              <a:t>let</a:t>
            </a:r>
            <a:r>
              <a:rPr lang="pl-PL" dirty="0"/>
              <a:t>”, wykonaj działanie na wartości wywołującej funkcje standardową jeśli wartość ta nie jest </a:t>
            </a:r>
            <a:r>
              <a:rPr lang="pl-PL" dirty="0" err="1"/>
              <a:t>nullem</a:t>
            </a:r>
            <a:endParaRPr lang="pl-PL" dirty="0"/>
          </a:p>
        </p:txBody>
      </p:sp>
    </p:spTree>
    <p:extLst>
      <p:ext uri="{BB962C8B-B14F-4D97-AF65-F5344CB8AC3E}">
        <p14:creationId xmlns:p14="http://schemas.microsoft.com/office/powerpoint/2010/main" val="308992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E7C5AE-3C7E-4FD6-B437-7E36FEF69587}"/>
              </a:ext>
            </a:extLst>
          </p:cNvPr>
          <p:cNvSpPr>
            <a:spLocks noGrp="1"/>
          </p:cNvSpPr>
          <p:nvPr>
            <p:ph type="title"/>
          </p:nvPr>
        </p:nvSpPr>
        <p:spPr/>
        <p:txBody>
          <a:bodyPr/>
          <a:lstStyle/>
          <a:p>
            <a:r>
              <a:rPr lang="pl-PL" dirty="0" err="1"/>
              <a:t>Null</a:t>
            </a:r>
            <a:r>
              <a:rPr lang="pl-PL" dirty="0"/>
              <a:t> </a:t>
            </a:r>
            <a:r>
              <a:rPr lang="pl-PL" dirty="0" err="1"/>
              <a:t>safety</a:t>
            </a:r>
            <a:endParaRPr lang="pl-PL" dirty="0"/>
          </a:p>
        </p:txBody>
      </p:sp>
      <p:sp>
        <p:nvSpPr>
          <p:cNvPr id="3" name="Symbol zastępczy zawartości 2">
            <a:extLst>
              <a:ext uri="{FF2B5EF4-FFF2-40B4-BE49-F238E27FC236}">
                <a16:creationId xmlns:a16="http://schemas.microsoft.com/office/drawing/2014/main" id="{CF2AF9C7-A061-440A-9AAF-B3D2E7D87A42}"/>
              </a:ext>
            </a:extLst>
          </p:cNvPr>
          <p:cNvSpPr>
            <a:spLocks noGrp="1"/>
          </p:cNvSpPr>
          <p:nvPr>
            <p:ph idx="1"/>
          </p:nvPr>
        </p:nvSpPr>
        <p:spPr/>
        <p:txBody>
          <a:bodyPr/>
          <a:lstStyle/>
          <a:p>
            <a:pPr marL="0" indent="0">
              <a:buNone/>
            </a:pPr>
            <a:r>
              <a:rPr lang="pl-PL" dirty="0"/>
              <a:t>Przykłady użycia każdego z operatorów. Radzę zwrócić uwagę iż przy przedostatnim użyciu zmiennej </a:t>
            </a:r>
            <a:r>
              <a:rPr lang="pl-PL" dirty="0" err="1"/>
              <a:t>postcode</a:t>
            </a:r>
            <a:r>
              <a:rPr lang="pl-PL" dirty="0"/>
              <a:t> nie musimy używać żadnego z nich a sama zmienna ma lekką zieloną poświatę. Poświata ta oznacza </a:t>
            </a:r>
            <a:r>
              <a:rPr lang="pl-PL" dirty="0" err="1"/>
              <a:t>kotlinowy</a:t>
            </a:r>
            <a:r>
              <a:rPr lang="pl-PL" dirty="0"/>
              <a:t> </a:t>
            </a:r>
            <a:r>
              <a:rPr lang="pl-PL" dirty="0" err="1"/>
              <a:t>Smartcast</a:t>
            </a:r>
            <a:r>
              <a:rPr lang="pl-PL" dirty="0"/>
              <a:t>. Kotlin wie że dana funkcja została wcześniej sprawdzona że definitywnie nie będzie </a:t>
            </a:r>
            <a:r>
              <a:rPr lang="pl-PL" dirty="0" err="1"/>
              <a:t>nullem</a:t>
            </a:r>
            <a:r>
              <a:rPr lang="pl-PL" dirty="0"/>
              <a:t>. W tym wypadku jest to </a:t>
            </a:r>
            <a:r>
              <a:rPr lang="pl-PL" dirty="0" err="1"/>
              <a:t>double</a:t>
            </a:r>
            <a:r>
              <a:rPr lang="pl-PL" dirty="0"/>
              <a:t> </a:t>
            </a:r>
            <a:r>
              <a:rPr lang="pl-PL" dirty="0" err="1"/>
              <a:t>bang</a:t>
            </a:r>
            <a:r>
              <a:rPr lang="pl-PL" dirty="0"/>
              <a:t> operator „!!”. Taka sama sytuacja będzie jeśli np. zmienna będzie w środku </a:t>
            </a:r>
            <a:r>
              <a:rPr lang="pl-PL" dirty="0" err="1"/>
              <a:t>ifa</a:t>
            </a:r>
            <a:r>
              <a:rPr lang="pl-PL" dirty="0"/>
              <a:t> który będzie posiadał warunek „</a:t>
            </a:r>
            <a:r>
              <a:rPr lang="pl-PL" dirty="0" err="1"/>
              <a:t>postcode</a:t>
            </a:r>
            <a:r>
              <a:rPr lang="pl-PL" dirty="0"/>
              <a:t> != </a:t>
            </a:r>
            <a:r>
              <a:rPr lang="pl-PL" dirty="0" err="1"/>
              <a:t>null</a:t>
            </a:r>
            <a:r>
              <a:rPr lang="pl-PL" dirty="0"/>
              <a:t>”.</a:t>
            </a:r>
          </a:p>
        </p:txBody>
      </p:sp>
      <p:pic>
        <p:nvPicPr>
          <p:cNvPr id="4" name="Obraz 3">
            <a:extLst>
              <a:ext uri="{FF2B5EF4-FFF2-40B4-BE49-F238E27FC236}">
                <a16:creationId xmlns:a16="http://schemas.microsoft.com/office/drawing/2014/main" id="{F5D65C5D-7176-4981-8D5E-802894901403}"/>
              </a:ext>
            </a:extLst>
          </p:cNvPr>
          <p:cNvPicPr>
            <a:picLocks noChangeAspect="1"/>
          </p:cNvPicPr>
          <p:nvPr/>
        </p:nvPicPr>
        <p:blipFill>
          <a:blip r:embed="rId2"/>
          <a:stretch>
            <a:fillRect/>
          </a:stretch>
        </p:blipFill>
        <p:spPr>
          <a:xfrm>
            <a:off x="2990429" y="4722920"/>
            <a:ext cx="6211142" cy="2135080"/>
          </a:xfrm>
          <a:prstGeom prst="rect">
            <a:avLst/>
          </a:prstGeom>
        </p:spPr>
      </p:pic>
    </p:spTree>
    <p:extLst>
      <p:ext uri="{BB962C8B-B14F-4D97-AF65-F5344CB8AC3E}">
        <p14:creationId xmlns:p14="http://schemas.microsoft.com/office/powerpoint/2010/main" val="39771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874BD5-C6E8-41DF-AC5D-59B3F4CD5024}"/>
              </a:ext>
            </a:extLst>
          </p:cNvPr>
          <p:cNvSpPr>
            <a:spLocks noGrp="1"/>
          </p:cNvSpPr>
          <p:nvPr>
            <p:ph type="title"/>
          </p:nvPr>
        </p:nvSpPr>
        <p:spPr/>
        <p:txBody>
          <a:bodyPr/>
          <a:lstStyle/>
          <a:p>
            <a:r>
              <a:rPr lang="pl-PL" dirty="0" err="1"/>
              <a:t>Scope</a:t>
            </a:r>
            <a:r>
              <a:rPr lang="pl-PL" dirty="0"/>
              <a:t> </a:t>
            </a:r>
            <a:r>
              <a:rPr lang="pl-PL" dirty="0" err="1"/>
              <a:t>Functions</a:t>
            </a:r>
            <a:endParaRPr lang="pl-PL" dirty="0"/>
          </a:p>
        </p:txBody>
      </p:sp>
      <p:sp>
        <p:nvSpPr>
          <p:cNvPr id="3" name="Symbol zastępczy zawartości 2">
            <a:extLst>
              <a:ext uri="{FF2B5EF4-FFF2-40B4-BE49-F238E27FC236}">
                <a16:creationId xmlns:a16="http://schemas.microsoft.com/office/drawing/2014/main" id="{FD896AAE-81B9-4786-A81D-79139B9BCE9B}"/>
              </a:ext>
            </a:extLst>
          </p:cNvPr>
          <p:cNvSpPr>
            <a:spLocks noGrp="1"/>
          </p:cNvSpPr>
          <p:nvPr>
            <p:ph idx="1"/>
          </p:nvPr>
        </p:nvSpPr>
        <p:spPr/>
        <p:txBody>
          <a:bodyPr/>
          <a:lstStyle/>
          <a:p>
            <a:pPr marL="0" indent="0">
              <a:buNone/>
            </a:pPr>
            <a:r>
              <a:rPr lang="pl-PL" dirty="0"/>
              <a:t>Standardowa biblioteka Kotlina zawiera kilka funkcji, których jedynym celem jest wykonanie bloku kodu na kontekście obiektu z którego zostają wywołane. Kiedy wywołujemy taką funkcję na obiekcie tworzy  ona zakres tymczasowy w lambdzie. Zakres ten dostarcza nam możliwość odnoszenia się do obiektu bez jego nazwy. Funkcje te zwane są </a:t>
            </a:r>
            <a:r>
              <a:rPr lang="pl-PL" dirty="0" err="1"/>
              <a:t>Scope</a:t>
            </a:r>
            <a:r>
              <a:rPr lang="pl-PL" dirty="0"/>
              <a:t> </a:t>
            </a:r>
            <a:r>
              <a:rPr lang="pl-PL" dirty="0" err="1"/>
              <a:t>functions</a:t>
            </a:r>
            <a:r>
              <a:rPr lang="pl-PL" dirty="0"/>
              <a:t>. Jest pięć podstawowych: </a:t>
            </a:r>
            <a:r>
              <a:rPr lang="pl-PL" dirty="0" err="1"/>
              <a:t>let</a:t>
            </a:r>
            <a:r>
              <a:rPr lang="pl-PL" dirty="0"/>
              <a:t>, run, with, </a:t>
            </a:r>
            <a:r>
              <a:rPr lang="pl-PL" dirty="0" err="1"/>
              <a:t>apply</a:t>
            </a:r>
            <a:r>
              <a:rPr lang="pl-PL" dirty="0"/>
              <a:t> i </a:t>
            </a:r>
            <a:r>
              <a:rPr lang="pl-PL" dirty="0" err="1"/>
              <a:t>also</a:t>
            </a:r>
            <a:r>
              <a:rPr lang="pl-PL" dirty="0"/>
              <a:t>.</a:t>
            </a:r>
          </a:p>
        </p:txBody>
      </p:sp>
    </p:spTree>
    <p:extLst>
      <p:ext uri="{BB962C8B-B14F-4D97-AF65-F5344CB8AC3E}">
        <p14:creationId xmlns:p14="http://schemas.microsoft.com/office/powerpoint/2010/main" val="131615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7CA3FE-5237-45C4-AA99-DBA37C838E99}"/>
              </a:ext>
            </a:extLst>
          </p:cNvPr>
          <p:cNvSpPr>
            <a:spLocks noGrp="1"/>
          </p:cNvSpPr>
          <p:nvPr>
            <p:ph type="title"/>
          </p:nvPr>
        </p:nvSpPr>
        <p:spPr/>
        <p:txBody>
          <a:bodyPr/>
          <a:lstStyle/>
          <a:p>
            <a:r>
              <a:rPr lang="pl-PL" dirty="0" err="1"/>
              <a:t>Scope</a:t>
            </a:r>
            <a:r>
              <a:rPr lang="pl-PL" dirty="0"/>
              <a:t> </a:t>
            </a:r>
            <a:r>
              <a:rPr lang="pl-PL" dirty="0" err="1"/>
              <a:t>functions</a:t>
            </a:r>
            <a:endParaRPr lang="pl-PL" dirty="0"/>
          </a:p>
        </p:txBody>
      </p:sp>
      <p:sp>
        <p:nvSpPr>
          <p:cNvPr id="3" name="Symbol zastępczy zawartości 2">
            <a:extLst>
              <a:ext uri="{FF2B5EF4-FFF2-40B4-BE49-F238E27FC236}">
                <a16:creationId xmlns:a16="http://schemas.microsoft.com/office/drawing/2014/main" id="{81A1CA3C-2BE5-4781-9C15-559FC1FA3ED5}"/>
              </a:ext>
            </a:extLst>
          </p:cNvPr>
          <p:cNvSpPr>
            <a:spLocks noGrp="1"/>
          </p:cNvSpPr>
          <p:nvPr>
            <p:ph idx="1"/>
          </p:nvPr>
        </p:nvSpPr>
        <p:spPr/>
        <p:txBody>
          <a:bodyPr>
            <a:normAutofit fontScale="92500" lnSpcReduction="10000"/>
          </a:bodyPr>
          <a:lstStyle/>
          <a:p>
            <a:pPr marL="0" indent="0">
              <a:buNone/>
            </a:pPr>
            <a:r>
              <a:rPr lang="pl-PL" dirty="0"/>
              <a:t>Funkcje te możemy podzielić po zwracanej wartości oraz po kontekście obiektu.</a:t>
            </a:r>
          </a:p>
          <a:p>
            <a:pPr marL="0" indent="0">
              <a:buNone/>
            </a:pPr>
            <a:endParaRPr lang="pl-PL" dirty="0"/>
          </a:p>
          <a:p>
            <a:pPr marL="0" indent="0">
              <a:buNone/>
            </a:pPr>
            <a:r>
              <a:rPr lang="pl-PL" dirty="0"/>
              <a:t>Kontekst: </a:t>
            </a:r>
          </a:p>
          <a:p>
            <a:pPr marL="0" indent="0">
              <a:buNone/>
            </a:pPr>
            <a:r>
              <a:rPr lang="pl-PL" dirty="0"/>
              <a:t>- </a:t>
            </a:r>
            <a:r>
              <a:rPr lang="pl-PL" dirty="0" err="1"/>
              <a:t>it</a:t>
            </a:r>
            <a:r>
              <a:rPr lang="pl-PL" dirty="0"/>
              <a:t>: </a:t>
            </a:r>
            <a:r>
              <a:rPr lang="pl-PL" dirty="0" err="1"/>
              <a:t>let</a:t>
            </a:r>
            <a:r>
              <a:rPr lang="pl-PL" dirty="0"/>
              <a:t>, </a:t>
            </a:r>
            <a:r>
              <a:rPr lang="pl-PL" dirty="0" err="1"/>
              <a:t>also</a:t>
            </a:r>
            <a:endParaRPr lang="pl-PL" dirty="0"/>
          </a:p>
          <a:p>
            <a:pPr>
              <a:buFontTx/>
              <a:buChar char="-"/>
            </a:pPr>
            <a:r>
              <a:rPr lang="pl-PL" dirty="0" err="1"/>
              <a:t>this</a:t>
            </a:r>
            <a:r>
              <a:rPr lang="pl-PL" dirty="0"/>
              <a:t>: run, with, </a:t>
            </a:r>
            <a:r>
              <a:rPr lang="pl-PL" dirty="0" err="1"/>
              <a:t>apply</a:t>
            </a:r>
            <a:endParaRPr lang="pl-PL" dirty="0"/>
          </a:p>
          <a:p>
            <a:pPr>
              <a:buFontTx/>
              <a:buChar char="-"/>
            </a:pPr>
            <a:endParaRPr lang="pl-PL" dirty="0"/>
          </a:p>
          <a:p>
            <a:pPr marL="0" indent="0">
              <a:buNone/>
            </a:pPr>
            <a:r>
              <a:rPr lang="pl-PL" dirty="0"/>
              <a:t>Zwracana wartość:</a:t>
            </a:r>
          </a:p>
          <a:p>
            <a:pPr>
              <a:buFontTx/>
              <a:buChar char="-"/>
            </a:pPr>
            <a:r>
              <a:rPr lang="pl-PL" dirty="0"/>
              <a:t>wynik lambdy: </a:t>
            </a:r>
            <a:r>
              <a:rPr lang="pl-PL" dirty="0" err="1"/>
              <a:t>let</a:t>
            </a:r>
            <a:r>
              <a:rPr lang="pl-PL" dirty="0"/>
              <a:t>, run, with</a:t>
            </a:r>
          </a:p>
          <a:p>
            <a:pPr>
              <a:buFontTx/>
              <a:buChar char="-"/>
            </a:pPr>
            <a:r>
              <a:rPr lang="pl-PL" dirty="0"/>
              <a:t>kontekst obiektu: </a:t>
            </a:r>
            <a:r>
              <a:rPr lang="pl-PL" dirty="0" err="1"/>
              <a:t>apply</a:t>
            </a:r>
            <a:r>
              <a:rPr lang="pl-PL" dirty="0"/>
              <a:t>, </a:t>
            </a:r>
            <a:r>
              <a:rPr lang="pl-PL" dirty="0" err="1"/>
              <a:t>also</a:t>
            </a:r>
            <a:endParaRPr lang="pl-PL" dirty="0"/>
          </a:p>
        </p:txBody>
      </p:sp>
    </p:spTree>
    <p:extLst>
      <p:ext uri="{BB962C8B-B14F-4D97-AF65-F5344CB8AC3E}">
        <p14:creationId xmlns:p14="http://schemas.microsoft.com/office/powerpoint/2010/main" val="3695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6C857A-118F-43AD-9B44-EC9DF23E0133}"/>
              </a:ext>
            </a:extLst>
          </p:cNvPr>
          <p:cNvSpPr>
            <a:spLocks noGrp="1"/>
          </p:cNvSpPr>
          <p:nvPr>
            <p:ph type="title"/>
          </p:nvPr>
        </p:nvSpPr>
        <p:spPr/>
        <p:txBody>
          <a:bodyPr/>
          <a:lstStyle/>
          <a:p>
            <a:r>
              <a:rPr lang="pl-PL" dirty="0" err="1"/>
              <a:t>Scope</a:t>
            </a:r>
            <a:r>
              <a:rPr lang="pl-PL" dirty="0"/>
              <a:t> </a:t>
            </a:r>
            <a:r>
              <a:rPr lang="pl-PL" dirty="0" err="1"/>
              <a:t>functions</a:t>
            </a:r>
            <a:endParaRPr lang="pl-PL" dirty="0"/>
          </a:p>
        </p:txBody>
      </p:sp>
      <p:graphicFrame>
        <p:nvGraphicFramePr>
          <p:cNvPr id="4" name="Symbol zastępczy zawartości 3">
            <a:extLst>
              <a:ext uri="{FF2B5EF4-FFF2-40B4-BE49-F238E27FC236}">
                <a16:creationId xmlns:a16="http://schemas.microsoft.com/office/drawing/2014/main" id="{BE3A2AF6-3190-47B4-98F7-1278E1441ED6}"/>
              </a:ext>
            </a:extLst>
          </p:cNvPr>
          <p:cNvGraphicFramePr>
            <a:graphicFrameLocks noGrp="1"/>
          </p:cNvGraphicFramePr>
          <p:nvPr>
            <p:ph idx="1"/>
          </p:nvPr>
        </p:nvGraphicFramePr>
        <p:xfrm>
          <a:off x="838200" y="2366804"/>
          <a:ext cx="10515600" cy="3268980"/>
        </p:xfrm>
        <a:graphic>
          <a:graphicData uri="http://schemas.openxmlformats.org/drawingml/2006/table">
            <a:tbl>
              <a:tblPr/>
              <a:tblGrid>
                <a:gridCol w="2739980">
                  <a:extLst>
                    <a:ext uri="{9D8B030D-6E8A-4147-A177-3AD203B41FA5}">
                      <a16:colId xmlns:a16="http://schemas.microsoft.com/office/drawing/2014/main" val="733479298"/>
                    </a:ext>
                  </a:extLst>
                </a:gridCol>
                <a:gridCol w="2517820">
                  <a:extLst>
                    <a:ext uri="{9D8B030D-6E8A-4147-A177-3AD203B41FA5}">
                      <a16:colId xmlns:a16="http://schemas.microsoft.com/office/drawing/2014/main" val="4240106774"/>
                    </a:ext>
                  </a:extLst>
                </a:gridCol>
                <a:gridCol w="2517820">
                  <a:extLst>
                    <a:ext uri="{9D8B030D-6E8A-4147-A177-3AD203B41FA5}">
                      <a16:colId xmlns:a16="http://schemas.microsoft.com/office/drawing/2014/main" val="302486882"/>
                    </a:ext>
                  </a:extLst>
                </a:gridCol>
                <a:gridCol w="2739980">
                  <a:extLst>
                    <a:ext uri="{9D8B030D-6E8A-4147-A177-3AD203B41FA5}">
                      <a16:colId xmlns:a16="http://schemas.microsoft.com/office/drawing/2014/main" val="3644387518"/>
                    </a:ext>
                  </a:extLst>
                </a:gridCol>
              </a:tblGrid>
              <a:tr h="0">
                <a:tc>
                  <a:txBody>
                    <a:bodyPr/>
                    <a:lstStyle/>
                    <a:p>
                      <a:pPr algn="l" fontAlgn="t"/>
                      <a:r>
                        <a:rPr lang="pl-PL" b="1">
                          <a:effectLst/>
                        </a:rPr>
                        <a:t>Function</a:t>
                      </a:r>
                    </a:p>
                  </a:txBody>
                  <a:tcPr marL="114300" marR="95250" marT="57150" marB="57150">
                    <a:lnL>
                      <a:noFill/>
                    </a:lnL>
                    <a:lnR>
                      <a:noFill/>
                    </a:lnR>
                    <a:lnT>
                      <a:noFill/>
                    </a:lnT>
                    <a:lnB w="9525" cap="flat" cmpd="sng" algn="ctr">
                      <a:solidFill>
                        <a:srgbClr val="DCDCDC"/>
                      </a:solidFill>
                      <a:prstDash val="solid"/>
                      <a:round/>
                      <a:headEnd type="none" w="med" len="med"/>
                      <a:tailEnd type="none" w="med" len="med"/>
                    </a:lnB>
                  </a:tcPr>
                </a:tc>
                <a:tc>
                  <a:txBody>
                    <a:bodyPr/>
                    <a:lstStyle/>
                    <a:p>
                      <a:pPr algn="l" fontAlgn="t"/>
                      <a:r>
                        <a:rPr lang="pl-PL" b="1">
                          <a:effectLst/>
                        </a:rPr>
                        <a:t>Object reference</a:t>
                      </a:r>
                    </a:p>
                  </a:txBody>
                  <a:tcPr marL="95250" marR="95250" marT="57150" marB="57150">
                    <a:lnL>
                      <a:noFill/>
                    </a:lnL>
                    <a:lnR>
                      <a:noFill/>
                    </a:lnR>
                    <a:lnT>
                      <a:noFill/>
                    </a:lnT>
                    <a:lnB w="9525" cap="flat" cmpd="sng" algn="ctr">
                      <a:solidFill>
                        <a:srgbClr val="DCDCDC"/>
                      </a:solidFill>
                      <a:prstDash val="solid"/>
                      <a:round/>
                      <a:headEnd type="none" w="med" len="med"/>
                      <a:tailEnd type="none" w="med" len="med"/>
                    </a:lnB>
                  </a:tcPr>
                </a:tc>
                <a:tc>
                  <a:txBody>
                    <a:bodyPr/>
                    <a:lstStyle/>
                    <a:p>
                      <a:pPr algn="l" fontAlgn="t"/>
                      <a:r>
                        <a:rPr lang="pl-PL" b="1">
                          <a:effectLst/>
                        </a:rPr>
                        <a:t>Return value</a:t>
                      </a:r>
                    </a:p>
                  </a:txBody>
                  <a:tcPr marL="95250" marR="95250" marT="57150" marB="57150">
                    <a:lnL>
                      <a:noFill/>
                    </a:lnL>
                    <a:lnR>
                      <a:noFill/>
                    </a:lnR>
                    <a:lnT>
                      <a:noFill/>
                    </a:lnT>
                    <a:lnB w="9525" cap="flat" cmpd="sng" algn="ctr">
                      <a:solidFill>
                        <a:srgbClr val="DCDCDC"/>
                      </a:solidFill>
                      <a:prstDash val="solid"/>
                      <a:round/>
                      <a:headEnd type="none" w="med" len="med"/>
                      <a:tailEnd type="none" w="med" len="med"/>
                    </a:lnB>
                  </a:tcPr>
                </a:tc>
                <a:tc>
                  <a:txBody>
                    <a:bodyPr/>
                    <a:lstStyle/>
                    <a:p>
                      <a:pPr algn="l" fontAlgn="t"/>
                      <a:r>
                        <a:rPr lang="pl-PL" b="1">
                          <a:effectLst/>
                        </a:rPr>
                        <a:t>Is extension function</a:t>
                      </a:r>
                    </a:p>
                  </a:txBody>
                  <a:tcPr marL="95250" marR="114300" marT="57150" marB="57150">
                    <a:lnL>
                      <a:noFill/>
                    </a:lnL>
                    <a:lnR>
                      <a:noFill/>
                    </a:lnR>
                    <a:lnT>
                      <a:noFill/>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427347487"/>
                  </a:ext>
                </a:extLst>
              </a:tr>
              <a:tr h="0">
                <a:tc>
                  <a:txBody>
                    <a:bodyPr/>
                    <a:lstStyle/>
                    <a:p>
                      <a:pPr fontAlgn="t"/>
                      <a:r>
                        <a:rPr lang="pl-PL">
                          <a:effectLst/>
                        </a:rPr>
                        <a:t>let</a:t>
                      </a:r>
                    </a:p>
                  </a:txBody>
                  <a:tcPr marL="11430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it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Lambda result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Yes</a:t>
                      </a:r>
                    </a:p>
                  </a:txBody>
                  <a:tcPr marL="95250" marR="11430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234516340"/>
                  </a:ext>
                </a:extLst>
              </a:tr>
              <a:tr h="0">
                <a:tc>
                  <a:txBody>
                    <a:bodyPr/>
                    <a:lstStyle/>
                    <a:p>
                      <a:pPr fontAlgn="t"/>
                      <a:r>
                        <a:rPr lang="pl-PL">
                          <a:effectLst/>
                        </a:rPr>
                        <a:t>run</a:t>
                      </a:r>
                    </a:p>
                  </a:txBody>
                  <a:tcPr marL="11430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this</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Lambda result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Yes</a:t>
                      </a:r>
                    </a:p>
                  </a:txBody>
                  <a:tcPr marL="95250" marR="11430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692263927"/>
                  </a:ext>
                </a:extLst>
              </a:tr>
              <a:tr h="0">
                <a:tc>
                  <a:txBody>
                    <a:bodyPr/>
                    <a:lstStyle/>
                    <a:p>
                      <a:pPr fontAlgn="t"/>
                      <a:r>
                        <a:rPr lang="pl-PL">
                          <a:effectLst/>
                        </a:rPr>
                        <a:t>run</a:t>
                      </a:r>
                    </a:p>
                  </a:txBody>
                  <a:tcPr marL="11430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Lambda result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en-US">
                          <a:effectLst/>
                        </a:rPr>
                        <a:t>No: called without the context object</a:t>
                      </a:r>
                    </a:p>
                  </a:txBody>
                  <a:tcPr marL="95250" marR="11430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453884767"/>
                  </a:ext>
                </a:extLst>
              </a:tr>
              <a:tr h="0">
                <a:tc>
                  <a:txBody>
                    <a:bodyPr/>
                    <a:lstStyle/>
                    <a:p>
                      <a:pPr fontAlgn="t"/>
                      <a:r>
                        <a:rPr lang="pl-PL">
                          <a:effectLst/>
                        </a:rPr>
                        <a:t>with</a:t>
                      </a:r>
                    </a:p>
                  </a:txBody>
                  <a:tcPr marL="11430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this</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Lambda result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en-US">
                          <a:effectLst/>
                        </a:rPr>
                        <a:t>No: takes the context object as an argument.</a:t>
                      </a:r>
                    </a:p>
                  </a:txBody>
                  <a:tcPr marL="95250" marR="11430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977719056"/>
                  </a:ext>
                </a:extLst>
              </a:tr>
              <a:tr h="0">
                <a:tc>
                  <a:txBody>
                    <a:bodyPr/>
                    <a:lstStyle/>
                    <a:p>
                      <a:pPr fontAlgn="t"/>
                      <a:r>
                        <a:rPr lang="pl-PL">
                          <a:effectLst/>
                        </a:rPr>
                        <a:t>apply</a:t>
                      </a:r>
                    </a:p>
                  </a:txBody>
                  <a:tcPr marL="11430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this</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Context object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Yes</a:t>
                      </a:r>
                    </a:p>
                  </a:txBody>
                  <a:tcPr marL="95250" marR="11430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1465292903"/>
                  </a:ext>
                </a:extLst>
              </a:tr>
              <a:tr h="0">
                <a:tc>
                  <a:txBody>
                    <a:bodyPr/>
                    <a:lstStyle/>
                    <a:p>
                      <a:pPr fontAlgn="t"/>
                      <a:r>
                        <a:rPr lang="pl-PL">
                          <a:effectLst/>
                        </a:rPr>
                        <a:t>also</a:t>
                      </a:r>
                    </a:p>
                  </a:txBody>
                  <a:tcPr marL="11430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it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a:effectLst/>
                        </a:rPr>
                        <a:t>Context object</a:t>
                      </a:r>
                    </a:p>
                  </a:txBody>
                  <a:tcPr marL="95250" marR="9525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tc>
                  <a:txBody>
                    <a:bodyPr/>
                    <a:lstStyle/>
                    <a:p>
                      <a:pPr fontAlgn="t"/>
                      <a:r>
                        <a:rPr lang="pl-PL" dirty="0" err="1">
                          <a:effectLst/>
                        </a:rPr>
                        <a:t>Yes</a:t>
                      </a:r>
                      <a:endParaRPr lang="pl-PL" dirty="0">
                        <a:effectLst/>
                      </a:endParaRPr>
                    </a:p>
                  </a:txBody>
                  <a:tcPr marL="95250" marR="114300" marT="57150" marB="57150">
                    <a:lnL>
                      <a:noFill/>
                    </a:lnL>
                    <a:lnR>
                      <a:noFill/>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257442197"/>
                  </a:ext>
                </a:extLst>
              </a:tr>
            </a:tbl>
          </a:graphicData>
        </a:graphic>
      </p:graphicFrame>
    </p:spTree>
    <p:extLst>
      <p:ext uri="{BB962C8B-B14F-4D97-AF65-F5344CB8AC3E}">
        <p14:creationId xmlns:p14="http://schemas.microsoft.com/office/powerpoint/2010/main" val="326162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1D3F2B-6CB7-4623-8D95-CA8D01B3ADB2}"/>
              </a:ext>
            </a:extLst>
          </p:cNvPr>
          <p:cNvSpPr>
            <a:spLocks noGrp="1"/>
          </p:cNvSpPr>
          <p:nvPr>
            <p:ph type="title"/>
          </p:nvPr>
        </p:nvSpPr>
        <p:spPr/>
        <p:txBody>
          <a:bodyPr/>
          <a:lstStyle/>
          <a:p>
            <a:r>
              <a:rPr lang="pl-PL" dirty="0" err="1"/>
              <a:t>Scope</a:t>
            </a:r>
            <a:r>
              <a:rPr lang="pl-PL" dirty="0"/>
              <a:t> </a:t>
            </a:r>
            <a:r>
              <a:rPr lang="pl-PL" dirty="0" err="1"/>
              <a:t>functions</a:t>
            </a:r>
            <a:r>
              <a:rPr lang="pl-PL" dirty="0"/>
              <a:t>	</a:t>
            </a:r>
          </a:p>
        </p:txBody>
      </p:sp>
      <p:sp>
        <p:nvSpPr>
          <p:cNvPr id="5" name="Rectangle 2">
            <a:extLst>
              <a:ext uri="{FF2B5EF4-FFF2-40B4-BE49-F238E27FC236}">
                <a16:creationId xmlns:a16="http://schemas.microsoft.com/office/drawing/2014/main" id="{BA08F828-F92C-4BA1-AE9F-51A607C56F55}"/>
              </a:ext>
            </a:extLst>
          </p:cNvPr>
          <p:cNvSpPr>
            <a:spLocks noGrp="1" noChangeArrowheads="1"/>
          </p:cNvSpPr>
          <p:nvPr>
            <p:ph idx="1"/>
          </p:nvPr>
        </p:nvSpPr>
        <p:spPr bwMode="auto">
          <a:xfrm>
            <a:off x="838199" y="2372395"/>
            <a:ext cx="10515601" cy="3050805"/>
          </a:xfrm>
          <a:prstGeom prst="rect">
            <a:avLst/>
          </a:prstGeom>
          <a:noFill/>
          <a:ln>
            <a:noFill/>
          </a:ln>
          <a:effectLst/>
        </p:spPr>
        <p:txBody>
          <a:bodyPr vert="horz" wrap="square" lIns="19044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pl-PL" altLang="pl-PL" sz="2400" dirty="0">
                <a:latin typeface="+mn-lt"/>
              </a:rPr>
              <a:t>Krótki kurs wybierania odpowiednich </a:t>
            </a:r>
            <a:r>
              <a:rPr lang="pl-PL" altLang="pl-PL" sz="2400" dirty="0" err="1">
                <a:latin typeface="+mn-lt"/>
              </a:rPr>
              <a:t>scope</a:t>
            </a:r>
            <a:r>
              <a:rPr lang="pl-PL" altLang="pl-PL" sz="2400" dirty="0">
                <a:latin typeface="+mn-lt"/>
              </a:rPr>
              <a:t> </a:t>
            </a:r>
            <a:r>
              <a:rPr lang="pl-PL" altLang="pl-PL" sz="2400" dirty="0" err="1">
                <a:latin typeface="+mn-lt"/>
              </a:rPr>
              <a:t>function</a:t>
            </a:r>
            <a:r>
              <a:rPr lang="pl-PL" altLang="pl-PL" sz="2400" dirty="0">
                <a:latin typeface="+mn-lt"/>
              </a:rPr>
              <a:t> w zależności od potrzeby:</a:t>
            </a:r>
          </a:p>
          <a:p>
            <a:pPr marL="0" marR="0" lvl="0" indent="0" algn="l" defTabSz="914400" rtl="0" eaLnBrk="0" fontAlgn="base" latinLnBrk="0" hangingPunct="0">
              <a:lnSpc>
                <a:spcPct val="100000"/>
              </a:lnSpc>
              <a:spcBef>
                <a:spcPct val="0"/>
              </a:spcBef>
              <a:spcAft>
                <a:spcPct val="0"/>
              </a:spcAft>
              <a:buClrTx/>
              <a:buSzTx/>
              <a:buFontTx/>
              <a:buChar char="•"/>
              <a:tabLst/>
            </a:pPr>
            <a:r>
              <a:rPr lang="pl-PL" altLang="pl-PL" sz="2400" dirty="0">
                <a:latin typeface="+mn-lt"/>
              </a:rPr>
              <a:t> Wywoływanie lambdy na niepustych obiektach: </a:t>
            </a:r>
            <a:r>
              <a:rPr lang="pl-PL" altLang="pl-PL" sz="2400" b="1" dirty="0" err="1">
                <a:latin typeface="+mn-lt"/>
              </a:rPr>
              <a:t>let</a:t>
            </a:r>
            <a:endParaRPr lang="pl-PL" altLang="pl-PL" sz="2400" b="1" dirty="0">
              <a:latin typeface="+mn-lt"/>
            </a:endParaRPr>
          </a:p>
          <a:p>
            <a:pPr marL="0" lvl="0" indent="0">
              <a:lnSpc>
                <a:spcPct val="100000"/>
              </a:lnSpc>
              <a:buFontTx/>
              <a:buChar char="•"/>
            </a:pPr>
            <a:r>
              <a:rPr lang="pl-PL" sz="2400" dirty="0">
                <a:latin typeface="+mn-lt"/>
              </a:rPr>
              <a:t> Wprowadzenie wyrażenia jako zmiennej w zakresie lokalnym: </a:t>
            </a:r>
            <a:r>
              <a:rPr lang="pl-PL" sz="2400" b="1" dirty="0" err="1">
                <a:latin typeface="+mn-lt"/>
              </a:rPr>
              <a:t>let</a:t>
            </a:r>
            <a:endParaRPr lang="pl-PL" sz="2400" b="1" dirty="0">
              <a:latin typeface="+mn-lt"/>
            </a:endParaRPr>
          </a:p>
          <a:p>
            <a:pPr marL="0" lvl="0" indent="0">
              <a:lnSpc>
                <a:spcPct val="100000"/>
              </a:lnSpc>
              <a:buFontTx/>
              <a:buChar char="•"/>
            </a:pPr>
            <a:r>
              <a:rPr lang="pl-PL" sz="2400" dirty="0">
                <a:latin typeface="+mn-lt"/>
              </a:rPr>
              <a:t> Konfiguracja obiektu: </a:t>
            </a:r>
            <a:r>
              <a:rPr lang="pl-PL" sz="2400" b="1" dirty="0" err="1">
                <a:latin typeface="+mn-lt"/>
              </a:rPr>
              <a:t>apply</a:t>
            </a:r>
            <a:endParaRPr lang="pl-PL" sz="2400" b="1" dirty="0">
              <a:latin typeface="+mn-lt"/>
            </a:endParaRPr>
          </a:p>
          <a:p>
            <a:pPr marL="0" lvl="0" indent="0">
              <a:lnSpc>
                <a:spcPct val="100000"/>
              </a:lnSpc>
              <a:buFontTx/>
              <a:buChar char="•"/>
            </a:pPr>
            <a:r>
              <a:rPr lang="pl-PL" sz="2400" dirty="0">
                <a:latin typeface="+mn-lt"/>
              </a:rPr>
              <a:t> Konfiguracja obiektu i obliczenie wyniku: </a:t>
            </a:r>
            <a:r>
              <a:rPr lang="pl-PL" sz="2400" b="1" dirty="0">
                <a:latin typeface="+mn-lt"/>
              </a:rPr>
              <a:t>run</a:t>
            </a:r>
          </a:p>
          <a:p>
            <a:pPr marL="0" lvl="0" indent="0">
              <a:lnSpc>
                <a:spcPct val="100000"/>
              </a:lnSpc>
              <a:buFontTx/>
              <a:buChar char="•"/>
            </a:pPr>
            <a:r>
              <a:rPr lang="pl-PL" sz="2400" dirty="0">
                <a:latin typeface="+mn-lt"/>
              </a:rPr>
              <a:t> Uruchamianie instrukcji, w których wymagane jest wyrażenie a nie </a:t>
            </a:r>
            <a:r>
              <a:rPr lang="pl-PL" sz="2400" dirty="0" err="1">
                <a:latin typeface="+mn-lt"/>
              </a:rPr>
              <a:t>extention</a:t>
            </a:r>
            <a:r>
              <a:rPr lang="pl-PL" sz="2400" dirty="0">
                <a:latin typeface="+mn-lt"/>
              </a:rPr>
              <a:t>: </a:t>
            </a:r>
            <a:r>
              <a:rPr lang="pl-PL" sz="2400" b="1" dirty="0">
                <a:latin typeface="+mn-lt"/>
              </a:rPr>
              <a:t>run</a:t>
            </a:r>
          </a:p>
          <a:p>
            <a:pPr marL="0" lvl="0" indent="0">
              <a:lnSpc>
                <a:spcPct val="100000"/>
              </a:lnSpc>
              <a:buFontTx/>
              <a:buChar char="•"/>
            </a:pPr>
            <a:r>
              <a:rPr lang="pl-PL" sz="2400" dirty="0">
                <a:latin typeface="+mn-lt"/>
              </a:rPr>
              <a:t> Dodatkowe efekty: </a:t>
            </a:r>
            <a:r>
              <a:rPr lang="pl-PL" sz="2400" b="1" dirty="0" err="1">
                <a:latin typeface="+mn-lt"/>
              </a:rPr>
              <a:t>also</a:t>
            </a:r>
            <a:endParaRPr lang="pl-PL" sz="2400" b="1" dirty="0">
              <a:latin typeface="+mn-lt"/>
            </a:endParaRPr>
          </a:p>
          <a:p>
            <a:pPr marL="0" lvl="0" indent="0">
              <a:lnSpc>
                <a:spcPct val="100000"/>
              </a:lnSpc>
              <a:buFontTx/>
              <a:buChar char="•"/>
            </a:pPr>
            <a:r>
              <a:rPr lang="pl-PL" sz="2400" dirty="0">
                <a:latin typeface="+mn-lt"/>
              </a:rPr>
              <a:t> Funkcje grupujące wywołujące obiekt: </a:t>
            </a:r>
            <a:r>
              <a:rPr lang="pl-PL" sz="2400" b="1" dirty="0">
                <a:latin typeface="+mn-lt"/>
              </a:rPr>
              <a:t>with</a:t>
            </a:r>
            <a:endParaRPr lang="pl-PL" altLang="pl-PL" sz="2400" dirty="0">
              <a:latin typeface="+mn-lt"/>
            </a:endParaRPr>
          </a:p>
        </p:txBody>
      </p:sp>
    </p:spTree>
    <p:extLst>
      <p:ext uri="{BB962C8B-B14F-4D97-AF65-F5344CB8AC3E}">
        <p14:creationId xmlns:p14="http://schemas.microsoft.com/office/powerpoint/2010/main" val="223212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5883C9-429A-40B9-AB11-46DE11FA7CA9}"/>
              </a:ext>
            </a:extLst>
          </p:cNvPr>
          <p:cNvSpPr>
            <a:spLocks noGrp="1"/>
          </p:cNvSpPr>
          <p:nvPr>
            <p:ph type="title"/>
          </p:nvPr>
        </p:nvSpPr>
        <p:spPr/>
        <p:txBody>
          <a:bodyPr/>
          <a:lstStyle/>
          <a:p>
            <a:r>
              <a:rPr lang="pl-PL" dirty="0" err="1"/>
              <a:t>apply</a:t>
            </a:r>
            <a:endParaRPr lang="pl-PL" dirty="0"/>
          </a:p>
        </p:txBody>
      </p:sp>
      <p:pic>
        <p:nvPicPr>
          <p:cNvPr id="7" name="Symbol zastępczy zawartości 6">
            <a:extLst>
              <a:ext uri="{FF2B5EF4-FFF2-40B4-BE49-F238E27FC236}">
                <a16:creationId xmlns:a16="http://schemas.microsoft.com/office/drawing/2014/main" id="{92E2CF73-AD8D-4EFC-A64D-0E6B4A040D30}"/>
              </a:ext>
            </a:extLst>
          </p:cNvPr>
          <p:cNvPicPr>
            <a:picLocks noGrp="1" noChangeAspect="1"/>
          </p:cNvPicPr>
          <p:nvPr>
            <p:ph idx="1"/>
          </p:nvPr>
        </p:nvPicPr>
        <p:blipFill>
          <a:blip r:embed="rId2"/>
          <a:stretch>
            <a:fillRect/>
          </a:stretch>
        </p:blipFill>
        <p:spPr>
          <a:xfrm>
            <a:off x="2699841" y="0"/>
            <a:ext cx="5820833" cy="6857999"/>
          </a:xfrm>
          <a:prstGeom prst="rect">
            <a:avLst/>
          </a:prstGeom>
        </p:spPr>
      </p:pic>
    </p:spTree>
    <p:extLst>
      <p:ext uri="{BB962C8B-B14F-4D97-AF65-F5344CB8AC3E}">
        <p14:creationId xmlns:p14="http://schemas.microsoft.com/office/powerpoint/2010/main" val="370796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90FA33-A279-442A-BDBE-4596A2177FEE}"/>
              </a:ext>
            </a:extLst>
          </p:cNvPr>
          <p:cNvSpPr>
            <a:spLocks noGrp="1"/>
          </p:cNvSpPr>
          <p:nvPr>
            <p:ph type="title"/>
          </p:nvPr>
        </p:nvSpPr>
        <p:spPr/>
        <p:txBody>
          <a:bodyPr/>
          <a:lstStyle/>
          <a:p>
            <a:r>
              <a:rPr lang="pl-PL" dirty="0" err="1"/>
              <a:t>let</a:t>
            </a:r>
            <a:endParaRPr lang="pl-PL" dirty="0"/>
          </a:p>
        </p:txBody>
      </p:sp>
      <p:pic>
        <p:nvPicPr>
          <p:cNvPr id="4" name="Symbol zastępczy zawartości 3">
            <a:extLst>
              <a:ext uri="{FF2B5EF4-FFF2-40B4-BE49-F238E27FC236}">
                <a16:creationId xmlns:a16="http://schemas.microsoft.com/office/drawing/2014/main" id="{F0583B9E-01CD-4682-BA4A-A661964FA990}"/>
              </a:ext>
            </a:extLst>
          </p:cNvPr>
          <p:cNvPicPr>
            <a:picLocks noGrp="1" noChangeAspect="1"/>
          </p:cNvPicPr>
          <p:nvPr>
            <p:ph idx="1"/>
          </p:nvPr>
        </p:nvPicPr>
        <p:blipFill>
          <a:blip r:embed="rId2"/>
          <a:stretch>
            <a:fillRect/>
          </a:stretch>
        </p:blipFill>
        <p:spPr>
          <a:xfrm>
            <a:off x="3198289" y="1825625"/>
            <a:ext cx="5795422" cy="4351338"/>
          </a:xfrm>
          <a:prstGeom prst="rect">
            <a:avLst/>
          </a:prstGeom>
        </p:spPr>
      </p:pic>
    </p:spTree>
    <p:extLst>
      <p:ext uri="{BB962C8B-B14F-4D97-AF65-F5344CB8AC3E}">
        <p14:creationId xmlns:p14="http://schemas.microsoft.com/office/powerpoint/2010/main" val="56707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8CB194-DA44-4D67-B089-8E06B1E48AF9}"/>
              </a:ext>
            </a:extLst>
          </p:cNvPr>
          <p:cNvSpPr>
            <a:spLocks noGrp="1"/>
          </p:cNvSpPr>
          <p:nvPr>
            <p:ph type="title"/>
          </p:nvPr>
        </p:nvSpPr>
        <p:spPr/>
        <p:txBody>
          <a:bodyPr/>
          <a:lstStyle/>
          <a:p>
            <a:r>
              <a:rPr lang="pl-PL" dirty="0"/>
              <a:t>with</a:t>
            </a:r>
          </a:p>
        </p:txBody>
      </p:sp>
      <p:pic>
        <p:nvPicPr>
          <p:cNvPr id="4" name="Symbol zastępczy zawartości 3">
            <a:extLst>
              <a:ext uri="{FF2B5EF4-FFF2-40B4-BE49-F238E27FC236}">
                <a16:creationId xmlns:a16="http://schemas.microsoft.com/office/drawing/2014/main" id="{2E325A4D-E28A-4E56-AA7D-986B1D5C5041}"/>
              </a:ext>
            </a:extLst>
          </p:cNvPr>
          <p:cNvPicPr>
            <a:picLocks noGrp="1" noChangeAspect="1"/>
          </p:cNvPicPr>
          <p:nvPr>
            <p:ph idx="1"/>
          </p:nvPr>
        </p:nvPicPr>
        <p:blipFill>
          <a:blip r:embed="rId2"/>
          <a:stretch>
            <a:fillRect/>
          </a:stretch>
        </p:blipFill>
        <p:spPr>
          <a:xfrm>
            <a:off x="3609474" y="1691994"/>
            <a:ext cx="4691563" cy="4357176"/>
          </a:xfrm>
          <a:prstGeom prst="rect">
            <a:avLst/>
          </a:prstGeom>
        </p:spPr>
      </p:pic>
    </p:spTree>
    <p:extLst>
      <p:ext uri="{BB962C8B-B14F-4D97-AF65-F5344CB8AC3E}">
        <p14:creationId xmlns:p14="http://schemas.microsoft.com/office/powerpoint/2010/main" val="159738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0F817C-F80F-45FC-980B-B85518F1EDAC}"/>
              </a:ext>
            </a:extLst>
          </p:cNvPr>
          <p:cNvSpPr>
            <a:spLocks noGrp="1"/>
          </p:cNvSpPr>
          <p:nvPr>
            <p:ph type="title"/>
          </p:nvPr>
        </p:nvSpPr>
        <p:spPr/>
        <p:txBody>
          <a:bodyPr/>
          <a:lstStyle/>
          <a:p>
            <a:r>
              <a:rPr lang="pl-PL" dirty="0"/>
              <a:t>Testowanie możliwości języka</a:t>
            </a:r>
          </a:p>
        </p:txBody>
      </p:sp>
      <p:sp>
        <p:nvSpPr>
          <p:cNvPr id="3" name="Symbol zastępczy zawartości 2">
            <a:extLst>
              <a:ext uri="{FF2B5EF4-FFF2-40B4-BE49-F238E27FC236}">
                <a16:creationId xmlns:a16="http://schemas.microsoft.com/office/drawing/2014/main" id="{47E0D388-DF34-41EB-A48C-D7F06AF88B2C}"/>
              </a:ext>
            </a:extLst>
          </p:cNvPr>
          <p:cNvSpPr>
            <a:spLocks noGrp="1"/>
          </p:cNvSpPr>
          <p:nvPr>
            <p:ph idx="1"/>
          </p:nvPr>
        </p:nvSpPr>
        <p:spPr/>
        <p:txBody>
          <a:bodyPr/>
          <a:lstStyle/>
          <a:p>
            <a:pPr marL="0" indent="0">
              <a:buNone/>
            </a:pPr>
            <a:r>
              <a:rPr lang="pl-PL" dirty="0"/>
              <a:t>Jeśli chcemy rozpocząć naszą przygodę z Kotlinem będziemy potrzebowali ściągnąć środowisko </a:t>
            </a:r>
            <a:r>
              <a:rPr lang="pl-PL" dirty="0" err="1"/>
              <a:t>IntelliJ</a:t>
            </a:r>
            <a:r>
              <a:rPr lang="pl-PL" dirty="0"/>
              <a:t>. Ze względu iż jest to język twórców środowiska, środowisko to zapewnia najlepsze wsparcie dla tego języka. Jeśli nie chcemy inicjalizować projektu możemy użyć narzędzia Kotlin REPL. </a:t>
            </a:r>
          </a:p>
        </p:txBody>
      </p:sp>
      <p:pic>
        <p:nvPicPr>
          <p:cNvPr id="1028" name="Picture 4" descr="Znalezione obrazy dla zapytania intellij png">
            <a:extLst>
              <a:ext uri="{FF2B5EF4-FFF2-40B4-BE49-F238E27FC236}">
                <a16:creationId xmlns:a16="http://schemas.microsoft.com/office/drawing/2014/main" id="{D5C152DB-1E60-4DBB-9FC8-B817B302C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379" y="0"/>
            <a:ext cx="2141621" cy="2141621"/>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3915738F-101B-48ED-A3E2-B47D91290D9C}"/>
              </a:ext>
            </a:extLst>
          </p:cNvPr>
          <p:cNvPicPr>
            <a:picLocks noChangeAspect="1"/>
          </p:cNvPicPr>
          <p:nvPr/>
        </p:nvPicPr>
        <p:blipFill>
          <a:blip r:embed="rId3"/>
          <a:stretch>
            <a:fillRect/>
          </a:stretch>
        </p:blipFill>
        <p:spPr>
          <a:xfrm>
            <a:off x="3676650" y="3876675"/>
            <a:ext cx="8515350" cy="2981325"/>
          </a:xfrm>
          <a:prstGeom prst="rect">
            <a:avLst/>
          </a:prstGeom>
        </p:spPr>
      </p:pic>
    </p:spTree>
    <p:extLst>
      <p:ext uri="{BB962C8B-B14F-4D97-AF65-F5344CB8AC3E}">
        <p14:creationId xmlns:p14="http://schemas.microsoft.com/office/powerpoint/2010/main" val="240854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F41747-9C26-47CC-A2DF-E4C764A9D93C}"/>
              </a:ext>
            </a:extLst>
          </p:cNvPr>
          <p:cNvSpPr>
            <a:spLocks noGrp="1"/>
          </p:cNvSpPr>
          <p:nvPr>
            <p:ph type="title"/>
          </p:nvPr>
        </p:nvSpPr>
        <p:spPr/>
        <p:txBody>
          <a:bodyPr/>
          <a:lstStyle/>
          <a:p>
            <a:r>
              <a:rPr lang="pl-PL" dirty="0"/>
              <a:t>run</a:t>
            </a:r>
          </a:p>
        </p:txBody>
      </p:sp>
      <p:pic>
        <p:nvPicPr>
          <p:cNvPr id="4" name="Symbol zastępczy zawartości 3">
            <a:extLst>
              <a:ext uri="{FF2B5EF4-FFF2-40B4-BE49-F238E27FC236}">
                <a16:creationId xmlns:a16="http://schemas.microsoft.com/office/drawing/2014/main" id="{D79D8CDD-D5D7-4A71-A763-6E1E5C248E6C}"/>
              </a:ext>
            </a:extLst>
          </p:cNvPr>
          <p:cNvPicPr>
            <a:picLocks noGrp="1" noChangeAspect="1"/>
          </p:cNvPicPr>
          <p:nvPr>
            <p:ph idx="1"/>
          </p:nvPr>
        </p:nvPicPr>
        <p:blipFill>
          <a:blip r:embed="rId2"/>
          <a:stretch>
            <a:fillRect/>
          </a:stretch>
        </p:blipFill>
        <p:spPr>
          <a:xfrm>
            <a:off x="2887579" y="1239765"/>
            <a:ext cx="6416842" cy="5253110"/>
          </a:xfrm>
          <a:prstGeom prst="rect">
            <a:avLst/>
          </a:prstGeom>
        </p:spPr>
      </p:pic>
    </p:spTree>
    <p:extLst>
      <p:ext uri="{BB962C8B-B14F-4D97-AF65-F5344CB8AC3E}">
        <p14:creationId xmlns:p14="http://schemas.microsoft.com/office/powerpoint/2010/main" val="301922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88A4E9-0D37-406B-A7E0-11FC0955BECB}"/>
              </a:ext>
            </a:extLst>
          </p:cNvPr>
          <p:cNvSpPr>
            <a:spLocks noGrp="1"/>
          </p:cNvSpPr>
          <p:nvPr>
            <p:ph type="title"/>
          </p:nvPr>
        </p:nvSpPr>
        <p:spPr/>
        <p:txBody>
          <a:bodyPr/>
          <a:lstStyle/>
          <a:p>
            <a:r>
              <a:rPr lang="pl-PL" dirty="0" err="1"/>
              <a:t>also</a:t>
            </a:r>
            <a:endParaRPr lang="pl-PL" dirty="0"/>
          </a:p>
        </p:txBody>
      </p:sp>
      <p:pic>
        <p:nvPicPr>
          <p:cNvPr id="4" name="Symbol zastępczy zawartości 3">
            <a:extLst>
              <a:ext uri="{FF2B5EF4-FFF2-40B4-BE49-F238E27FC236}">
                <a16:creationId xmlns:a16="http://schemas.microsoft.com/office/drawing/2014/main" id="{BDDCEA5D-453C-4E96-AF18-03951355F7B5}"/>
              </a:ext>
            </a:extLst>
          </p:cNvPr>
          <p:cNvPicPr>
            <a:picLocks noGrp="1" noChangeAspect="1"/>
          </p:cNvPicPr>
          <p:nvPr>
            <p:ph idx="1"/>
          </p:nvPr>
        </p:nvPicPr>
        <p:blipFill>
          <a:blip r:embed="rId2"/>
          <a:stretch>
            <a:fillRect/>
          </a:stretch>
        </p:blipFill>
        <p:spPr>
          <a:xfrm>
            <a:off x="901307" y="1787276"/>
            <a:ext cx="10389386" cy="3834606"/>
          </a:xfrm>
          <a:prstGeom prst="rect">
            <a:avLst/>
          </a:prstGeom>
        </p:spPr>
      </p:pic>
    </p:spTree>
    <p:extLst>
      <p:ext uri="{BB962C8B-B14F-4D97-AF65-F5344CB8AC3E}">
        <p14:creationId xmlns:p14="http://schemas.microsoft.com/office/powerpoint/2010/main" val="697197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A6CE4E-A655-43A9-B4AE-A0A1FE3FB219}"/>
              </a:ext>
            </a:extLst>
          </p:cNvPr>
          <p:cNvSpPr>
            <a:spLocks noGrp="1"/>
          </p:cNvSpPr>
          <p:nvPr>
            <p:ph type="title"/>
          </p:nvPr>
        </p:nvSpPr>
        <p:spPr/>
        <p:txBody>
          <a:bodyPr/>
          <a:lstStyle/>
          <a:p>
            <a:r>
              <a:rPr lang="pl-PL" dirty="0"/>
              <a:t>Nazywanie parametru lambdy</a:t>
            </a:r>
          </a:p>
        </p:txBody>
      </p:sp>
      <p:sp>
        <p:nvSpPr>
          <p:cNvPr id="3" name="Symbol zastępczy zawartości 2">
            <a:extLst>
              <a:ext uri="{FF2B5EF4-FFF2-40B4-BE49-F238E27FC236}">
                <a16:creationId xmlns:a16="http://schemas.microsoft.com/office/drawing/2014/main" id="{D685981E-1A6C-426B-A7A6-85E8E165F1E8}"/>
              </a:ext>
            </a:extLst>
          </p:cNvPr>
          <p:cNvSpPr>
            <a:spLocks noGrp="1"/>
          </p:cNvSpPr>
          <p:nvPr>
            <p:ph idx="1"/>
          </p:nvPr>
        </p:nvSpPr>
        <p:spPr/>
        <p:txBody>
          <a:bodyPr/>
          <a:lstStyle/>
          <a:p>
            <a:pPr marL="0" indent="0">
              <a:buNone/>
            </a:pPr>
            <a:r>
              <a:rPr lang="pl-PL" dirty="0"/>
              <a:t>Co zrobić jeśli nazwa </a:t>
            </a:r>
            <a:r>
              <a:rPr lang="pl-PL" dirty="0" err="1"/>
              <a:t>it</a:t>
            </a:r>
            <a:r>
              <a:rPr lang="pl-PL" dirty="0"/>
              <a:t> jest mało czytelna oraz zaciemnia nam kod? Wystarczy nazwać parametr na taki który będzie jasno sugerował czym jest. By nazwać parametr wpisujemy słowo i następnie dodajemy strzałeczkę. Poniżej znajduje się ten sam kod co wcześniej lecz z nazwanym parametrem. Zachowuje się on tak samo jak poprzedni.</a:t>
            </a:r>
          </a:p>
        </p:txBody>
      </p:sp>
      <p:pic>
        <p:nvPicPr>
          <p:cNvPr id="4" name="Obraz 3">
            <a:extLst>
              <a:ext uri="{FF2B5EF4-FFF2-40B4-BE49-F238E27FC236}">
                <a16:creationId xmlns:a16="http://schemas.microsoft.com/office/drawing/2014/main" id="{B247CAD8-B2D2-4CB3-A435-39009D330324}"/>
              </a:ext>
            </a:extLst>
          </p:cNvPr>
          <p:cNvPicPr>
            <a:picLocks noChangeAspect="1"/>
          </p:cNvPicPr>
          <p:nvPr/>
        </p:nvPicPr>
        <p:blipFill>
          <a:blip r:embed="rId2"/>
          <a:stretch>
            <a:fillRect/>
          </a:stretch>
        </p:blipFill>
        <p:spPr>
          <a:xfrm>
            <a:off x="838200" y="4264025"/>
            <a:ext cx="8924925" cy="2228850"/>
          </a:xfrm>
          <a:prstGeom prst="rect">
            <a:avLst/>
          </a:prstGeom>
        </p:spPr>
      </p:pic>
    </p:spTree>
    <p:extLst>
      <p:ext uri="{BB962C8B-B14F-4D97-AF65-F5344CB8AC3E}">
        <p14:creationId xmlns:p14="http://schemas.microsoft.com/office/powerpoint/2010/main" val="265373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77A728-BD4C-41A6-8205-C3E9F54EA0A4}"/>
              </a:ext>
            </a:extLst>
          </p:cNvPr>
          <p:cNvSpPr>
            <a:spLocks noGrp="1"/>
          </p:cNvSpPr>
          <p:nvPr>
            <p:ph type="title"/>
          </p:nvPr>
        </p:nvSpPr>
        <p:spPr/>
        <p:txBody>
          <a:bodyPr/>
          <a:lstStyle/>
          <a:p>
            <a:r>
              <a:rPr lang="pl-PL" dirty="0" err="1"/>
              <a:t>Scope</a:t>
            </a:r>
            <a:r>
              <a:rPr lang="pl-PL" dirty="0"/>
              <a:t> </a:t>
            </a:r>
            <a:r>
              <a:rPr lang="pl-PL" dirty="0" err="1"/>
              <a:t>Functions</a:t>
            </a:r>
            <a:endParaRPr lang="pl-PL" dirty="0"/>
          </a:p>
        </p:txBody>
      </p:sp>
      <p:pic>
        <p:nvPicPr>
          <p:cNvPr id="5" name="Symbol zastępczy zawartości 4">
            <a:extLst>
              <a:ext uri="{FF2B5EF4-FFF2-40B4-BE49-F238E27FC236}">
                <a16:creationId xmlns:a16="http://schemas.microsoft.com/office/drawing/2014/main" id="{F210DBC3-6654-4403-B232-6647F5C72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764" y="1876927"/>
            <a:ext cx="8584471" cy="3621045"/>
          </a:xfrm>
        </p:spPr>
      </p:pic>
    </p:spTree>
    <p:extLst>
      <p:ext uri="{BB962C8B-B14F-4D97-AF65-F5344CB8AC3E}">
        <p14:creationId xmlns:p14="http://schemas.microsoft.com/office/powerpoint/2010/main" val="259147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FAD5D1-0C74-4CDA-9553-22CB82A4DAEE}"/>
              </a:ext>
            </a:extLst>
          </p:cNvPr>
          <p:cNvSpPr>
            <a:spLocks noGrp="1"/>
          </p:cNvSpPr>
          <p:nvPr>
            <p:ph type="title"/>
          </p:nvPr>
        </p:nvSpPr>
        <p:spPr/>
        <p:txBody>
          <a:bodyPr>
            <a:normAutofit/>
          </a:bodyPr>
          <a:lstStyle/>
          <a:p>
            <a:pPr algn="ctr"/>
            <a:r>
              <a:rPr lang="pl-PL" dirty="0"/>
              <a:t>Transformacja z użyciem funkcji standardowej w praktyce</a:t>
            </a:r>
          </a:p>
        </p:txBody>
      </p:sp>
      <p:pic>
        <p:nvPicPr>
          <p:cNvPr id="8" name="Symbol zastępczy zawartości 7">
            <a:extLst>
              <a:ext uri="{FF2B5EF4-FFF2-40B4-BE49-F238E27FC236}">
                <a16:creationId xmlns:a16="http://schemas.microsoft.com/office/drawing/2014/main" id="{7045BFA6-73F6-42DB-9220-D3ED7344F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137506"/>
            <a:ext cx="12191999" cy="1386839"/>
          </a:xfrm>
        </p:spPr>
      </p:pic>
      <p:pic>
        <p:nvPicPr>
          <p:cNvPr id="10" name="Obraz 9">
            <a:extLst>
              <a:ext uri="{FF2B5EF4-FFF2-40B4-BE49-F238E27FC236}">
                <a16:creationId xmlns:a16="http://schemas.microsoft.com/office/drawing/2014/main" id="{469F7713-4F1B-457D-8C91-CAC600577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5247"/>
            <a:ext cx="12192000" cy="1533682"/>
          </a:xfrm>
          <a:prstGeom prst="rect">
            <a:avLst/>
          </a:prstGeom>
        </p:spPr>
      </p:pic>
      <p:sp>
        <p:nvSpPr>
          <p:cNvPr id="3" name="pole tekstowe 2">
            <a:extLst>
              <a:ext uri="{FF2B5EF4-FFF2-40B4-BE49-F238E27FC236}">
                <a16:creationId xmlns:a16="http://schemas.microsoft.com/office/drawing/2014/main" id="{9119053E-DC5E-4EE1-8A21-B9D81322A235}"/>
              </a:ext>
            </a:extLst>
          </p:cNvPr>
          <p:cNvSpPr txBox="1"/>
          <p:nvPr/>
        </p:nvSpPr>
        <p:spPr>
          <a:xfrm>
            <a:off x="239697" y="3799643"/>
            <a:ext cx="11478827" cy="369332"/>
          </a:xfrm>
          <a:prstGeom prst="rect">
            <a:avLst/>
          </a:prstGeom>
          <a:noFill/>
        </p:spPr>
        <p:txBody>
          <a:bodyPr wrap="square" rtlCol="0">
            <a:spAutoFit/>
          </a:bodyPr>
          <a:lstStyle/>
          <a:p>
            <a:r>
              <a:rPr lang="pl-PL" dirty="0"/>
              <a:t>Bierzemy istniejącą metodę oraz dodajemy funkcję run oraz usuwamy typ i </a:t>
            </a:r>
            <a:r>
              <a:rPr lang="pl-PL" dirty="0" err="1"/>
              <a:t>returna</a:t>
            </a:r>
            <a:r>
              <a:rPr lang="pl-PL" dirty="0"/>
              <a:t> zamieniając je na znak równości</a:t>
            </a:r>
          </a:p>
        </p:txBody>
      </p:sp>
    </p:spTree>
    <p:extLst>
      <p:ext uri="{BB962C8B-B14F-4D97-AF65-F5344CB8AC3E}">
        <p14:creationId xmlns:p14="http://schemas.microsoft.com/office/powerpoint/2010/main" val="2572008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F6F8C7-F6DB-4C02-8F45-61A3AE01F91A}"/>
              </a:ext>
            </a:extLst>
          </p:cNvPr>
          <p:cNvSpPr>
            <a:spLocks noGrp="1"/>
          </p:cNvSpPr>
          <p:nvPr>
            <p:ph type="title"/>
          </p:nvPr>
        </p:nvSpPr>
        <p:spPr/>
        <p:txBody>
          <a:bodyPr/>
          <a:lstStyle/>
          <a:p>
            <a:r>
              <a:rPr lang="pl-PL" dirty="0"/>
              <a:t>Kontekst w </a:t>
            </a:r>
            <a:r>
              <a:rPr lang="pl-PL" dirty="0" err="1"/>
              <a:t>scope</a:t>
            </a:r>
            <a:r>
              <a:rPr lang="pl-PL" dirty="0"/>
              <a:t> </a:t>
            </a:r>
            <a:r>
              <a:rPr lang="pl-PL" dirty="0" err="1"/>
              <a:t>function</a:t>
            </a:r>
            <a:endParaRPr lang="pl-PL" dirty="0"/>
          </a:p>
        </p:txBody>
      </p:sp>
      <p:pic>
        <p:nvPicPr>
          <p:cNvPr id="5" name="Symbol zastępczy zawartości 4">
            <a:extLst>
              <a:ext uri="{FF2B5EF4-FFF2-40B4-BE49-F238E27FC236}">
                <a16:creationId xmlns:a16="http://schemas.microsoft.com/office/drawing/2014/main" id="{34FA10EE-E660-4094-9741-AC0218FFF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361386"/>
            <a:ext cx="10515600" cy="1279815"/>
          </a:xfrm>
        </p:spPr>
      </p:pic>
      <p:sp>
        <p:nvSpPr>
          <p:cNvPr id="6" name="pole tekstowe 5">
            <a:extLst>
              <a:ext uri="{FF2B5EF4-FFF2-40B4-BE49-F238E27FC236}">
                <a16:creationId xmlns:a16="http://schemas.microsoft.com/office/drawing/2014/main" id="{B34E0FBD-6F0E-4667-8AF1-5CB79BC29CB8}"/>
              </a:ext>
            </a:extLst>
          </p:cNvPr>
          <p:cNvSpPr txBox="1"/>
          <p:nvPr/>
        </p:nvSpPr>
        <p:spPr>
          <a:xfrm>
            <a:off x="838200" y="1690688"/>
            <a:ext cx="10515600" cy="1200329"/>
          </a:xfrm>
          <a:prstGeom prst="rect">
            <a:avLst/>
          </a:prstGeom>
          <a:noFill/>
        </p:spPr>
        <p:txBody>
          <a:bodyPr wrap="square" rtlCol="0">
            <a:spAutoFit/>
          </a:bodyPr>
          <a:lstStyle/>
          <a:p>
            <a:r>
              <a:rPr lang="pl-PL" dirty="0"/>
              <a:t>Na poprzednim slajdzie pojawił nam się błąd związany z przypisywaniem wartości do jej samej. Jeśli jesteśmy w funkcji run która nadpisała nam </a:t>
            </a:r>
            <a:r>
              <a:rPr lang="pl-PL" dirty="0" err="1"/>
              <a:t>this’a</a:t>
            </a:r>
            <a:r>
              <a:rPr lang="pl-PL" dirty="0"/>
              <a:t>, czy będziemy musieli teraz stworzyć zmienną fragmentu? Nie, jesteśmy w stanie odnieść się do każdego kontekstu w dół łańcucha, wystarczy że użyjemy małpki i po niej wyspecyfikujemy konkretny kontekst.</a:t>
            </a:r>
          </a:p>
        </p:txBody>
      </p:sp>
    </p:spTree>
    <p:extLst>
      <p:ext uri="{BB962C8B-B14F-4D97-AF65-F5344CB8AC3E}">
        <p14:creationId xmlns:p14="http://schemas.microsoft.com/office/powerpoint/2010/main" val="2187338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994BCB-0900-4DCE-B06B-EC55666F23C2}"/>
              </a:ext>
            </a:extLst>
          </p:cNvPr>
          <p:cNvSpPr>
            <a:spLocks noGrp="1"/>
          </p:cNvSpPr>
          <p:nvPr>
            <p:ph type="title"/>
          </p:nvPr>
        </p:nvSpPr>
        <p:spPr/>
        <p:txBody>
          <a:bodyPr/>
          <a:lstStyle/>
          <a:p>
            <a:r>
              <a:rPr lang="pl-PL" dirty="0" err="1"/>
              <a:t>apply</a:t>
            </a:r>
            <a:r>
              <a:rPr lang="pl-PL" dirty="0"/>
              <a:t> vs run</a:t>
            </a:r>
          </a:p>
        </p:txBody>
      </p:sp>
      <p:pic>
        <p:nvPicPr>
          <p:cNvPr id="5" name="Symbol zastępczy zawartości 4">
            <a:extLst>
              <a:ext uri="{FF2B5EF4-FFF2-40B4-BE49-F238E27FC236}">
                <a16:creationId xmlns:a16="http://schemas.microsoft.com/office/drawing/2014/main" id="{31F0D0EC-664E-4312-BA3D-8E17B79FBE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370358"/>
            <a:ext cx="10515600" cy="1261872"/>
          </a:xfrm>
        </p:spPr>
      </p:pic>
      <p:sp>
        <p:nvSpPr>
          <p:cNvPr id="6" name="pole tekstowe 5">
            <a:extLst>
              <a:ext uri="{FF2B5EF4-FFF2-40B4-BE49-F238E27FC236}">
                <a16:creationId xmlns:a16="http://schemas.microsoft.com/office/drawing/2014/main" id="{C4151D3A-076E-4458-9B73-DE38308BE818}"/>
              </a:ext>
            </a:extLst>
          </p:cNvPr>
          <p:cNvSpPr txBox="1"/>
          <p:nvPr/>
        </p:nvSpPr>
        <p:spPr>
          <a:xfrm>
            <a:off x="838200" y="1690688"/>
            <a:ext cx="10515600" cy="1477328"/>
          </a:xfrm>
          <a:prstGeom prst="rect">
            <a:avLst/>
          </a:prstGeom>
          <a:noFill/>
        </p:spPr>
        <p:txBody>
          <a:bodyPr wrap="square" rtlCol="0">
            <a:spAutoFit/>
          </a:bodyPr>
          <a:lstStyle/>
          <a:p>
            <a:r>
              <a:rPr lang="pl-PL" dirty="0"/>
              <a:t>Funkcje run i </a:t>
            </a:r>
            <a:r>
              <a:rPr lang="pl-PL" dirty="0" err="1"/>
              <a:t>apply</a:t>
            </a:r>
            <a:r>
              <a:rPr lang="pl-PL" dirty="0"/>
              <a:t> z pozoru są takie same. Operują na </a:t>
            </a:r>
            <a:r>
              <a:rPr lang="pl-PL" dirty="0" err="1"/>
              <a:t>this’ie</a:t>
            </a:r>
            <a:r>
              <a:rPr lang="pl-PL" dirty="0"/>
              <a:t>,  można w nich konfigurować obiekt na którym wywołujemy funkcje. Co się stanie jak zamienimy funkcje run na </a:t>
            </a:r>
            <a:r>
              <a:rPr lang="pl-PL" dirty="0" err="1"/>
              <a:t>apply</a:t>
            </a:r>
            <a:r>
              <a:rPr lang="pl-PL" dirty="0"/>
              <a:t>? Pojawia nam się błąd który informuje nas o błędzie nadpisania funkcji </a:t>
            </a:r>
            <a:r>
              <a:rPr lang="pl-PL" dirty="0" err="1"/>
              <a:t>onCreateView</a:t>
            </a:r>
            <a:r>
              <a:rPr lang="pl-PL" dirty="0"/>
              <a:t> gdyż powinna ona zwracać </a:t>
            </a:r>
            <a:r>
              <a:rPr lang="pl-PL" dirty="0" err="1"/>
              <a:t>View</a:t>
            </a:r>
            <a:r>
              <a:rPr lang="pl-PL" dirty="0"/>
              <a:t> a zwraca </a:t>
            </a:r>
            <a:r>
              <a:rPr lang="pl-PL" dirty="0" err="1"/>
              <a:t>DataBindingUtil</a:t>
            </a:r>
            <a:r>
              <a:rPr lang="pl-PL" dirty="0"/>
              <a:t>. Jest to spowodowane tym że run zwraca jako wartość ostatnią linijkę w sobie, czyli w tym przypadku </a:t>
            </a:r>
            <a:r>
              <a:rPr lang="pl-PL" dirty="0" err="1"/>
              <a:t>getRoot</a:t>
            </a:r>
            <a:r>
              <a:rPr lang="pl-PL" dirty="0"/>
              <a:t>(). </a:t>
            </a:r>
            <a:r>
              <a:rPr lang="pl-PL" dirty="0" err="1"/>
              <a:t>Apply</a:t>
            </a:r>
            <a:r>
              <a:rPr lang="pl-PL" dirty="0"/>
              <a:t> natomiast wywołał tego </a:t>
            </a:r>
            <a:r>
              <a:rPr lang="pl-PL" dirty="0" err="1"/>
              <a:t>getera</a:t>
            </a:r>
            <a:r>
              <a:rPr lang="pl-PL" dirty="0"/>
              <a:t> i nic z nim nie zrobił, nie ma żadnego przypisania wartości do niczego.</a:t>
            </a:r>
          </a:p>
        </p:txBody>
      </p:sp>
    </p:spTree>
    <p:extLst>
      <p:ext uri="{BB962C8B-B14F-4D97-AF65-F5344CB8AC3E}">
        <p14:creationId xmlns:p14="http://schemas.microsoft.com/office/powerpoint/2010/main" val="1364233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85C703-EC18-40E9-8666-68798D9E4F5A}"/>
              </a:ext>
            </a:extLst>
          </p:cNvPr>
          <p:cNvSpPr>
            <a:spLocks noGrp="1"/>
          </p:cNvSpPr>
          <p:nvPr>
            <p:ph type="title"/>
          </p:nvPr>
        </p:nvSpPr>
        <p:spPr/>
        <p:txBody>
          <a:bodyPr/>
          <a:lstStyle/>
          <a:p>
            <a:r>
              <a:rPr lang="pl-PL" dirty="0" err="1"/>
              <a:t>Extention</a:t>
            </a:r>
            <a:r>
              <a:rPr lang="pl-PL" dirty="0"/>
              <a:t> </a:t>
            </a:r>
            <a:r>
              <a:rPr lang="pl-PL" dirty="0" err="1"/>
              <a:t>function</a:t>
            </a:r>
            <a:endParaRPr lang="pl-PL" dirty="0"/>
          </a:p>
        </p:txBody>
      </p:sp>
      <p:sp>
        <p:nvSpPr>
          <p:cNvPr id="3" name="Symbol zastępczy zawartości 2">
            <a:extLst>
              <a:ext uri="{FF2B5EF4-FFF2-40B4-BE49-F238E27FC236}">
                <a16:creationId xmlns:a16="http://schemas.microsoft.com/office/drawing/2014/main" id="{1F700F08-50DB-4EE2-AD28-EC48F994BF89}"/>
              </a:ext>
            </a:extLst>
          </p:cNvPr>
          <p:cNvSpPr>
            <a:spLocks noGrp="1"/>
          </p:cNvSpPr>
          <p:nvPr>
            <p:ph idx="1"/>
          </p:nvPr>
        </p:nvSpPr>
        <p:spPr/>
        <p:txBody>
          <a:bodyPr>
            <a:normAutofit fontScale="92500" lnSpcReduction="10000"/>
          </a:bodyPr>
          <a:lstStyle/>
          <a:p>
            <a:pPr marL="0" indent="0">
              <a:buNone/>
            </a:pPr>
            <a:r>
              <a:rPr lang="pl-PL" dirty="0" err="1"/>
              <a:t>Extention</a:t>
            </a:r>
            <a:r>
              <a:rPr lang="pl-PL" dirty="0"/>
              <a:t> </a:t>
            </a:r>
            <a:r>
              <a:rPr lang="pl-PL" dirty="0" err="1"/>
              <a:t>function</a:t>
            </a:r>
            <a:r>
              <a:rPr lang="pl-PL" dirty="0"/>
              <a:t> to dodanie funkcjonalności do </a:t>
            </a:r>
            <a:r>
              <a:rPr lang="pl-PL" dirty="0" err="1"/>
              <a:t>frameworku</a:t>
            </a:r>
            <a:r>
              <a:rPr lang="pl-PL" dirty="0"/>
              <a:t> bądź obiektu bez jego zmiany. Java nie posiada takiej możliwości i trzeba tworzyć różne statyczne </a:t>
            </a:r>
            <a:r>
              <a:rPr lang="pl-PL" dirty="0" err="1"/>
              <a:t>helpery</a:t>
            </a:r>
            <a:r>
              <a:rPr lang="pl-PL" dirty="0"/>
              <a:t> bądź mało użyteczne </a:t>
            </a:r>
            <a:r>
              <a:rPr lang="pl-PL" dirty="0" err="1"/>
              <a:t>wrapery</a:t>
            </a:r>
            <a:r>
              <a:rPr lang="pl-PL" dirty="0"/>
              <a:t>. Tworząc nowy </a:t>
            </a:r>
            <a:r>
              <a:rPr lang="pl-PL" dirty="0" err="1"/>
              <a:t>extention</a:t>
            </a:r>
            <a:r>
              <a:rPr lang="pl-PL" dirty="0"/>
              <a:t> musimy pamiętać o tym, iż jeśli będzie on publiczny to doda on nam daną funkcjonalność w obrębie całego projektu. Ze względu na łatwiejsze utrzymanie i czystość kodu należy trzymać wszystkie globalne </a:t>
            </a:r>
            <a:r>
              <a:rPr lang="pl-PL" dirty="0" err="1"/>
              <a:t>extention</a:t>
            </a:r>
            <a:r>
              <a:rPr lang="pl-PL" dirty="0"/>
              <a:t> w jednym pliku zwanym na przykład </a:t>
            </a:r>
            <a:r>
              <a:rPr lang="pl-PL" dirty="0" err="1"/>
              <a:t>Extention.kt</a:t>
            </a:r>
            <a:r>
              <a:rPr lang="pl-PL" dirty="0"/>
              <a:t> by później być w stanie wiedzieć jakie możliwości dodaliśmy i gdzie bez konieczności przekopywania całego projektu. Jeśli dane </a:t>
            </a:r>
            <a:r>
              <a:rPr lang="pl-PL" dirty="0" err="1"/>
              <a:t>extention</a:t>
            </a:r>
            <a:r>
              <a:rPr lang="pl-PL" dirty="0"/>
              <a:t> oznaczymy jako prywatne będzie ono dostępne jedynie z poziomu tego samego pliku. By utworzyć </a:t>
            </a:r>
            <a:r>
              <a:rPr lang="pl-PL" dirty="0" err="1"/>
              <a:t>Extention</a:t>
            </a:r>
            <a:r>
              <a:rPr lang="pl-PL" dirty="0"/>
              <a:t> piszemy nazwę obiektu do którego będziemy dodawać funkcjonalność a następnie kropka oraz nazwa dodawanej metody.</a:t>
            </a:r>
          </a:p>
        </p:txBody>
      </p:sp>
    </p:spTree>
    <p:extLst>
      <p:ext uri="{BB962C8B-B14F-4D97-AF65-F5344CB8AC3E}">
        <p14:creationId xmlns:p14="http://schemas.microsoft.com/office/powerpoint/2010/main" val="1929591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92D97E-A050-4E88-8C40-21D9B6749A84}"/>
              </a:ext>
            </a:extLst>
          </p:cNvPr>
          <p:cNvSpPr>
            <a:spLocks noGrp="1"/>
          </p:cNvSpPr>
          <p:nvPr>
            <p:ph type="title"/>
          </p:nvPr>
        </p:nvSpPr>
        <p:spPr/>
        <p:txBody>
          <a:bodyPr/>
          <a:lstStyle/>
          <a:p>
            <a:pPr algn="ctr"/>
            <a:r>
              <a:rPr lang="pl-PL" dirty="0"/>
              <a:t>Dodanie funkcji sprawdzającej czy dany string jest kodem pocztowym</a:t>
            </a:r>
          </a:p>
        </p:txBody>
      </p:sp>
      <p:pic>
        <p:nvPicPr>
          <p:cNvPr id="4" name="Symbol zastępczy zawartości 3">
            <a:extLst>
              <a:ext uri="{FF2B5EF4-FFF2-40B4-BE49-F238E27FC236}">
                <a16:creationId xmlns:a16="http://schemas.microsoft.com/office/drawing/2014/main" id="{D3513B6B-6728-4A26-BD13-4A3482C4B398}"/>
              </a:ext>
            </a:extLst>
          </p:cNvPr>
          <p:cNvPicPr>
            <a:picLocks noGrp="1" noChangeAspect="1"/>
          </p:cNvPicPr>
          <p:nvPr>
            <p:ph idx="1"/>
          </p:nvPr>
        </p:nvPicPr>
        <p:blipFill>
          <a:blip r:embed="rId2"/>
          <a:stretch>
            <a:fillRect/>
          </a:stretch>
        </p:blipFill>
        <p:spPr>
          <a:xfrm>
            <a:off x="1355150" y="1690688"/>
            <a:ext cx="9481699" cy="4919218"/>
          </a:xfrm>
          <a:prstGeom prst="rect">
            <a:avLst/>
          </a:prstGeom>
        </p:spPr>
      </p:pic>
    </p:spTree>
    <p:extLst>
      <p:ext uri="{BB962C8B-B14F-4D97-AF65-F5344CB8AC3E}">
        <p14:creationId xmlns:p14="http://schemas.microsoft.com/office/powerpoint/2010/main" val="3776805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3619D4-1B8C-420B-840D-C893B89D3D8C}"/>
              </a:ext>
            </a:extLst>
          </p:cNvPr>
          <p:cNvSpPr>
            <a:spLocks noGrp="1"/>
          </p:cNvSpPr>
          <p:nvPr>
            <p:ph type="title"/>
          </p:nvPr>
        </p:nvSpPr>
        <p:spPr>
          <a:xfrm>
            <a:off x="838200" y="365125"/>
            <a:ext cx="8473605" cy="1325563"/>
          </a:xfrm>
        </p:spPr>
        <p:txBody>
          <a:bodyPr/>
          <a:lstStyle/>
          <a:p>
            <a:r>
              <a:rPr lang="pl-PL" dirty="0"/>
              <a:t>Możliwość utworzenia nie standardowych nazw</a:t>
            </a:r>
          </a:p>
        </p:txBody>
      </p:sp>
      <p:sp>
        <p:nvSpPr>
          <p:cNvPr id="3" name="Symbol zastępczy zawartości 2">
            <a:extLst>
              <a:ext uri="{FF2B5EF4-FFF2-40B4-BE49-F238E27FC236}">
                <a16:creationId xmlns:a16="http://schemas.microsoft.com/office/drawing/2014/main" id="{6B492266-EE61-40F3-B0AF-1A8DF82C9EB2}"/>
              </a:ext>
            </a:extLst>
          </p:cNvPr>
          <p:cNvSpPr>
            <a:spLocks noGrp="1"/>
          </p:cNvSpPr>
          <p:nvPr>
            <p:ph idx="1"/>
          </p:nvPr>
        </p:nvSpPr>
        <p:spPr>
          <a:xfrm>
            <a:off x="838200" y="1825625"/>
            <a:ext cx="8305800" cy="4351338"/>
          </a:xfrm>
        </p:spPr>
        <p:txBody>
          <a:bodyPr/>
          <a:lstStyle/>
          <a:p>
            <a:pPr marL="0" indent="0">
              <a:buNone/>
            </a:pPr>
            <a:r>
              <a:rPr lang="pl-PL" dirty="0"/>
              <a:t>Kotlin zapewnia nam możliwość nazwania klasy jak tylko nam się podoba jeśli umieścimy nazwę w ptaszkach ~~. Nie polecał bym frywolnego nazywania wszystkiego bo może to wywołać nie porządek, ale chociażby w testach może mieć to znaczącą wartość gdyż możemy nawet napisać kilka zdań co dany test ma wykonać i jaki jest oczekiwany wynik.</a:t>
            </a:r>
          </a:p>
        </p:txBody>
      </p:sp>
      <p:pic>
        <p:nvPicPr>
          <p:cNvPr id="4" name="Obraz 3">
            <a:extLst>
              <a:ext uri="{FF2B5EF4-FFF2-40B4-BE49-F238E27FC236}">
                <a16:creationId xmlns:a16="http://schemas.microsoft.com/office/drawing/2014/main" id="{657EC02C-EB93-4478-A7EA-4D9F35D1DE78}"/>
              </a:ext>
            </a:extLst>
          </p:cNvPr>
          <p:cNvPicPr>
            <a:picLocks noChangeAspect="1"/>
          </p:cNvPicPr>
          <p:nvPr/>
        </p:nvPicPr>
        <p:blipFill>
          <a:blip r:embed="rId2"/>
          <a:stretch>
            <a:fillRect/>
          </a:stretch>
        </p:blipFill>
        <p:spPr>
          <a:xfrm>
            <a:off x="9311805" y="0"/>
            <a:ext cx="2880195" cy="6858000"/>
          </a:xfrm>
          <a:prstGeom prst="rect">
            <a:avLst/>
          </a:prstGeom>
        </p:spPr>
      </p:pic>
      <p:pic>
        <p:nvPicPr>
          <p:cNvPr id="5" name="Obraz 4">
            <a:extLst>
              <a:ext uri="{FF2B5EF4-FFF2-40B4-BE49-F238E27FC236}">
                <a16:creationId xmlns:a16="http://schemas.microsoft.com/office/drawing/2014/main" id="{02F4B3D2-AC97-424F-AD8F-A845FBB061D7}"/>
              </a:ext>
            </a:extLst>
          </p:cNvPr>
          <p:cNvPicPr>
            <a:picLocks noChangeAspect="1"/>
          </p:cNvPicPr>
          <p:nvPr/>
        </p:nvPicPr>
        <p:blipFill>
          <a:blip r:embed="rId3"/>
          <a:stretch>
            <a:fillRect/>
          </a:stretch>
        </p:blipFill>
        <p:spPr>
          <a:xfrm>
            <a:off x="5075002" y="4600575"/>
            <a:ext cx="3867150" cy="2257425"/>
          </a:xfrm>
          <a:prstGeom prst="rect">
            <a:avLst/>
          </a:prstGeom>
        </p:spPr>
      </p:pic>
    </p:spTree>
    <p:extLst>
      <p:ext uri="{BB962C8B-B14F-4D97-AF65-F5344CB8AC3E}">
        <p14:creationId xmlns:p14="http://schemas.microsoft.com/office/powerpoint/2010/main" val="197818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4FA09-7A03-495D-B048-9A53BE6AE7B5}"/>
              </a:ext>
            </a:extLst>
          </p:cNvPr>
          <p:cNvSpPr>
            <a:spLocks noGrp="1"/>
          </p:cNvSpPr>
          <p:nvPr>
            <p:ph type="title"/>
          </p:nvPr>
        </p:nvSpPr>
        <p:spPr/>
        <p:txBody>
          <a:bodyPr/>
          <a:lstStyle/>
          <a:p>
            <a:r>
              <a:rPr lang="pl-PL" dirty="0"/>
              <a:t>Kotlin REPL</a:t>
            </a:r>
          </a:p>
        </p:txBody>
      </p:sp>
      <p:sp>
        <p:nvSpPr>
          <p:cNvPr id="3" name="Symbol zastępczy zawartości 2">
            <a:extLst>
              <a:ext uri="{FF2B5EF4-FFF2-40B4-BE49-F238E27FC236}">
                <a16:creationId xmlns:a16="http://schemas.microsoft.com/office/drawing/2014/main" id="{A7E660F3-65E8-4FB3-B5B1-D7F801A52168}"/>
              </a:ext>
            </a:extLst>
          </p:cNvPr>
          <p:cNvSpPr>
            <a:spLocks noGrp="1"/>
          </p:cNvSpPr>
          <p:nvPr>
            <p:ph idx="1"/>
          </p:nvPr>
        </p:nvSpPr>
        <p:spPr/>
        <p:txBody>
          <a:bodyPr/>
          <a:lstStyle/>
          <a:p>
            <a:pPr marL="0" indent="0">
              <a:buNone/>
            </a:pPr>
            <a:r>
              <a:rPr lang="pl-PL" dirty="0"/>
              <a:t>Kotlin </a:t>
            </a:r>
            <a:r>
              <a:rPr lang="pl-PL" dirty="0" err="1"/>
              <a:t>REPLa</a:t>
            </a:r>
            <a:r>
              <a:rPr lang="pl-PL" dirty="0"/>
              <a:t> możemy używać nawet z naszych projektów </a:t>
            </a:r>
            <a:r>
              <a:rPr lang="pl-PL" dirty="0" err="1"/>
              <a:t>Javowych</a:t>
            </a:r>
            <a:r>
              <a:rPr lang="pl-PL" dirty="0"/>
              <a:t> i testować jak rozwiązania sprawdziły by się w Kotlinie. Konsolka oprócz wykonywania poleceń ma dostęp do zbudowanego projektu więc możemy odnosić się do istniejących w projekcie metod.</a:t>
            </a:r>
          </a:p>
        </p:txBody>
      </p:sp>
      <p:pic>
        <p:nvPicPr>
          <p:cNvPr id="6" name="Obraz 5">
            <a:extLst>
              <a:ext uri="{FF2B5EF4-FFF2-40B4-BE49-F238E27FC236}">
                <a16:creationId xmlns:a16="http://schemas.microsoft.com/office/drawing/2014/main" id="{C34C79EE-A61E-4527-9B10-028383920201}"/>
              </a:ext>
            </a:extLst>
          </p:cNvPr>
          <p:cNvPicPr>
            <a:picLocks noChangeAspect="1"/>
          </p:cNvPicPr>
          <p:nvPr/>
        </p:nvPicPr>
        <p:blipFill>
          <a:blip r:embed="rId2"/>
          <a:stretch>
            <a:fillRect/>
          </a:stretch>
        </p:blipFill>
        <p:spPr>
          <a:xfrm>
            <a:off x="838200" y="4001294"/>
            <a:ext cx="6896100" cy="2581275"/>
          </a:xfrm>
          <a:prstGeom prst="rect">
            <a:avLst/>
          </a:prstGeom>
        </p:spPr>
      </p:pic>
    </p:spTree>
    <p:extLst>
      <p:ext uri="{BB962C8B-B14F-4D97-AF65-F5344CB8AC3E}">
        <p14:creationId xmlns:p14="http://schemas.microsoft.com/office/powerpoint/2010/main" val="492898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CC1FA0-71DE-491B-B26C-BB66122EA9B1}"/>
              </a:ext>
            </a:extLst>
          </p:cNvPr>
          <p:cNvSpPr>
            <a:spLocks noGrp="1"/>
          </p:cNvSpPr>
          <p:nvPr>
            <p:ph type="title"/>
          </p:nvPr>
        </p:nvSpPr>
        <p:spPr/>
        <p:txBody>
          <a:bodyPr/>
          <a:lstStyle/>
          <a:p>
            <a:r>
              <a:rPr lang="pl-PL" dirty="0"/>
              <a:t>Jak nie nazywać klas lub funkcji :D</a:t>
            </a:r>
          </a:p>
        </p:txBody>
      </p:sp>
      <p:pic>
        <p:nvPicPr>
          <p:cNvPr id="8" name="Symbol zastępczy zawartości 7">
            <a:extLst>
              <a:ext uri="{FF2B5EF4-FFF2-40B4-BE49-F238E27FC236}">
                <a16:creationId xmlns:a16="http://schemas.microsoft.com/office/drawing/2014/main" id="{31A76388-C503-4131-865F-DDFF179AC4CC}"/>
              </a:ext>
            </a:extLst>
          </p:cNvPr>
          <p:cNvPicPr>
            <a:picLocks noGrp="1" noChangeAspect="1"/>
          </p:cNvPicPr>
          <p:nvPr>
            <p:ph idx="1"/>
          </p:nvPr>
        </p:nvPicPr>
        <p:blipFill>
          <a:blip r:embed="rId2"/>
          <a:stretch>
            <a:fillRect/>
          </a:stretch>
        </p:blipFill>
        <p:spPr>
          <a:xfrm>
            <a:off x="2932544" y="1690688"/>
            <a:ext cx="6326912" cy="5033353"/>
          </a:xfrm>
          <a:prstGeom prst="rect">
            <a:avLst/>
          </a:prstGeom>
        </p:spPr>
      </p:pic>
    </p:spTree>
    <p:extLst>
      <p:ext uri="{BB962C8B-B14F-4D97-AF65-F5344CB8AC3E}">
        <p14:creationId xmlns:p14="http://schemas.microsoft.com/office/powerpoint/2010/main" val="2338107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99A6DC-3F9E-4705-B910-666AD26D2685}"/>
              </a:ext>
            </a:extLst>
          </p:cNvPr>
          <p:cNvSpPr>
            <a:spLocks noGrp="1"/>
          </p:cNvSpPr>
          <p:nvPr>
            <p:ph type="title"/>
          </p:nvPr>
        </p:nvSpPr>
        <p:spPr/>
        <p:txBody>
          <a:bodyPr/>
          <a:lstStyle/>
          <a:p>
            <a:r>
              <a:rPr lang="pl-PL" dirty="0"/>
              <a:t>Data </a:t>
            </a:r>
            <a:r>
              <a:rPr lang="pl-PL" dirty="0" err="1"/>
              <a:t>class</a:t>
            </a:r>
            <a:endParaRPr lang="pl-PL" dirty="0"/>
          </a:p>
        </p:txBody>
      </p:sp>
      <p:sp>
        <p:nvSpPr>
          <p:cNvPr id="3" name="Symbol zastępczy zawartości 2">
            <a:extLst>
              <a:ext uri="{FF2B5EF4-FFF2-40B4-BE49-F238E27FC236}">
                <a16:creationId xmlns:a16="http://schemas.microsoft.com/office/drawing/2014/main" id="{CFC4F334-C05A-4D1E-8FA0-BB632AE96B36}"/>
              </a:ext>
            </a:extLst>
          </p:cNvPr>
          <p:cNvSpPr>
            <a:spLocks noGrp="1"/>
          </p:cNvSpPr>
          <p:nvPr>
            <p:ph idx="1"/>
          </p:nvPr>
        </p:nvSpPr>
        <p:spPr/>
        <p:txBody>
          <a:bodyPr>
            <a:normAutofit fontScale="92500" lnSpcReduction="10000"/>
          </a:bodyPr>
          <a:lstStyle/>
          <a:p>
            <a:pPr marL="0" indent="0">
              <a:buNone/>
            </a:pPr>
            <a:r>
              <a:rPr lang="pl-PL" dirty="0"/>
              <a:t>Data </a:t>
            </a:r>
            <a:r>
              <a:rPr lang="pl-PL" dirty="0" err="1"/>
              <a:t>class</a:t>
            </a:r>
            <a:r>
              <a:rPr lang="pl-PL" dirty="0"/>
              <a:t> jest </a:t>
            </a:r>
            <a:r>
              <a:rPr lang="pl-PL" dirty="0" err="1"/>
              <a:t>anotacją</a:t>
            </a:r>
            <a:r>
              <a:rPr lang="pl-PL" dirty="0"/>
              <a:t> klasy której głównym celem jest przetrzymywanie danych, modelem. Używając tego zapewniamy sobie natywne wsparcie </a:t>
            </a:r>
            <a:r>
              <a:rPr lang="pl-PL" dirty="0" err="1"/>
              <a:t>ala</a:t>
            </a:r>
            <a:r>
              <a:rPr lang="pl-PL" dirty="0"/>
              <a:t> biblioteka Lombok.</a:t>
            </a:r>
          </a:p>
          <a:p>
            <a:pPr marL="0" indent="0">
              <a:buNone/>
            </a:pPr>
            <a:endParaRPr lang="pl-PL" dirty="0"/>
          </a:p>
          <a:p>
            <a:pPr marL="0" indent="0">
              <a:buNone/>
            </a:pPr>
            <a:r>
              <a:rPr lang="pl-PL" dirty="0"/>
              <a:t>Data </a:t>
            </a:r>
            <a:r>
              <a:rPr lang="pl-PL" dirty="0" err="1"/>
              <a:t>class</a:t>
            </a:r>
            <a:r>
              <a:rPr lang="pl-PL" dirty="0"/>
              <a:t> automatycznie generuje metody:</a:t>
            </a:r>
          </a:p>
          <a:p>
            <a:r>
              <a:rPr lang="pl-PL" dirty="0"/>
              <a:t>Get, set</a:t>
            </a:r>
          </a:p>
          <a:p>
            <a:r>
              <a:rPr lang="pl-PL" dirty="0" err="1"/>
              <a:t>Konstruktory</a:t>
            </a:r>
            <a:endParaRPr lang="pl-PL" dirty="0"/>
          </a:p>
          <a:p>
            <a:r>
              <a:rPr lang="pl-PL" dirty="0" err="1"/>
              <a:t>Equals</a:t>
            </a:r>
            <a:r>
              <a:rPr lang="pl-PL" dirty="0"/>
              <a:t>, </a:t>
            </a:r>
            <a:r>
              <a:rPr lang="pl-PL" dirty="0" err="1"/>
              <a:t>hasCode</a:t>
            </a:r>
            <a:endParaRPr lang="pl-PL" dirty="0"/>
          </a:p>
          <a:p>
            <a:r>
              <a:rPr lang="pl-PL" dirty="0" err="1"/>
              <a:t>toString</a:t>
            </a:r>
            <a:endParaRPr lang="pl-PL" dirty="0"/>
          </a:p>
          <a:p>
            <a:r>
              <a:rPr lang="pl-PL" dirty="0" err="1"/>
              <a:t>copy</a:t>
            </a:r>
            <a:endParaRPr lang="pl-PL" dirty="0"/>
          </a:p>
          <a:p>
            <a:pPr marL="0" indent="0">
              <a:buNone/>
            </a:pPr>
            <a:endParaRPr lang="pl-PL" dirty="0"/>
          </a:p>
        </p:txBody>
      </p:sp>
      <p:pic>
        <p:nvPicPr>
          <p:cNvPr id="4" name="Obraz 3">
            <a:extLst>
              <a:ext uri="{FF2B5EF4-FFF2-40B4-BE49-F238E27FC236}">
                <a16:creationId xmlns:a16="http://schemas.microsoft.com/office/drawing/2014/main" id="{18911593-9AE3-4E23-9749-81405BCB7F8C}"/>
              </a:ext>
            </a:extLst>
          </p:cNvPr>
          <p:cNvPicPr>
            <a:picLocks noChangeAspect="1"/>
          </p:cNvPicPr>
          <p:nvPr/>
        </p:nvPicPr>
        <p:blipFill>
          <a:blip r:embed="rId2"/>
          <a:stretch>
            <a:fillRect/>
          </a:stretch>
        </p:blipFill>
        <p:spPr>
          <a:xfrm>
            <a:off x="4390165" y="5548544"/>
            <a:ext cx="7801835" cy="612883"/>
          </a:xfrm>
          <a:prstGeom prst="rect">
            <a:avLst/>
          </a:prstGeom>
        </p:spPr>
      </p:pic>
    </p:spTree>
    <p:extLst>
      <p:ext uri="{BB962C8B-B14F-4D97-AF65-F5344CB8AC3E}">
        <p14:creationId xmlns:p14="http://schemas.microsoft.com/office/powerpoint/2010/main" val="1297288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555B39-6437-4A02-ABB7-99AE9011A8AD}"/>
              </a:ext>
            </a:extLst>
          </p:cNvPr>
          <p:cNvSpPr>
            <a:spLocks noGrp="1"/>
          </p:cNvSpPr>
          <p:nvPr>
            <p:ph type="title"/>
          </p:nvPr>
        </p:nvSpPr>
        <p:spPr/>
        <p:txBody>
          <a:bodyPr/>
          <a:lstStyle/>
          <a:p>
            <a:r>
              <a:rPr lang="pl-PL" dirty="0"/>
              <a:t>Parametry nazwane konstruktora</a:t>
            </a:r>
          </a:p>
        </p:txBody>
      </p:sp>
      <p:sp>
        <p:nvSpPr>
          <p:cNvPr id="3" name="Symbol zastępczy zawartości 2">
            <a:extLst>
              <a:ext uri="{FF2B5EF4-FFF2-40B4-BE49-F238E27FC236}">
                <a16:creationId xmlns:a16="http://schemas.microsoft.com/office/drawing/2014/main" id="{4FDA9587-6078-4644-A4A9-604E28CBE6AE}"/>
              </a:ext>
            </a:extLst>
          </p:cNvPr>
          <p:cNvSpPr>
            <a:spLocks noGrp="1"/>
          </p:cNvSpPr>
          <p:nvPr>
            <p:ph idx="1"/>
          </p:nvPr>
        </p:nvSpPr>
        <p:spPr/>
        <p:txBody>
          <a:bodyPr/>
          <a:lstStyle/>
          <a:p>
            <a:pPr marL="0" indent="0">
              <a:buNone/>
            </a:pPr>
            <a:r>
              <a:rPr lang="pl-PL" dirty="0"/>
              <a:t>Kotlin pozwala na odnoszenie się do parametrów konstruktora w dowolnej kolejności o ile użyjemy nazw ustawianych przez nas parametrów. Nie można mieszać przypisywania po kolejności i po nazwie. </a:t>
            </a:r>
          </a:p>
        </p:txBody>
      </p:sp>
      <p:pic>
        <p:nvPicPr>
          <p:cNvPr id="4" name="Obraz 3">
            <a:extLst>
              <a:ext uri="{FF2B5EF4-FFF2-40B4-BE49-F238E27FC236}">
                <a16:creationId xmlns:a16="http://schemas.microsoft.com/office/drawing/2014/main" id="{E04BEC1F-00C8-4F44-8D0B-2D5EFF739D87}"/>
              </a:ext>
            </a:extLst>
          </p:cNvPr>
          <p:cNvPicPr>
            <a:picLocks noChangeAspect="1"/>
          </p:cNvPicPr>
          <p:nvPr/>
        </p:nvPicPr>
        <p:blipFill>
          <a:blip r:embed="rId2"/>
          <a:stretch>
            <a:fillRect/>
          </a:stretch>
        </p:blipFill>
        <p:spPr>
          <a:xfrm>
            <a:off x="3781425" y="3548063"/>
            <a:ext cx="4629150" cy="2628900"/>
          </a:xfrm>
          <a:prstGeom prst="rect">
            <a:avLst/>
          </a:prstGeom>
        </p:spPr>
      </p:pic>
    </p:spTree>
    <p:extLst>
      <p:ext uri="{BB962C8B-B14F-4D97-AF65-F5344CB8AC3E}">
        <p14:creationId xmlns:p14="http://schemas.microsoft.com/office/powerpoint/2010/main" val="3130643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BD101-6B67-45B6-8564-DB315D1423F2}"/>
              </a:ext>
            </a:extLst>
          </p:cNvPr>
          <p:cNvSpPr>
            <a:spLocks noGrp="1"/>
          </p:cNvSpPr>
          <p:nvPr>
            <p:ph type="title"/>
          </p:nvPr>
        </p:nvSpPr>
        <p:spPr/>
        <p:txBody>
          <a:bodyPr/>
          <a:lstStyle/>
          <a:p>
            <a:r>
              <a:rPr lang="pl-PL" dirty="0"/>
              <a:t>Parametry domyślne konstruktora</a:t>
            </a:r>
          </a:p>
        </p:txBody>
      </p:sp>
      <p:sp>
        <p:nvSpPr>
          <p:cNvPr id="3" name="Symbol zastępczy zawartości 2">
            <a:extLst>
              <a:ext uri="{FF2B5EF4-FFF2-40B4-BE49-F238E27FC236}">
                <a16:creationId xmlns:a16="http://schemas.microsoft.com/office/drawing/2014/main" id="{DDDF6C00-2B07-42C5-B65F-DE1257A35C72}"/>
              </a:ext>
            </a:extLst>
          </p:cNvPr>
          <p:cNvSpPr>
            <a:spLocks noGrp="1"/>
          </p:cNvSpPr>
          <p:nvPr>
            <p:ph idx="1"/>
          </p:nvPr>
        </p:nvSpPr>
        <p:spPr>
          <a:xfrm>
            <a:off x="838200" y="1825625"/>
            <a:ext cx="6210670" cy="4351338"/>
          </a:xfrm>
        </p:spPr>
        <p:txBody>
          <a:bodyPr/>
          <a:lstStyle/>
          <a:p>
            <a:pPr marL="0" indent="0">
              <a:buNone/>
            </a:pPr>
            <a:r>
              <a:rPr lang="pl-PL" dirty="0"/>
              <a:t>Jeśli chcemy posiadać domyślne wartości parametrów konstruktora wystarczy dopisać je po znaku równości w deklaracji zmiennej. Jeśli zdecydujemy się na domyślne wartości będziemy mogli używać tylko tworzenia obiektu z pomocą parametrów nazwanych. W momencie użycia parametru domyślnego Kotlin będzie generował </a:t>
            </a:r>
            <a:r>
              <a:rPr lang="pl-PL" dirty="0" err="1"/>
              <a:t>konstruktory</a:t>
            </a:r>
            <a:r>
              <a:rPr lang="pl-PL" dirty="0"/>
              <a:t> we wszystkich możliwych konfiguracjach. </a:t>
            </a:r>
          </a:p>
        </p:txBody>
      </p:sp>
      <p:pic>
        <p:nvPicPr>
          <p:cNvPr id="4" name="Obraz 3">
            <a:extLst>
              <a:ext uri="{FF2B5EF4-FFF2-40B4-BE49-F238E27FC236}">
                <a16:creationId xmlns:a16="http://schemas.microsoft.com/office/drawing/2014/main" id="{7ECAFE73-830F-47AF-8056-AAD072DA8263}"/>
              </a:ext>
            </a:extLst>
          </p:cNvPr>
          <p:cNvPicPr>
            <a:picLocks noChangeAspect="1"/>
          </p:cNvPicPr>
          <p:nvPr/>
        </p:nvPicPr>
        <p:blipFill>
          <a:blip r:embed="rId2"/>
          <a:stretch>
            <a:fillRect/>
          </a:stretch>
        </p:blipFill>
        <p:spPr>
          <a:xfrm>
            <a:off x="7048870" y="1825625"/>
            <a:ext cx="4962525" cy="3724275"/>
          </a:xfrm>
          <a:prstGeom prst="rect">
            <a:avLst/>
          </a:prstGeom>
        </p:spPr>
      </p:pic>
    </p:spTree>
    <p:extLst>
      <p:ext uri="{BB962C8B-B14F-4D97-AF65-F5344CB8AC3E}">
        <p14:creationId xmlns:p14="http://schemas.microsoft.com/office/powerpoint/2010/main" val="3322674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70F05-C508-4592-A4A7-1E24C5BFC329}"/>
              </a:ext>
            </a:extLst>
          </p:cNvPr>
          <p:cNvSpPr>
            <a:spLocks noGrp="1"/>
          </p:cNvSpPr>
          <p:nvPr>
            <p:ph type="title"/>
          </p:nvPr>
        </p:nvSpPr>
        <p:spPr/>
        <p:txBody>
          <a:bodyPr/>
          <a:lstStyle/>
          <a:p>
            <a:r>
              <a:rPr lang="pl-PL" dirty="0"/>
              <a:t>Przekazywanie instrukcji w parametrze i wartości zwracanej</a:t>
            </a:r>
          </a:p>
        </p:txBody>
      </p:sp>
      <p:pic>
        <p:nvPicPr>
          <p:cNvPr id="4" name="Obraz 3">
            <a:extLst>
              <a:ext uri="{FF2B5EF4-FFF2-40B4-BE49-F238E27FC236}">
                <a16:creationId xmlns:a16="http://schemas.microsoft.com/office/drawing/2014/main" id="{C1EB90F9-47AA-49AF-94A7-1F93C5117F21}"/>
              </a:ext>
            </a:extLst>
          </p:cNvPr>
          <p:cNvPicPr>
            <a:picLocks noChangeAspect="1"/>
          </p:cNvPicPr>
          <p:nvPr/>
        </p:nvPicPr>
        <p:blipFill>
          <a:blip r:embed="rId2"/>
          <a:stretch>
            <a:fillRect/>
          </a:stretch>
        </p:blipFill>
        <p:spPr>
          <a:xfrm>
            <a:off x="260134" y="1745456"/>
            <a:ext cx="3705225" cy="1828800"/>
          </a:xfrm>
          <a:prstGeom prst="rect">
            <a:avLst/>
          </a:prstGeom>
        </p:spPr>
      </p:pic>
      <p:pic>
        <p:nvPicPr>
          <p:cNvPr id="6" name="Obraz 5">
            <a:extLst>
              <a:ext uri="{FF2B5EF4-FFF2-40B4-BE49-F238E27FC236}">
                <a16:creationId xmlns:a16="http://schemas.microsoft.com/office/drawing/2014/main" id="{338B26BD-0007-471D-9D5A-BC64FF82C158}"/>
              </a:ext>
            </a:extLst>
          </p:cNvPr>
          <p:cNvPicPr>
            <a:picLocks noChangeAspect="1"/>
          </p:cNvPicPr>
          <p:nvPr/>
        </p:nvPicPr>
        <p:blipFill>
          <a:blip r:embed="rId3"/>
          <a:stretch>
            <a:fillRect/>
          </a:stretch>
        </p:blipFill>
        <p:spPr>
          <a:xfrm>
            <a:off x="4063014" y="1745456"/>
            <a:ext cx="3657600" cy="1781175"/>
          </a:xfrm>
          <a:prstGeom prst="rect">
            <a:avLst/>
          </a:prstGeom>
        </p:spPr>
      </p:pic>
      <p:pic>
        <p:nvPicPr>
          <p:cNvPr id="7" name="Obraz 6">
            <a:extLst>
              <a:ext uri="{FF2B5EF4-FFF2-40B4-BE49-F238E27FC236}">
                <a16:creationId xmlns:a16="http://schemas.microsoft.com/office/drawing/2014/main" id="{6E13BA8C-CEB0-4D5C-AE6A-1C23843101D5}"/>
              </a:ext>
            </a:extLst>
          </p:cNvPr>
          <p:cNvPicPr>
            <a:picLocks noChangeAspect="1"/>
          </p:cNvPicPr>
          <p:nvPr/>
        </p:nvPicPr>
        <p:blipFill>
          <a:blip r:embed="rId4"/>
          <a:stretch>
            <a:fillRect/>
          </a:stretch>
        </p:blipFill>
        <p:spPr>
          <a:xfrm>
            <a:off x="7818269" y="1745456"/>
            <a:ext cx="3676650" cy="1400175"/>
          </a:xfrm>
          <a:prstGeom prst="rect">
            <a:avLst/>
          </a:prstGeom>
        </p:spPr>
      </p:pic>
      <p:pic>
        <p:nvPicPr>
          <p:cNvPr id="8" name="Obraz 7">
            <a:extLst>
              <a:ext uri="{FF2B5EF4-FFF2-40B4-BE49-F238E27FC236}">
                <a16:creationId xmlns:a16="http://schemas.microsoft.com/office/drawing/2014/main" id="{7C29FCC0-761A-434C-8CF8-E0A5BA1AC8E3}"/>
              </a:ext>
            </a:extLst>
          </p:cNvPr>
          <p:cNvPicPr>
            <a:picLocks noChangeAspect="1"/>
          </p:cNvPicPr>
          <p:nvPr/>
        </p:nvPicPr>
        <p:blipFill>
          <a:blip r:embed="rId5"/>
          <a:stretch>
            <a:fillRect/>
          </a:stretch>
        </p:blipFill>
        <p:spPr>
          <a:xfrm>
            <a:off x="3758214" y="3712370"/>
            <a:ext cx="4267200" cy="2914650"/>
          </a:xfrm>
          <a:prstGeom prst="rect">
            <a:avLst/>
          </a:prstGeom>
        </p:spPr>
      </p:pic>
    </p:spTree>
    <p:extLst>
      <p:ext uri="{BB962C8B-B14F-4D97-AF65-F5344CB8AC3E}">
        <p14:creationId xmlns:p14="http://schemas.microsoft.com/office/powerpoint/2010/main" val="2511424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7D4EC5-A855-4345-9CC9-55B3AF2C56FE}"/>
              </a:ext>
            </a:extLst>
          </p:cNvPr>
          <p:cNvSpPr>
            <a:spLocks noGrp="1"/>
          </p:cNvSpPr>
          <p:nvPr>
            <p:ph type="title"/>
          </p:nvPr>
        </p:nvSpPr>
        <p:spPr/>
        <p:txBody>
          <a:bodyPr/>
          <a:lstStyle/>
          <a:p>
            <a:r>
              <a:rPr lang="pl-PL" dirty="0"/>
              <a:t>Opóźnianie inicjalizacji obiektów</a:t>
            </a:r>
          </a:p>
        </p:txBody>
      </p:sp>
      <p:sp>
        <p:nvSpPr>
          <p:cNvPr id="3" name="Symbol zastępczy zawartości 2">
            <a:extLst>
              <a:ext uri="{FF2B5EF4-FFF2-40B4-BE49-F238E27FC236}">
                <a16:creationId xmlns:a16="http://schemas.microsoft.com/office/drawing/2014/main" id="{6CDDCEA9-665B-4183-9E21-CD5A2501807F}"/>
              </a:ext>
            </a:extLst>
          </p:cNvPr>
          <p:cNvSpPr>
            <a:spLocks noGrp="1"/>
          </p:cNvSpPr>
          <p:nvPr>
            <p:ph idx="1"/>
          </p:nvPr>
        </p:nvSpPr>
        <p:spPr/>
        <p:txBody>
          <a:bodyPr/>
          <a:lstStyle/>
          <a:p>
            <a:pPr marL="0" indent="0">
              <a:buNone/>
            </a:pPr>
            <a:r>
              <a:rPr lang="pl-PL" dirty="0"/>
              <a:t>W </a:t>
            </a:r>
            <a:r>
              <a:rPr lang="pl-PL" dirty="0" err="1"/>
              <a:t>kotlnie</a:t>
            </a:r>
            <a:r>
              <a:rPr lang="pl-PL" dirty="0"/>
              <a:t> posiadamy natywne wsparcie opóźnionych oraz leniwych inicjalizacji obiektów poprzez słowa kluczowe </a:t>
            </a:r>
            <a:r>
              <a:rPr lang="pl-PL" altLang="pl-PL" dirty="0" err="1">
                <a:solidFill>
                  <a:srgbClr val="CC7832"/>
                </a:solidFill>
                <a:latin typeface="Consolas" panose="020B0609020204030204" pitchFamily="49" charset="0"/>
              </a:rPr>
              <a:t>lateinit</a:t>
            </a:r>
            <a:r>
              <a:rPr lang="pl-PL" altLang="pl-PL" dirty="0">
                <a:solidFill>
                  <a:srgbClr val="CC7832"/>
                </a:solidFill>
                <a:latin typeface="Consolas" panose="020B0609020204030204" pitchFamily="49" charset="0"/>
              </a:rPr>
              <a:t> </a:t>
            </a:r>
            <a:r>
              <a:rPr lang="pl-PL" altLang="pl-PL"/>
              <a:t>oraz</a:t>
            </a:r>
            <a:r>
              <a:rPr lang="pl-PL" altLang="pl-PL">
                <a:solidFill>
                  <a:srgbClr val="CC7832"/>
                </a:solidFill>
                <a:latin typeface="Consolas" panose="020B0609020204030204" pitchFamily="49" charset="0"/>
              </a:rPr>
              <a:t> </a:t>
            </a:r>
            <a:br>
              <a:rPr lang="pl-PL" altLang="pl-PL">
                <a:solidFill>
                  <a:srgbClr val="CC7832"/>
                </a:solidFill>
                <a:latin typeface="Consolas" panose="020B0609020204030204" pitchFamily="49" charset="0"/>
              </a:rPr>
            </a:br>
            <a:r>
              <a:rPr lang="pl-PL" altLang="pl-PL">
                <a:solidFill>
                  <a:srgbClr val="CC7832"/>
                </a:solidFill>
                <a:latin typeface="Consolas" panose="020B0609020204030204" pitchFamily="49" charset="0"/>
              </a:rPr>
              <a:t>by </a:t>
            </a:r>
            <a:r>
              <a:rPr lang="pl-PL" altLang="pl-PL" i="1" dirty="0" err="1">
                <a:solidFill>
                  <a:srgbClr val="A9B7C6"/>
                </a:solidFill>
                <a:latin typeface="Consolas" panose="020B0609020204030204" pitchFamily="49" charset="0"/>
              </a:rPr>
              <a:t>lazy</a:t>
            </a:r>
            <a:r>
              <a:rPr lang="pl-PL" altLang="pl-PL" i="1" dirty="0">
                <a:solidFill>
                  <a:srgbClr val="A9B7C6"/>
                </a:solidFill>
                <a:latin typeface="Consolas" panose="020B0609020204030204" pitchFamily="49" charset="0"/>
              </a:rPr>
              <a:t> </a:t>
            </a:r>
            <a:r>
              <a:rPr lang="pl-PL" altLang="pl-PL" b="1" dirty="0">
                <a:solidFill>
                  <a:srgbClr val="A9B7C6"/>
                </a:solidFill>
                <a:latin typeface="Consolas" panose="020B0609020204030204" pitchFamily="49" charset="0"/>
              </a:rPr>
              <a:t>{}</a:t>
            </a:r>
            <a:endParaRPr kumimoji="0" lang="pl-PL" altLang="pl-PL" sz="5400" b="0" i="0" u="none" strike="noStrike" cap="none" normalizeH="0" baseline="0" dirty="0">
              <a:ln>
                <a:noFill/>
              </a:ln>
              <a:solidFill>
                <a:schemeClr val="tx1"/>
              </a:solidFill>
              <a:effectLst/>
              <a:latin typeface="Arial" panose="020B0604020202020204" pitchFamily="34" charset="0"/>
            </a:endParaRPr>
          </a:p>
          <a:p>
            <a:pPr marL="0" indent="0">
              <a:buNone/>
            </a:pPr>
            <a:endParaRPr lang="pl-PL" dirty="0"/>
          </a:p>
        </p:txBody>
      </p:sp>
      <p:pic>
        <p:nvPicPr>
          <p:cNvPr id="4" name="Obraz 3">
            <a:extLst>
              <a:ext uri="{FF2B5EF4-FFF2-40B4-BE49-F238E27FC236}">
                <a16:creationId xmlns:a16="http://schemas.microsoft.com/office/drawing/2014/main" id="{49497B50-41FA-482D-A3AA-821381F8A420}"/>
              </a:ext>
            </a:extLst>
          </p:cNvPr>
          <p:cNvPicPr>
            <a:picLocks noChangeAspect="1"/>
          </p:cNvPicPr>
          <p:nvPr/>
        </p:nvPicPr>
        <p:blipFill>
          <a:blip r:embed="rId2"/>
          <a:stretch>
            <a:fillRect/>
          </a:stretch>
        </p:blipFill>
        <p:spPr>
          <a:xfrm>
            <a:off x="4029075" y="3043238"/>
            <a:ext cx="4133850" cy="3133725"/>
          </a:xfrm>
          <a:prstGeom prst="rect">
            <a:avLst/>
          </a:prstGeom>
        </p:spPr>
      </p:pic>
    </p:spTree>
    <p:extLst>
      <p:ext uri="{BB962C8B-B14F-4D97-AF65-F5344CB8AC3E}">
        <p14:creationId xmlns:p14="http://schemas.microsoft.com/office/powerpoint/2010/main" val="1697757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40EDAC-1548-41DA-93E4-D3E929BFF562}"/>
              </a:ext>
            </a:extLst>
          </p:cNvPr>
          <p:cNvSpPr>
            <a:spLocks noGrp="1"/>
          </p:cNvSpPr>
          <p:nvPr>
            <p:ph type="title"/>
          </p:nvPr>
        </p:nvSpPr>
        <p:spPr/>
        <p:txBody>
          <a:bodyPr/>
          <a:lstStyle/>
          <a:p>
            <a:r>
              <a:rPr lang="pl-PL" dirty="0" err="1"/>
              <a:t>lateinit</a:t>
            </a:r>
            <a:endParaRPr lang="pl-PL" dirty="0"/>
          </a:p>
        </p:txBody>
      </p:sp>
      <p:sp>
        <p:nvSpPr>
          <p:cNvPr id="3" name="Symbol zastępczy zawartości 2">
            <a:extLst>
              <a:ext uri="{FF2B5EF4-FFF2-40B4-BE49-F238E27FC236}">
                <a16:creationId xmlns:a16="http://schemas.microsoft.com/office/drawing/2014/main" id="{20B28F9D-B458-4701-A93C-ABDB8FD0B7B3}"/>
              </a:ext>
            </a:extLst>
          </p:cNvPr>
          <p:cNvSpPr>
            <a:spLocks noGrp="1"/>
          </p:cNvSpPr>
          <p:nvPr>
            <p:ph idx="1"/>
          </p:nvPr>
        </p:nvSpPr>
        <p:spPr/>
        <p:txBody>
          <a:bodyPr>
            <a:normAutofit/>
          </a:bodyPr>
          <a:lstStyle/>
          <a:p>
            <a:r>
              <a:rPr lang="pl-PL" dirty="0"/>
              <a:t>Występuje tylko z </a:t>
            </a:r>
            <a:r>
              <a:rPr lang="pl-PL" dirty="0" err="1"/>
              <a:t>var’em</a:t>
            </a:r>
            <a:r>
              <a:rPr lang="pl-PL" dirty="0"/>
              <a:t>,</a:t>
            </a:r>
          </a:p>
          <a:p>
            <a:r>
              <a:rPr lang="pl-PL" dirty="0"/>
              <a:t>Konieczność wyspecyfikowania typu zmiennej który nie może być </a:t>
            </a:r>
            <a:r>
              <a:rPr lang="pl-PL" dirty="0" err="1"/>
              <a:t>nullem</a:t>
            </a:r>
            <a:r>
              <a:rPr lang="pl-PL" dirty="0"/>
              <a:t>,</a:t>
            </a:r>
          </a:p>
          <a:p>
            <a:r>
              <a:rPr lang="pl-PL" dirty="0"/>
              <a:t>Używany w sytuacjach w której chcemy mieć globalny dostęp do zmiennej, nie posiadamy od razu jej wartości ale uzyskanie wartości jest pierwszą rzeczą jaką wykonuje nasza klasa oraz nie chcemy się bawić w </a:t>
            </a:r>
            <a:r>
              <a:rPr lang="pl-PL" dirty="0" err="1"/>
              <a:t>null</a:t>
            </a:r>
            <a:r>
              <a:rPr lang="pl-PL" dirty="0"/>
              <a:t> </a:t>
            </a:r>
            <a:r>
              <a:rPr lang="pl-PL" dirty="0" err="1"/>
              <a:t>safty</a:t>
            </a:r>
            <a:r>
              <a:rPr lang="pl-PL" dirty="0"/>
              <a:t> skoro wiemy że na pewno dostarczymy tą wartość jako niepustą,</a:t>
            </a:r>
          </a:p>
          <a:p>
            <a:r>
              <a:rPr lang="pl-PL" dirty="0"/>
              <a:t>Do momentu użycia zmiennej musimy przypisać jej wartość gdyż wywołamy </a:t>
            </a:r>
            <a:r>
              <a:rPr lang="pl-PL" dirty="0" err="1"/>
              <a:t>UninitializedPropertyAccessException</a:t>
            </a:r>
            <a:r>
              <a:rPr lang="pl-PL" dirty="0"/>
              <a:t> i położymy aplikację. </a:t>
            </a:r>
          </a:p>
        </p:txBody>
      </p:sp>
    </p:spTree>
    <p:extLst>
      <p:ext uri="{BB962C8B-B14F-4D97-AF65-F5344CB8AC3E}">
        <p14:creationId xmlns:p14="http://schemas.microsoft.com/office/powerpoint/2010/main" val="814400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8C6A8B-7DE5-4A70-9485-F14BA0ACF726}"/>
              </a:ext>
            </a:extLst>
          </p:cNvPr>
          <p:cNvSpPr>
            <a:spLocks noGrp="1"/>
          </p:cNvSpPr>
          <p:nvPr>
            <p:ph type="title"/>
          </p:nvPr>
        </p:nvSpPr>
        <p:spPr/>
        <p:txBody>
          <a:bodyPr/>
          <a:lstStyle/>
          <a:p>
            <a:r>
              <a:rPr lang="pl-PL" dirty="0"/>
              <a:t>by </a:t>
            </a:r>
            <a:r>
              <a:rPr lang="pl-PL" dirty="0" err="1"/>
              <a:t>lazy</a:t>
            </a:r>
            <a:r>
              <a:rPr lang="pl-PL" dirty="0"/>
              <a:t> {}</a:t>
            </a:r>
          </a:p>
        </p:txBody>
      </p:sp>
      <p:sp>
        <p:nvSpPr>
          <p:cNvPr id="3" name="Symbol zastępczy zawartości 2">
            <a:extLst>
              <a:ext uri="{FF2B5EF4-FFF2-40B4-BE49-F238E27FC236}">
                <a16:creationId xmlns:a16="http://schemas.microsoft.com/office/drawing/2014/main" id="{22000FA3-3C57-460F-9926-55D936D30B67}"/>
              </a:ext>
            </a:extLst>
          </p:cNvPr>
          <p:cNvSpPr>
            <a:spLocks noGrp="1"/>
          </p:cNvSpPr>
          <p:nvPr>
            <p:ph idx="1"/>
          </p:nvPr>
        </p:nvSpPr>
        <p:spPr/>
        <p:txBody>
          <a:bodyPr>
            <a:normAutofit fontScale="92500" lnSpcReduction="20000"/>
          </a:bodyPr>
          <a:lstStyle/>
          <a:p>
            <a:r>
              <a:rPr lang="pl-PL" dirty="0"/>
              <a:t>Występuje tylko z </a:t>
            </a:r>
            <a:r>
              <a:rPr lang="pl-PL" dirty="0" err="1"/>
              <a:t>val’em</a:t>
            </a:r>
            <a:r>
              <a:rPr lang="pl-PL" dirty="0"/>
              <a:t>,</a:t>
            </a:r>
          </a:p>
          <a:p>
            <a:r>
              <a:rPr lang="pl-PL" dirty="0"/>
              <a:t>Nie musimy specyfikować zwracanego typu, Kotlin rozpoznaje go poprzez wartość zawartą w lambdzie,</a:t>
            </a:r>
          </a:p>
          <a:p>
            <a:r>
              <a:rPr lang="pl-PL" dirty="0"/>
              <a:t>Może być </a:t>
            </a:r>
            <a:r>
              <a:rPr lang="pl-PL" dirty="0" err="1"/>
              <a:t>nullem</a:t>
            </a:r>
            <a:r>
              <a:rPr lang="pl-PL" dirty="0"/>
              <a:t>,</a:t>
            </a:r>
          </a:p>
          <a:p>
            <a:r>
              <a:rPr lang="pl-PL" dirty="0"/>
              <a:t>Używamy go w sytuacji w której mamy jakiś duży obiekt i chcemy przyspieszyć jego działanie. Inicjalizacja obiektu ominie tworzenie wszystkich w nim zawartych elementów oznaczonych jako by </a:t>
            </a:r>
            <a:r>
              <a:rPr lang="pl-PL" dirty="0" err="1"/>
              <a:t>lazy</a:t>
            </a:r>
            <a:r>
              <a:rPr lang="pl-PL" dirty="0"/>
              <a:t> podczas tworzenia tego obiektu. Elementy te zostaną utworzone dopiero w momencie pierwszej próby ich wywołania. Jeśli nie potrzeba ich do pracy od razu może to pozytywnie wpłynąć na czas działania programu. Może również się zdarzyć że elementy te nigdy nie będą potrzebne dla specyficznego przypadku użycia i wtedy obiekt ten będzie działał wydajniej będąc szybszym i lżejszym o dane elementy. </a:t>
            </a:r>
          </a:p>
          <a:p>
            <a:endParaRPr lang="pl-PL" dirty="0"/>
          </a:p>
        </p:txBody>
      </p:sp>
    </p:spTree>
    <p:extLst>
      <p:ext uri="{BB962C8B-B14F-4D97-AF65-F5344CB8AC3E}">
        <p14:creationId xmlns:p14="http://schemas.microsoft.com/office/powerpoint/2010/main" val="3852705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198DFC-601E-4452-A37F-4520457804E5}"/>
              </a:ext>
            </a:extLst>
          </p:cNvPr>
          <p:cNvSpPr>
            <a:spLocks noGrp="1"/>
          </p:cNvSpPr>
          <p:nvPr>
            <p:ph type="title"/>
          </p:nvPr>
        </p:nvSpPr>
        <p:spPr/>
        <p:txBody>
          <a:bodyPr>
            <a:normAutofit/>
          </a:bodyPr>
          <a:lstStyle/>
          <a:p>
            <a:pPr algn="ctr"/>
            <a:r>
              <a:rPr lang="pl-PL" dirty="0"/>
              <a:t>Błąd braku inicjalizacji zmiennej przed jej użyciem</a:t>
            </a:r>
          </a:p>
        </p:txBody>
      </p:sp>
      <p:pic>
        <p:nvPicPr>
          <p:cNvPr id="8" name="Symbol zastępczy zawartości 7">
            <a:extLst>
              <a:ext uri="{FF2B5EF4-FFF2-40B4-BE49-F238E27FC236}">
                <a16:creationId xmlns:a16="http://schemas.microsoft.com/office/drawing/2014/main" id="{8DC1C1F2-FB48-4BC6-8955-C278895E0C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377829" y="1825625"/>
            <a:ext cx="7436342"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99C58190-A9FF-4156-B1DB-1E5A1CC9C12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875773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CE38E9-75AF-4EA7-9828-B33B480E34B8}"/>
              </a:ext>
            </a:extLst>
          </p:cNvPr>
          <p:cNvSpPr>
            <a:spLocks noGrp="1"/>
          </p:cNvSpPr>
          <p:nvPr>
            <p:ph type="title"/>
          </p:nvPr>
        </p:nvSpPr>
        <p:spPr/>
        <p:txBody>
          <a:bodyPr/>
          <a:lstStyle/>
          <a:p>
            <a:r>
              <a:rPr lang="pl-PL" dirty="0"/>
              <a:t>Źródła </a:t>
            </a:r>
          </a:p>
        </p:txBody>
      </p:sp>
      <p:sp>
        <p:nvSpPr>
          <p:cNvPr id="3" name="Symbol zastępczy zawartości 2">
            <a:extLst>
              <a:ext uri="{FF2B5EF4-FFF2-40B4-BE49-F238E27FC236}">
                <a16:creationId xmlns:a16="http://schemas.microsoft.com/office/drawing/2014/main" id="{B22EB894-1754-4F56-AA46-2F5658C992AA}"/>
              </a:ext>
            </a:extLst>
          </p:cNvPr>
          <p:cNvSpPr>
            <a:spLocks noGrp="1"/>
          </p:cNvSpPr>
          <p:nvPr>
            <p:ph idx="1"/>
          </p:nvPr>
        </p:nvSpPr>
        <p:spPr/>
        <p:txBody>
          <a:bodyPr/>
          <a:lstStyle/>
          <a:p>
            <a:r>
              <a:rPr lang="pl-PL" dirty="0">
                <a:hlinkClick r:id="rId2"/>
              </a:rPr>
              <a:t>https://medium.com/@elye.project/mastering-kotlin-standard-functions-run-with-let-also-and-apply-9cd334b0ef84</a:t>
            </a:r>
            <a:endParaRPr lang="pl-PL" dirty="0"/>
          </a:p>
          <a:p>
            <a:r>
              <a:rPr lang="pl-PL" dirty="0">
                <a:hlinkClick r:id="rId3"/>
              </a:rPr>
              <a:t>https://kotlinlang.org</a:t>
            </a:r>
            <a:endParaRPr lang="pl-PL" dirty="0"/>
          </a:p>
          <a:p>
            <a:r>
              <a:rPr lang="pl-PL" dirty="0">
                <a:hlinkClick r:id="rId4"/>
              </a:rPr>
              <a:t>https://en.wikipedia.org/wiki/Kotlin_(programming_language)</a:t>
            </a:r>
            <a:endParaRPr lang="pl-PL" dirty="0"/>
          </a:p>
          <a:p>
            <a:endParaRPr lang="pl-PL" dirty="0"/>
          </a:p>
        </p:txBody>
      </p:sp>
    </p:spTree>
    <p:extLst>
      <p:ext uri="{BB962C8B-B14F-4D97-AF65-F5344CB8AC3E}">
        <p14:creationId xmlns:p14="http://schemas.microsoft.com/office/powerpoint/2010/main" val="109207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EED58A-8E67-4ECF-928F-B0697D180B24}"/>
              </a:ext>
            </a:extLst>
          </p:cNvPr>
          <p:cNvSpPr>
            <a:spLocks noGrp="1"/>
          </p:cNvSpPr>
          <p:nvPr>
            <p:ph type="title"/>
          </p:nvPr>
        </p:nvSpPr>
        <p:spPr/>
        <p:txBody>
          <a:bodyPr>
            <a:normAutofit/>
          </a:bodyPr>
          <a:lstStyle/>
          <a:p>
            <a:r>
              <a:rPr lang="pl-PL" dirty="0"/>
              <a:t>Oficjalne kursy i narzędzia nauki języka Kotlin </a:t>
            </a:r>
          </a:p>
        </p:txBody>
      </p:sp>
      <p:sp>
        <p:nvSpPr>
          <p:cNvPr id="3" name="Symbol zastępczy zawartości 2">
            <a:extLst>
              <a:ext uri="{FF2B5EF4-FFF2-40B4-BE49-F238E27FC236}">
                <a16:creationId xmlns:a16="http://schemas.microsoft.com/office/drawing/2014/main" id="{A7AF5A34-956E-4396-9A70-0C98E7A38378}"/>
              </a:ext>
            </a:extLst>
          </p:cNvPr>
          <p:cNvSpPr>
            <a:spLocks noGrp="1"/>
          </p:cNvSpPr>
          <p:nvPr>
            <p:ph idx="1"/>
          </p:nvPr>
        </p:nvSpPr>
        <p:spPr/>
        <p:txBody>
          <a:bodyPr/>
          <a:lstStyle/>
          <a:p>
            <a:pPr marL="0" indent="0">
              <a:buNone/>
            </a:pPr>
            <a:r>
              <a:rPr lang="pl-PL" dirty="0"/>
              <a:t>Na stronie </a:t>
            </a:r>
            <a:r>
              <a:rPr lang="pl-PL" dirty="0">
                <a:hlinkClick r:id="rId2"/>
              </a:rPr>
              <a:t>https://play.kotlinlang.org</a:t>
            </a:r>
            <a:r>
              <a:rPr lang="pl-PL" dirty="0"/>
              <a:t> znajdziemy krótkie kursy z różnych dziedzin z zakresu języka Kotlin, kompilator online oraz gotowe szablony kodu, z opisem działania, które możemy dowolnie modyfikować oraz uruchamiać by sprawdzić wynik kompilacji tego kodu.</a:t>
            </a:r>
          </a:p>
        </p:txBody>
      </p:sp>
    </p:spTree>
    <p:extLst>
      <p:ext uri="{BB962C8B-B14F-4D97-AF65-F5344CB8AC3E}">
        <p14:creationId xmlns:p14="http://schemas.microsoft.com/office/powerpoint/2010/main" val="3965654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808166-9614-4E3B-B658-4C453EF63B82}"/>
              </a:ext>
            </a:extLst>
          </p:cNvPr>
          <p:cNvSpPr>
            <a:spLocks noGrp="1"/>
          </p:cNvSpPr>
          <p:nvPr>
            <p:ph type="title"/>
          </p:nvPr>
        </p:nvSpPr>
        <p:spPr/>
        <p:txBody>
          <a:bodyPr/>
          <a:lstStyle/>
          <a:p>
            <a:pPr algn="ctr"/>
            <a:r>
              <a:rPr lang="pl-PL" dirty="0"/>
              <a:t>Dziękuję za uwagę</a:t>
            </a:r>
          </a:p>
        </p:txBody>
      </p:sp>
      <p:sp>
        <p:nvSpPr>
          <p:cNvPr id="3" name="Symbol zastępczy tekstu 2">
            <a:extLst>
              <a:ext uri="{FF2B5EF4-FFF2-40B4-BE49-F238E27FC236}">
                <a16:creationId xmlns:a16="http://schemas.microsoft.com/office/drawing/2014/main" id="{9E3CDD1C-4DD4-434E-9864-768D98171090}"/>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77661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6CD409-194E-40AD-A940-272E866CFD5C}"/>
              </a:ext>
            </a:extLst>
          </p:cNvPr>
          <p:cNvSpPr>
            <a:spLocks noGrp="1"/>
          </p:cNvSpPr>
          <p:nvPr>
            <p:ph type="title"/>
          </p:nvPr>
        </p:nvSpPr>
        <p:spPr/>
        <p:txBody>
          <a:bodyPr/>
          <a:lstStyle/>
          <a:p>
            <a:r>
              <a:rPr lang="pl-PL" dirty="0"/>
              <a:t>Kotlin </a:t>
            </a:r>
            <a:r>
              <a:rPr lang="pl-PL" dirty="0" err="1"/>
              <a:t>Playground</a:t>
            </a:r>
            <a:r>
              <a:rPr lang="pl-PL" dirty="0"/>
              <a:t> </a:t>
            </a:r>
          </a:p>
        </p:txBody>
      </p:sp>
      <p:pic>
        <p:nvPicPr>
          <p:cNvPr id="5" name="Obraz 4">
            <a:extLst>
              <a:ext uri="{FF2B5EF4-FFF2-40B4-BE49-F238E27FC236}">
                <a16:creationId xmlns:a16="http://schemas.microsoft.com/office/drawing/2014/main" id="{6E2841AE-0B29-4EA6-B16E-D7ACA250CE51}"/>
              </a:ext>
            </a:extLst>
          </p:cNvPr>
          <p:cNvPicPr>
            <a:picLocks noChangeAspect="1"/>
          </p:cNvPicPr>
          <p:nvPr/>
        </p:nvPicPr>
        <p:blipFill>
          <a:blip r:embed="rId2"/>
          <a:stretch>
            <a:fillRect/>
          </a:stretch>
        </p:blipFill>
        <p:spPr>
          <a:xfrm>
            <a:off x="838200" y="1413120"/>
            <a:ext cx="10515600" cy="5444880"/>
          </a:xfrm>
          <a:prstGeom prst="rect">
            <a:avLst/>
          </a:prstGeom>
        </p:spPr>
      </p:pic>
    </p:spTree>
    <p:extLst>
      <p:ext uri="{BB962C8B-B14F-4D97-AF65-F5344CB8AC3E}">
        <p14:creationId xmlns:p14="http://schemas.microsoft.com/office/powerpoint/2010/main" val="23770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C69E1D-0377-4616-9721-5CBFFC190ECD}"/>
              </a:ext>
            </a:extLst>
          </p:cNvPr>
          <p:cNvSpPr>
            <a:spLocks noGrp="1"/>
          </p:cNvSpPr>
          <p:nvPr>
            <p:ph type="title"/>
          </p:nvPr>
        </p:nvSpPr>
        <p:spPr/>
        <p:txBody>
          <a:bodyPr/>
          <a:lstStyle/>
          <a:p>
            <a:r>
              <a:rPr lang="pl-PL" dirty="0"/>
              <a:t>Kotlin </a:t>
            </a:r>
            <a:r>
              <a:rPr lang="pl-PL" dirty="0" err="1"/>
              <a:t>Hands-on</a:t>
            </a:r>
            <a:endParaRPr lang="pl-PL" dirty="0"/>
          </a:p>
        </p:txBody>
      </p:sp>
      <p:pic>
        <p:nvPicPr>
          <p:cNvPr id="4" name="Obraz 3">
            <a:extLst>
              <a:ext uri="{FF2B5EF4-FFF2-40B4-BE49-F238E27FC236}">
                <a16:creationId xmlns:a16="http://schemas.microsoft.com/office/drawing/2014/main" id="{203F47B5-1306-4D1F-A065-DC32BC2DFFD3}"/>
              </a:ext>
            </a:extLst>
          </p:cNvPr>
          <p:cNvPicPr>
            <a:picLocks noChangeAspect="1"/>
          </p:cNvPicPr>
          <p:nvPr/>
        </p:nvPicPr>
        <p:blipFill>
          <a:blip r:embed="rId2"/>
          <a:stretch>
            <a:fillRect/>
          </a:stretch>
        </p:blipFill>
        <p:spPr>
          <a:xfrm>
            <a:off x="1296880" y="1690688"/>
            <a:ext cx="10056920" cy="5188943"/>
          </a:xfrm>
          <a:prstGeom prst="rect">
            <a:avLst/>
          </a:prstGeom>
        </p:spPr>
      </p:pic>
    </p:spTree>
    <p:extLst>
      <p:ext uri="{BB962C8B-B14F-4D97-AF65-F5344CB8AC3E}">
        <p14:creationId xmlns:p14="http://schemas.microsoft.com/office/powerpoint/2010/main" val="384214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247C2A-E86A-47DE-A160-AB323FDD7F71}"/>
              </a:ext>
            </a:extLst>
          </p:cNvPr>
          <p:cNvSpPr>
            <a:spLocks noGrp="1"/>
          </p:cNvSpPr>
          <p:nvPr>
            <p:ph type="title"/>
          </p:nvPr>
        </p:nvSpPr>
        <p:spPr/>
        <p:txBody>
          <a:bodyPr/>
          <a:lstStyle/>
          <a:p>
            <a:r>
              <a:rPr lang="pl-PL" dirty="0"/>
              <a:t>Zmiana języka</a:t>
            </a:r>
          </a:p>
        </p:txBody>
      </p:sp>
      <p:sp>
        <p:nvSpPr>
          <p:cNvPr id="3" name="Symbol zastępczy zawartości 2">
            <a:extLst>
              <a:ext uri="{FF2B5EF4-FFF2-40B4-BE49-F238E27FC236}">
                <a16:creationId xmlns:a16="http://schemas.microsoft.com/office/drawing/2014/main" id="{7D05C05D-667D-42D3-80D1-37CCFC8C990C}"/>
              </a:ext>
            </a:extLst>
          </p:cNvPr>
          <p:cNvSpPr>
            <a:spLocks noGrp="1"/>
          </p:cNvSpPr>
          <p:nvPr>
            <p:ph idx="1"/>
          </p:nvPr>
        </p:nvSpPr>
        <p:spPr/>
        <p:txBody>
          <a:bodyPr/>
          <a:lstStyle/>
          <a:p>
            <a:pPr marL="0" indent="0">
              <a:buNone/>
            </a:pPr>
            <a:r>
              <a:rPr lang="pl-PL" dirty="0"/>
              <a:t>Zachęcam do przejścia na Kotlina w </a:t>
            </a:r>
            <a:r>
              <a:rPr lang="pl-PL" dirty="0" err="1"/>
              <a:t>Javowych</a:t>
            </a:r>
            <a:r>
              <a:rPr lang="pl-PL" dirty="0"/>
              <a:t> projektach. Wystarczy szybka konfiguracja która i tak w </a:t>
            </a:r>
            <a:r>
              <a:rPr lang="pl-PL" dirty="0" err="1"/>
              <a:t>IntelliJ</a:t>
            </a:r>
            <a:r>
              <a:rPr lang="pl-PL" dirty="0"/>
              <a:t> zostanie przeprowadzona automatycznie. Pliki Javy i pliki Kotlina mogą ze sobą bez przeszkód współpracować i współistnieć w jednym projekcie. Pisanie nowych plików w Kotlinie rozwinie wasze umiejętności i da nowe możliwości których możecie się uczyć podczas tej płynnej </a:t>
            </a:r>
            <a:r>
              <a:rPr lang="pl-PL" dirty="0" err="1"/>
              <a:t>tranzycji</a:t>
            </a:r>
            <a:r>
              <a:rPr lang="pl-PL" dirty="0"/>
              <a:t>. </a:t>
            </a:r>
          </a:p>
        </p:txBody>
      </p:sp>
    </p:spTree>
    <p:extLst>
      <p:ext uri="{BB962C8B-B14F-4D97-AF65-F5344CB8AC3E}">
        <p14:creationId xmlns:p14="http://schemas.microsoft.com/office/powerpoint/2010/main" val="210941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6B3EE5-A12A-4161-8B80-B68CAE787EE5}"/>
              </a:ext>
            </a:extLst>
          </p:cNvPr>
          <p:cNvSpPr>
            <a:spLocks noGrp="1"/>
          </p:cNvSpPr>
          <p:nvPr>
            <p:ph type="title"/>
          </p:nvPr>
        </p:nvSpPr>
        <p:spPr/>
        <p:txBody>
          <a:bodyPr/>
          <a:lstStyle/>
          <a:p>
            <a:r>
              <a:rPr lang="pl-PL" dirty="0" err="1"/>
              <a:t>Autokonwertowanie</a:t>
            </a:r>
            <a:r>
              <a:rPr lang="pl-PL" dirty="0"/>
              <a:t> języka</a:t>
            </a:r>
          </a:p>
        </p:txBody>
      </p:sp>
      <p:sp>
        <p:nvSpPr>
          <p:cNvPr id="3" name="Symbol zastępczy zawartości 2">
            <a:extLst>
              <a:ext uri="{FF2B5EF4-FFF2-40B4-BE49-F238E27FC236}">
                <a16:creationId xmlns:a16="http://schemas.microsoft.com/office/drawing/2014/main" id="{5858D4E3-3C59-453E-A909-069861120E17}"/>
              </a:ext>
            </a:extLst>
          </p:cNvPr>
          <p:cNvSpPr>
            <a:spLocks noGrp="1"/>
          </p:cNvSpPr>
          <p:nvPr>
            <p:ph idx="1"/>
          </p:nvPr>
        </p:nvSpPr>
        <p:spPr>
          <a:xfrm>
            <a:off x="838200" y="1825625"/>
            <a:ext cx="7267113" cy="4351338"/>
          </a:xfrm>
        </p:spPr>
        <p:txBody>
          <a:bodyPr/>
          <a:lstStyle/>
          <a:p>
            <a:pPr marL="0" indent="0">
              <a:buNone/>
            </a:pPr>
            <a:r>
              <a:rPr lang="pl-PL" dirty="0"/>
              <a:t>W środowisku </a:t>
            </a:r>
            <a:r>
              <a:rPr lang="pl-PL" dirty="0" err="1"/>
              <a:t>IntelliJ</a:t>
            </a:r>
            <a:r>
              <a:rPr lang="pl-PL" dirty="0"/>
              <a:t> znajdziecie automatyczny konwerter Javy na Kotlina. Może być on pomocny jeśli chcemy konwertować stare pliki na Kotlina, jednak zalecam jego używanie dopiero kiedy wiemy co może przetłumaczyć błędnie, gdyż jak to każdy automat nie jest idealny.   </a:t>
            </a:r>
          </a:p>
        </p:txBody>
      </p:sp>
      <p:pic>
        <p:nvPicPr>
          <p:cNvPr id="4" name="Obraz 3">
            <a:extLst>
              <a:ext uri="{FF2B5EF4-FFF2-40B4-BE49-F238E27FC236}">
                <a16:creationId xmlns:a16="http://schemas.microsoft.com/office/drawing/2014/main" id="{B8141F63-94A9-45AE-ABBF-667D2B4AB92B}"/>
              </a:ext>
            </a:extLst>
          </p:cNvPr>
          <p:cNvPicPr>
            <a:picLocks noChangeAspect="1"/>
          </p:cNvPicPr>
          <p:nvPr/>
        </p:nvPicPr>
        <p:blipFill>
          <a:blip r:embed="rId2"/>
          <a:stretch>
            <a:fillRect/>
          </a:stretch>
        </p:blipFill>
        <p:spPr>
          <a:xfrm>
            <a:off x="8172450" y="1171575"/>
            <a:ext cx="4019550" cy="5686425"/>
          </a:xfrm>
          <a:prstGeom prst="rect">
            <a:avLst/>
          </a:prstGeom>
        </p:spPr>
      </p:pic>
    </p:spTree>
    <p:extLst>
      <p:ext uri="{BB962C8B-B14F-4D97-AF65-F5344CB8AC3E}">
        <p14:creationId xmlns:p14="http://schemas.microsoft.com/office/powerpoint/2010/main" val="159802648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1299</TotalTime>
  <Words>2153</Words>
  <Application>Microsoft Office PowerPoint</Application>
  <PresentationFormat>Panoramiczny</PresentationFormat>
  <Paragraphs>152</Paragraphs>
  <Slides>50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50</vt:i4>
      </vt:variant>
    </vt:vector>
  </HeadingPairs>
  <TitlesOfParts>
    <vt:vector size="55" baseType="lpstr">
      <vt:lpstr>Arial</vt:lpstr>
      <vt:lpstr>Calibri</vt:lpstr>
      <vt:lpstr>Calibri Light</vt:lpstr>
      <vt:lpstr>Consolas</vt:lpstr>
      <vt:lpstr>Motyw pakietu Office</vt:lpstr>
      <vt:lpstr>Wstęp do języka Kotlin</vt:lpstr>
      <vt:lpstr>Kotlin, co to?</vt:lpstr>
      <vt:lpstr>Testowanie możliwości języka</vt:lpstr>
      <vt:lpstr>Kotlin REPL</vt:lpstr>
      <vt:lpstr>Oficjalne kursy i narzędzia nauki języka Kotlin </vt:lpstr>
      <vt:lpstr>Kotlin Playground </vt:lpstr>
      <vt:lpstr>Kotlin Hands-on</vt:lpstr>
      <vt:lpstr>Zmiana języka</vt:lpstr>
      <vt:lpstr>Autokonwertowanie języka</vt:lpstr>
      <vt:lpstr>Java vs Kotlin. Semantyka</vt:lpstr>
      <vt:lpstr>Kotlin Semantyka</vt:lpstr>
      <vt:lpstr>Getter, setter</vt:lpstr>
      <vt:lpstr>Getter, setter</vt:lpstr>
      <vt:lpstr>Czy val zawsze zwróci tą samą wartość?</vt:lpstr>
      <vt:lpstr>Co się stanie po nadpisaniu geta w valu?</vt:lpstr>
      <vt:lpstr>Krótki zapis funkcji</vt:lpstr>
      <vt:lpstr>String Templates</vt:lpstr>
      <vt:lpstr>String templates</vt:lpstr>
      <vt:lpstr>Null safety</vt:lpstr>
      <vt:lpstr>Null safety</vt:lpstr>
      <vt:lpstr>Null safety</vt:lpstr>
      <vt:lpstr>Null safety</vt:lpstr>
      <vt:lpstr>Scope Functions</vt:lpstr>
      <vt:lpstr>Scope functions</vt:lpstr>
      <vt:lpstr>Scope functions</vt:lpstr>
      <vt:lpstr>Scope functions </vt:lpstr>
      <vt:lpstr>apply</vt:lpstr>
      <vt:lpstr>let</vt:lpstr>
      <vt:lpstr>with</vt:lpstr>
      <vt:lpstr>run</vt:lpstr>
      <vt:lpstr>also</vt:lpstr>
      <vt:lpstr>Nazywanie parametru lambdy</vt:lpstr>
      <vt:lpstr>Scope Functions</vt:lpstr>
      <vt:lpstr>Transformacja z użyciem funkcji standardowej w praktyce</vt:lpstr>
      <vt:lpstr>Kontekst w scope function</vt:lpstr>
      <vt:lpstr>apply vs run</vt:lpstr>
      <vt:lpstr>Extention function</vt:lpstr>
      <vt:lpstr>Dodanie funkcji sprawdzającej czy dany string jest kodem pocztowym</vt:lpstr>
      <vt:lpstr>Możliwość utworzenia nie standardowych nazw</vt:lpstr>
      <vt:lpstr>Jak nie nazywać klas lub funkcji :D</vt:lpstr>
      <vt:lpstr>Data class</vt:lpstr>
      <vt:lpstr>Parametry nazwane konstruktora</vt:lpstr>
      <vt:lpstr>Parametry domyślne konstruktora</vt:lpstr>
      <vt:lpstr>Przekazywanie instrukcji w parametrze i wartości zwracanej</vt:lpstr>
      <vt:lpstr>Opóźnianie inicjalizacji obiektów</vt:lpstr>
      <vt:lpstr>lateinit</vt:lpstr>
      <vt:lpstr>by lazy {}</vt:lpstr>
      <vt:lpstr>Błąd braku inicjalizacji zmiennej przed jej użyciem</vt:lpstr>
      <vt:lpstr>Źródła </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Kotlin</dc:title>
  <dc:creator>Grzesiek</dc:creator>
  <cp:lastModifiedBy>Grzegorz Bobryk</cp:lastModifiedBy>
  <cp:revision>77</cp:revision>
  <dcterms:created xsi:type="dcterms:W3CDTF">2019-12-10T09:25:55Z</dcterms:created>
  <dcterms:modified xsi:type="dcterms:W3CDTF">2019-12-15T10:34:58Z</dcterms:modified>
</cp:coreProperties>
</file>