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6"/>
  </p:notesMasterIdLst>
  <p:sldIdLst>
    <p:sldId id="257" r:id="rId2"/>
    <p:sldId id="290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291" r:id="rId21"/>
    <p:sldId id="293" r:id="rId22"/>
    <p:sldId id="292" r:id="rId23"/>
    <p:sldId id="268" r:id="rId24"/>
    <p:sldId id="269" r:id="rId25"/>
    <p:sldId id="270" r:id="rId26"/>
    <p:sldId id="271" r:id="rId27"/>
    <p:sldId id="318" r:id="rId28"/>
    <p:sldId id="319" r:id="rId29"/>
    <p:sldId id="320" r:id="rId30"/>
    <p:sldId id="272" r:id="rId31"/>
    <p:sldId id="273" r:id="rId32"/>
    <p:sldId id="274" r:id="rId33"/>
    <p:sldId id="275" r:id="rId34"/>
    <p:sldId id="321" r:id="rId35"/>
    <p:sldId id="276" r:id="rId36"/>
    <p:sldId id="277" r:id="rId37"/>
    <p:sldId id="278" r:id="rId38"/>
    <p:sldId id="279" r:id="rId39"/>
    <p:sldId id="280" r:id="rId40"/>
    <p:sldId id="281" r:id="rId41"/>
    <p:sldId id="282" r:id="rId42"/>
    <p:sldId id="283" r:id="rId43"/>
    <p:sldId id="287" r:id="rId44"/>
    <p:sldId id="288" r:id="rId4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911" autoAdjust="0"/>
    <p:restoredTop sz="98983" autoAdjust="0"/>
  </p:normalViewPr>
  <p:slideViewPr>
    <p:cSldViewPr>
      <p:cViewPr varScale="1">
        <p:scale>
          <a:sx n="88" d="100"/>
          <a:sy n="88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034C0-040F-4A80-9D67-3BD756693566}" type="datetimeFigureOut">
              <a:rPr lang="pl-PL" smtClean="0"/>
              <a:pPr/>
              <a:t>21.04.2018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433F9-9C6B-4645-96B2-494A1D7121F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433F9-9C6B-4645-96B2-494A1D7121FF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mailto:artur.niewiadomski@uph.edu.pl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rgbClr val="FBF8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logo_UPH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2483767" cy="943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64298" y="2636912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r>
              <a:rPr lang="pl-PL" smtClean="0"/>
              <a:t>2013-10-15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547664" y="6356350"/>
            <a:ext cx="6048672" cy="365125"/>
          </a:xfrm>
        </p:spPr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668344" y="6356350"/>
            <a:ext cx="1018456" cy="365125"/>
          </a:xfrm>
        </p:spPr>
        <p:txBody>
          <a:bodyPr/>
          <a:lstStyle/>
          <a:p>
            <a:fld id="{43796B80-2BF5-44E4-B27D-7F3C5A3DC65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le tekstowe 8"/>
          <p:cNvSpPr txBox="1"/>
          <p:nvPr userDrawn="1"/>
        </p:nvSpPr>
        <p:spPr>
          <a:xfrm>
            <a:off x="1147783" y="4509120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dr Artur Niewiadomski</a:t>
            </a:r>
          </a:p>
          <a:p>
            <a:pPr algn="ctr"/>
            <a:r>
              <a:rPr lang="pl-PL" dirty="0" smtClean="0"/>
              <a:t>Uniwersytet Przyrodniczo-Humanistyczny w Siedlcach</a:t>
            </a:r>
          </a:p>
          <a:p>
            <a:pPr algn="ctr"/>
            <a:r>
              <a:rPr lang="pl-PL" dirty="0" smtClean="0"/>
              <a:t>Wydział Nauk Ścisłych </a:t>
            </a:r>
          </a:p>
          <a:p>
            <a:pPr algn="ctr"/>
            <a:r>
              <a:rPr lang="pl-PL" dirty="0" smtClean="0"/>
              <a:t>Instytut Informatyki</a:t>
            </a:r>
          </a:p>
          <a:p>
            <a:pPr algn="ctr"/>
            <a:r>
              <a:rPr lang="pl-PL" dirty="0" err="1" smtClean="0">
                <a:hlinkClick r:id="rId3"/>
              </a:rPr>
              <a:t>artur.niewiadomski@uph.edu.pl</a:t>
            </a:r>
            <a:endParaRPr lang="pl-PL" dirty="0" smtClean="0"/>
          </a:p>
          <a:p>
            <a:pPr algn="ctr"/>
            <a:r>
              <a:rPr lang="pl-PL" dirty="0" smtClean="0"/>
              <a:t>http://artur.ii.uph.edu.pl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2013-10-15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2013-10-15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pli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357290" y="1357298"/>
            <a:ext cx="6643734" cy="18573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 userDrawn="1"/>
        </p:nvSpPr>
        <p:spPr>
          <a:xfrm>
            <a:off x="1214414" y="1214422"/>
            <a:ext cx="6643734" cy="1857388"/>
          </a:xfrm>
          <a:prstGeom prst="rect">
            <a:avLst/>
          </a:prstGeom>
          <a:noFill/>
          <a:ln w="15875" cap="sq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1428736"/>
            <a:ext cx="6500858" cy="1571636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2013-10-15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2013-10-15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2013-10-15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2013-10-15</a:t>
            </a: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2013-10-15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2013-10-15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2013-10-15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2013-10-15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F8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2013-10-15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763688" y="6356350"/>
            <a:ext cx="5616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Programowanie Funkcyjne</a:t>
            </a:r>
            <a:endParaRPr lang="pl-PL" dirty="0" smtClean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452320" y="6356350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96B80-2BF5-44E4-B27D-7F3C5A3DC65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Dokument_programu_Microsoft_Office_Word6.docx"/><Relationship Id="rId5" Type="http://schemas.openxmlformats.org/officeDocument/2006/relationships/package" Target="../embeddings/Dokument_programu_Microsoft_Office_Word5.docx"/><Relationship Id="rId4" Type="http://schemas.openxmlformats.org/officeDocument/2006/relationships/package" Target="../embeddings/Dokument_programu_Microsoft_Office_Word4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programu_Microsoft_Office_Word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Dokument_programu_Microsoft_Office_Word8.docx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programu_Microsoft_Office_Word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Dokument_programu_Microsoft_Office_Word12.docx"/><Relationship Id="rId5" Type="http://schemas.openxmlformats.org/officeDocument/2006/relationships/package" Target="../embeddings/Dokument_programu_Microsoft_Office_Word11.docx"/><Relationship Id="rId4" Type="http://schemas.openxmlformats.org/officeDocument/2006/relationships/package" Target="../embeddings/Dokument_programu_Microsoft_Office_Word10.docx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programu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programu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Dokument_programu_Microsoft_Office_Word3.doc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pl-PL" dirty="0" smtClean="0"/>
              <a:t>PROGRAMOWANIE  FUNKCYJNE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65260" y="2420888"/>
            <a:ext cx="6400800" cy="1752600"/>
          </a:xfrm>
        </p:spPr>
        <p:txBody>
          <a:bodyPr/>
          <a:lstStyle/>
          <a:p>
            <a:r>
              <a:rPr lang="pl-PL" dirty="0" smtClean="0"/>
              <a:t>Wykład 2</a:t>
            </a:r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147783" y="4509120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dr Artur Niewiadomski</a:t>
            </a:r>
          </a:p>
          <a:p>
            <a:pPr algn="ctr"/>
            <a:r>
              <a:rPr lang="pl-PL" dirty="0" smtClean="0"/>
              <a:t>Uniwersytet Przyrodniczo-Humanistyczny w Siedlcach</a:t>
            </a:r>
          </a:p>
          <a:p>
            <a:pPr algn="ctr"/>
            <a:r>
              <a:rPr lang="pl-PL" dirty="0" smtClean="0"/>
              <a:t>Wydział Nauk Ścisłych </a:t>
            </a:r>
          </a:p>
          <a:p>
            <a:pPr algn="ctr"/>
            <a:r>
              <a:rPr lang="pl-PL" dirty="0" smtClean="0"/>
              <a:t>Instytut Informatyki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35893"/>
            <a:ext cx="8229600" cy="4857403"/>
          </a:xfrm>
        </p:spPr>
        <p:txBody>
          <a:bodyPr>
            <a:normAutofit/>
          </a:bodyPr>
          <a:lstStyle/>
          <a:p>
            <a:r>
              <a:rPr lang="pl-PL" dirty="0" smtClean="0"/>
              <a:t>Zwracane wartości, lub  argumenty funkcji</a:t>
            </a:r>
            <a:endParaRPr lang="en-US" dirty="0" smtClean="0"/>
          </a:p>
          <a:p>
            <a:pPr lvl="1"/>
            <a:r>
              <a:rPr lang="pl-PL" dirty="0" smtClean="0"/>
              <a:t>Obliczenia są zapisane w postaci wyrażeń</a:t>
            </a:r>
          </a:p>
          <a:p>
            <a:pPr lvl="1"/>
            <a:r>
              <a:rPr lang="pl-PL" dirty="0" smtClean="0"/>
              <a:t>Potrzebne wyrażenia zwracające wiele wartości</a:t>
            </a:r>
            <a:r>
              <a:rPr lang="en-US" dirty="0" smtClean="0"/>
              <a:t>!</a:t>
            </a:r>
            <a:endParaRPr lang="pl-PL" dirty="0" smtClean="0"/>
          </a:p>
          <a:p>
            <a:pPr lvl="1"/>
            <a:endParaRPr lang="pl-PL" dirty="0" smtClean="0"/>
          </a:p>
          <a:p>
            <a:pPr lvl="2"/>
            <a:endParaRPr lang="en-US" dirty="0" smtClean="0"/>
          </a:p>
          <a:p>
            <a:pPr lvl="2"/>
            <a:endParaRPr lang="pl-PL" dirty="0" smtClean="0"/>
          </a:p>
          <a:p>
            <a:pPr lvl="2"/>
            <a:endParaRPr lang="pl-PL" dirty="0" smtClean="0"/>
          </a:p>
          <a:p>
            <a:r>
              <a:rPr lang="pl-PL" dirty="0" smtClean="0"/>
              <a:t>Krotka jako argument wygląda jak wołanie w C++ czy Java</a:t>
            </a:r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Wykorzystanie krotek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3729806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divMod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(a, b)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(a / b, a % b);;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divMod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2793702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divMod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a b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(a / b, a % b);;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divMod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i="1" dirty="0" smtClean="0">
                <a:latin typeface="Consolas" pitchFamily="49" charset="0"/>
                <a:cs typeface="Consolas" pitchFamily="49" charset="0"/>
              </a:rPr>
              <a:t>-&gt;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357686" y="2996952"/>
            <a:ext cx="1285884" cy="357190"/>
          </a:xfrm>
          <a:prstGeom prst="wedgeRoundRectCallout">
            <a:avLst>
              <a:gd name="adj1" fmla="val -87514"/>
              <a:gd name="adj2" fmla="val -11173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wzorzec</a:t>
            </a:r>
            <a:endParaRPr lang="cs-CZ" dirty="0"/>
          </a:p>
        </p:txBody>
      </p:sp>
      <p:sp>
        <p:nvSpPr>
          <p:cNvPr id="7" name="TextBox 6"/>
          <p:cNvSpPr txBox="1"/>
          <p:nvPr/>
        </p:nvSpPr>
        <p:spPr>
          <a:xfrm>
            <a:off x="3388334" y="5241974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nn-NO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nn-NO" dirty="0" smtClean="0">
                <a:latin typeface="Consolas" pitchFamily="49" charset="0"/>
                <a:cs typeface="Consolas" pitchFamily="49" charset="0"/>
              </a:rPr>
              <a:t>d, rem = divMod (17, 3);;</a:t>
            </a:r>
          </a:p>
          <a:p>
            <a:r>
              <a:rPr lang="nn-NO" i="1" dirty="0" smtClean="0">
                <a:latin typeface="Consolas" pitchFamily="49" charset="0"/>
                <a:cs typeface="Consolas" pitchFamily="49" charset="0"/>
              </a:rPr>
              <a:t>val rem : int = 2</a:t>
            </a:r>
          </a:p>
          <a:p>
            <a:r>
              <a:rPr lang="nn-NO" i="1" dirty="0" smtClean="0">
                <a:latin typeface="Consolas" pitchFamily="49" charset="0"/>
                <a:cs typeface="Consolas" pitchFamily="49" charset="0"/>
              </a:rPr>
              <a:t>val d : int = 5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357950" y="3429000"/>
            <a:ext cx="2357454" cy="928694"/>
          </a:xfrm>
          <a:prstGeom prst="wedgeRoundRectCallout">
            <a:avLst>
              <a:gd name="adj1" fmla="val -64888"/>
              <a:gd name="adj2" fmla="val 1857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Istotna różnica:</a:t>
            </a:r>
            <a:endParaRPr lang="en-US" dirty="0" smtClean="0"/>
          </a:p>
          <a:p>
            <a:pPr algn="ctr"/>
            <a:r>
              <a:rPr lang="en-US" dirty="0" err="1" smtClean="0"/>
              <a:t>int</a:t>
            </a:r>
            <a:r>
              <a:rPr lang="en-US" dirty="0" smtClean="0"/>
              <a:t>  -&gt; </a:t>
            </a:r>
            <a:r>
              <a:rPr lang="en-US" dirty="0" err="1" smtClean="0"/>
              <a:t>int</a:t>
            </a:r>
            <a:r>
              <a:rPr lang="en-US" dirty="0" smtClean="0"/>
              <a:t> -&gt; </a:t>
            </a:r>
            <a:r>
              <a:rPr lang="en-US" dirty="0" err="1" smtClean="0"/>
              <a:t>int</a:t>
            </a:r>
            <a:r>
              <a:rPr lang="en-US" dirty="0" smtClean="0"/>
              <a:t> * </a:t>
            </a:r>
            <a:r>
              <a:rPr lang="en-US" dirty="0" err="1" smtClean="0"/>
              <a:t>int</a:t>
            </a:r>
            <a:endParaRPr lang="en-US" dirty="0" smtClean="0"/>
          </a:p>
          <a:p>
            <a:pPr algn="ctr"/>
            <a:r>
              <a:rPr lang="en-US" dirty="0" err="1" smtClean="0"/>
              <a:t>int</a:t>
            </a:r>
            <a:r>
              <a:rPr lang="en-US" dirty="0" smtClean="0"/>
              <a:t>  * </a:t>
            </a:r>
            <a:r>
              <a:rPr lang="en-US" dirty="0" err="1" smtClean="0"/>
              <a:t>int</a:t>
            </a:r>
            <a:r>
              <a:rPr lang="en-US" dirty="0" smtClean="0"/>
              <a:t> -&gt; </a:t>
            </a:r>
            <a:r>
              <a:rPr lang="en-US" dirty="0" err="1" smtClean="0"/>
              <a:t>int</a:t>
            </a:r>
            <a:r>
              <a:rPr lang="en-US" dirty="0" smtClean="0"/>
              <a:t> * </a:t>
            </a:r>
            <a:r>
              <a:rPr lang="en-US" dirty="0" err="1" smtClean="0"/>
              <a:t>int</a:t>
            </a:r>
            <a:endParaRPr lang="cs-CZ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Kombinacja kilku wartości </a:t>
            </a:r>
            <a:r>
              <a:rPr lang="en-US" dirty="0" smtClean="0"/>
              <a:t>(</a:t>
            </a:r>
            <a:r>
              <a:rPr lang="pl-PL" dirty="0" smtClean="0"/>
              <a:t>produkt zbiorów</a:t>
            </a:r>
            <a:r>
              <a:rPr lang="en-US" dirty="0" smtClean="0"/>
              <a:t>)</a:t>
            </a:r>
          </a:p>
          <a:p>
            <a:pPr lvl="1"/>
            <a:r>
              <a:rPr lang="pl-PL" dirty="0" smtClean="0"/>
              <a:t>Wyrażenia obliczające wiele wartości</a:t>
            </a:r>
            <a:endParaRPr lang="en-US" dirty="0" smtClean="0"/>
          </a:p>
          <a:p>
            <a:pPr lvl="1"/>
            <a:r>
              <a:rPr lang="en-US" dirty="0" smtClean="0"/>
              <a:t>Spec</a:t>
            </a:r>
            <a:r>
              <a:rPr lang="pl-PL" dirty="0" err="1" smtClean="0"/>
              <a:t>yfikacja</a:t>
            </a:r>
            <a:r>
              <a:rPr lang="pl-PL" dirty="0" smtClean="0"/>
              <a:t> parametrów funkcji</a:t>
            </a:r>
            <a:endParaRPr lang="en-US" dirty="0" smtClean="0"/>
          </a:p>
          <a:p>
            <a:pPr lvl="1"/>
            <a:r>
              <a:rPr lang="en-US" dirty="0" err="1" smtClean="0"/>
              <a:t>Gr</a:t>
            </a:r>
            <a:r>
              <a:rPr lang="pl-PL" dirty="0" err="1" smtClean="0"/>
              <a:t>upowanie</a:t>
            </a:r>
            <a:r>
              <a:rPr lang="pl-PL" dirty="0" smtClean="0"/>
              <a:t> logicznie powiązanych parametrów</a:t>
            </a:r>
          </a:p>
          <a:p>
            <a:pPr lvl="1"/>
            <a:r>
              <a:rPr lang="pl-PL" b="1" dirty="0" smtClean="0"/>
              <a:t>Przykłady</a:t>
            </a:r>
            <a:r>
              <a:rPr lang="en-US" dirty="0" smtClean="0"/>
              <a:t>: </a:t>
            </a:r>
            <a:endParaRPr lang="pl-PL" dirty="0" smtClean="0"/>
          </a:p>
          <a:p>
            <a:pPr lvl="2"/>
            <a:r>
              <a:rPr lang="pl-PL" dirty="0" smtClean="0"/>
              <a:t>Współrzędne (x,</a:t>
            </a:r>
            <a:r>
              <a:rPr lang="en-US" dirty="0" smtClean="0"/>
              <a:t> </a:t>
            </a:r>
            <a:r>
              <a:rPr lang="pl-PL" dirty="0" smtClean="0"/>
              <a:t>y)</a:t>
            </a:r>
            <a:r>
              <a:rPr lang="en-US" dirty="0" smtClean="0"/>
              <a:t>, </a:t>
            </a:r>
            <a:endParaRPr lang="pl-PL" dirty="0" smtClean="0"/>
          </a:p>
          <a:p>
            <a:pPr lvl="2"/>
            <a:r>
              <a:rPr lang="pl-PL" dirty="0" smtClean="0"/>
              <a:t>Data (dzień,  miesiąc, rok)</a:t>
            </a:r>
            <a:endParaRPr lang="en-US" dirty="0" smtClean="0"/>
          </a:p>
          <a:p>
            <a:r>
              <a:rPr lang="pl-PL" dirty="0" smtClean="0"/>
              <a:t>Bardzo prosty typ danych</a:t>
            </a:r>
            <a:endParaRPr lang="en-US" dirty="0" smtClean="0"/>
          </a:p>
          <a:p>
            <a:pPr lvl="1"/>
            <a:r>
              <a:rPr lang="pl-PL" dirty="0" smtClean="0"/>
              <a:t>Brak informacji o elementach (tylko typy)</a:t>
            </a:r>
            <a:endParaRPr lang="en-US" dirty="0" smtClean="0"/>
          </a:p>
          <a:p>
            <a:pPr lvl="1"/>
            <a:r>
              <a:rPr lang="pl-PL" dirty="0" smtClean="0"/>
              <a:t>Zbyt rozbudowane krotki stają się niewygodne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Krotki - podsumowanie</a:t>
            </a:r>
            <a:endParaRPr lang="cs-CZ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Typ</a:t>
            </a:r>
            <a:r>
              <a:rPr lang="pl-PL" dirty="0" smtClean="0"/>
              <a:t> składający się</a:t>
            </a:r>
            <a:r>
              <a:rPr lang="en-US" dirty="0" smtClean="0"/>
              <a:t> </a:t>
            </a:r>
            <a:r>
              <a:rPr lang="pl-PL" dirty="0" smtClean="0"/>
              <a:t>z nazwanych pól</a:t>
            </a:r>
            <a:endParaRPr lang="en-US" dirty="0" smtClean="0"/>
          </a:p>
          <a:p>
            <a:pPr lvl="1"/>
            <a:r>
              <a:rPr lang="pl-PL" b="1" dirty="0" smtClean="0"/>
              <a:t>Musi być zadeklarowany wcześniej</a:t>
            </a:r>
            <a:endParaRPr lang="cs-CZ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</a:t>
            </a:r>
            <a:r>
              <a:rPr lang="pl-PL" dirty="0" smtClean="0"/>
              <a:t>kordy</a:t>
            </a:r>
            <a:r>
              <a:rPr lang="en-US" dirty="0" smtClean="0"/>
              <a:t> (</a:t>
            </a:r>
            <a:r>
              <a:rPr lang="pl-PL" dirty="0" smtClean="0"/>
              <a:t>też </a:t>
            </a:r>
            <a:r>
              <a:rPr lang="pl-PL" smtClean="0"/>
              <a:t>typ produktowy</a:t>
            </a:r>
            <a:r>
              <a:rPr lang="en-US" smtClean="0"/>
              <a:t>)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2666052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open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System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type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Lecture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{ Name : string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Room : string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Starts 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DateTime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666052"/>
            <a:ext cx="3929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fsharp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{ Name = "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Programowanie F#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Room = "S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23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1"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Starts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DateTime.Parse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 ("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2015-10-12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9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45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") 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214678" y="2808928"/>
            <a:ext cx="1357322" cy="642942"/>
          </a:xfrm>
          <a:prstGeom prst="wedgeRoundRectCallout">
            <a:avLst>
              <a:gd name="adj1" fmla="val -78360"/>
              <a:gd name="adj2" fmla="val -2559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Deklaracja typu</a:t>
            </a:r>
            <a:endParaRPr lang="cs-CZ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715140" y="2094548"/>
            <a:ext cx="2249348" cy="642942"/>
          </a:xfrm>
          <a:prstGeom prst="wedgeRoundRectCallout">
            <a:avLst>
              <a:gd name="adj1" fmla="val -39313"/>
              <a:gd name="adj2" fmla="val 77440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Podajemy wartości</a:t>
            </a:r>
            <a:r>
              <a:rPr lang="en-US" dirty="0" smtClean="0"/>
              <a:t> (</a:t>
            </a:r>
            <a:r>
              <a:rPr lang="en-US" dirty="0" err="1" smtClean="0"/>
              <a:t>typ</a:t>
            </a:r>
            <a:r>
              <a:rPr lang="pl-PL" dirty="0" smtClean="0"/>
              <a:t> jest ustalany</a:t>
            </a:r>
            <a:r>
              <a:rPr lang="en-US" dirty="0" smtClean="0"/>
              <a:t>)</a:t>
            </a:r>
            <a:endParaRPr lang="cs-CZ" dirty="0"/>
          </a:p>
        </p:txBody>
      </p:sp>
      <p:sp>
        <p:nvSpPr>
          <p:cNvPr id="10" name="TextBox 9"/>
          <p:cNvSpPr txBox="1"/>
          <p:nvPr/>
        </p:nvSpPr>
        <p:spPr>
          <a:xfrm>
            <a:off x="857224" y="4246442"/>
            <a:ext cx="75009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fsharp.Name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string = </a:t>
            </a:r>
            <a:r>
              <a:rPr lang="pl-PL" i="1" dirty="0" smtClean="0">
                <a:latin typeface="Consolas" pitchFamily="49" charset="0"/>
                <a:cs typeface="Consolas" pitchFamily="49" charset="0"/>
              </a:rPr>
              <a:t>Programowanie F#</a:t>
            </a:r>
            <a:endParaRPr lang="en-US" i="1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match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fsharp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with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{ Name = nm; Room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} -&gt;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"%s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%s" nm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;;</a:t>
            </a:r>
          </a:p>
          <a:p>
            <a:r>
              <a:rPr lang="pl-PL" i="1" dirty="0" smtClean="0">
                <a:latin typeface="Consolas" pitchFamily="49" charset="0"/>
                <a:cs typeface="Consolas" pitchFamily="49" charset="0"/>
              </a:rPr>
              <a:t>Programowanie F#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i="1" dirty="0" smtClean="0">
                <a:latin typeface="Consolas" pitchFamily="49" charset="0"/>
                <a:cs typeface="Consolas" pitchFamily="49" charset="0"/>
              </a:rPr>
              <a:t>w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S</a:t>
            </a:r>
            <a:r>
              <a:rPr lang="pl-PL" i="1" dirty="0" smtClean="0">
                <a:latin typeface="Consolas" pitchFamily="49" charset="0"/>
                <a:cs typeface="Consolas" pitchFamily="49" charset="0"/>
              </a:rPr>
              <a:t>23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1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3357554" y="4077072"/>
            <a:ext cx="2006534" cy="494936"/>
          </a:xfrm>
          <a:prstGeom prst="wedgeRoundRectCallout">
            <a:avLst>
              <a:gd name="adj1" fmla="val -64255"/>
              <a:gd name="adj2" fmla="val -2559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Dostęp do pola przez nazwę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4071934" y="4929198"/>
            <a:ext cx="3596410" cy="357190"/>
          </a:xfrm>
          <a:prstGeom prst="wedgeRoundRectCallout">
            <a:avLst>
              <a:gd name="adj1" fmla="val -64711"/>
              <a:gd name="adj2" fmla="val 61737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Dekompozycja za pomocą wzorca</a:t>
            </a:r>
            <a:endParaRPr lang="cs-CZ" dirty="0"/>
          </a:p>
        </p:txBody>
      </p:sp>
      <p:sp>
        <p:nvSpPr>
          <p:cNvPr id="14" name="Symbol zastępczy numeru slajd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Rekordy (i np. krotki)</a:t>
            </a:r>
            <a:r>
              <a:rPr lang="en-US" dirty="0" smtClean="0"/>
              <a:t> </a:t>
            </a:r>
            <a:r>
              <a:rPr lang="pl-PL" dirty="0" smtClean="0"/>
              <a:t>są niezmienne</a:t>
            </a:r>
            <a:endParaRPr lang="en-US" dirty="0" smtClean="0"/>
          </a:p>
          <a:p>
            <a:pPr lvl="1"/>
            <a:r>
              <a:rPr lang="pl-PL" dirty="0" smtClean="0"/>
              <a:t>Jak zmienić wartości pól</a:t>
            </a:r>
            <a:r>
              <a:rPr lang="en-US" dirty="0" smtClean="0"/>
              <a:t>?</a:t>
            </a:r>
          </a:p>
          <a:p>
            <a:pPr lvl="1"/>
            <a:r>
              <a:rPr lang="pl-PL" dirty="0" smtClean="0"/>
              <a:t>Nowy rekord ze zmianami</a:t>
            </a:r>
            <a:endParaRPr lang="en-US" dirty="0" smtClean="0"/>
          </a:p>
          <a:p>
            <a:pPr lvl="5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r>
              <a:rPr lang="pl-PL" dirty="0" smtClean="0"/>
              <a:t>Klonowanie rekordów z niewielkimi zmianami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Rekordy a obliczenia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3237556"/>
            <a:ext cx="678661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changeRoom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room lecture =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{ Name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lecture.Name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Starts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lecture.Starts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Room = room }</a:t>
            </a:r>
          </a:p>
          <a:p>
            <a:endParaRPr lang="en-US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newfs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changeRoom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A3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fsharp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5282999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changeRoom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room lecture =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{ lecture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with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Room = room 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6500826" y="2857496"/>
            <a:ext cx="1928826" cy="571504"/>
          </a:xfrm>
          <a:prstGeom prst="wedgeRoundRectCallout">
            <a:avLst>
              <a:gd name="adj1" fmla="val -85045"/>
              <a:gd name="adj2" fmla="val 6216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Kopiowanie pól niezmienianych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286248" y="3929066"/>
            <a:ext cx="2518000" cy="285752"/>
          </a:xfrm>
          <a:prstGeom prst="wedgeRoundRectCallout">
            <a:avLst>
              <a:gd name="adj1" fmla="val -69992"/>
              <a:gd name="adj2" fmla="val -21173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Podajemy nową wartość</a:t>
            </a:r>
            <a:endParaRPr lang="cs-CZ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910" y="1731969"/>
            <a:ext cx="8043890" cy="4411675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Do reprezentacji bardziej złożonych struktur</a:t>
            </a:r>
            <a:endParaRPr lang="en-US" dirty="0" smtClean="0"/>
          </a:p>
          <a:p>
            <a:pPr lvl="1"/>
            <a:r>
              <a:rPr lang="pl-PL" dirty="0" smtClean="0"/>
              <a:t>Nazwy pól nadają znaczenie danym</a:t>
            </a:r>
            <a:endParaRPr lang="en-US" dirty="0" smtClean="0"/>
          </a:p>
          <a:p>
            <a:pPr lvl="1"/>
            <a:r>
              <a:rPr lang="pl-PL" dirty="0" smtClean="0"/>
              <a:t>Łatwe do klonowania za pomocą </a:t>
            </a:r>
            <a:r>
              <a:rPr lang="en-US" b="1" dirty="0" smtClean="0"/>
              <a:t>with </a:t>
            </a:r>
            <a:endParaRPr lang="en-US" dirty="0" smtClean="0"/>
          </a:p>
          <a:p>
            <a:r>
              <a:rPr lang="pl-PL" dirty="0" smtClean="0"/>
              <a:t>Intuicyjnie: krotki lepiej nadają się do  przechowywania wartości tymczasowych, a rekordy do np. danych wejściowych/wyjściowych</a:t>
            </a:r>
            <a:endParaRPr lang="en-US" i="1" dirty="0" smtClean="0"/>
          </a:p>
          <a:p>
            <a:pPr lvl="1"/>
            <a:r>
              <a:rPr lang="en-US" i="1" dirty="0" err="1" smtClean="0"/>
              <a:t>Da</a:t>
            </a:r>
            <a:r>
              <a:rPr lang="pl-PL" i="1" dirty="0" err="1" smtClean="0"/>
              <a:t>ne</a:t>
            </a:r>
            <a:r>
              <a:rPr lang="pl-PL" i="1" dirty="0" smtClean="0"/>
              <a:t> </a:t>
            </a:r>
            <a:r>
              <a:rPr lang="en-US" dirty="0" smtClean="0"/>
              <a:t>– </a:t>
            </a:r>
            <a:r>
              <a:rPr lang="pl-PL" dirty="0" smtClean="0"/>
              <a:t>podstawowy byt, na którym pracuje program</a:t>
            </a:r>
            <a:endParaRPr lang="en-US" dirty="0" smtClean="0"/>
          </a:p>
          <a:p>
            <a:pPr lvl="1"/>
            <a:r>
              <a:rPr lang="pl-PL" i="1" dirty="0" smtClean="0"/>
              <a:t>Wartości </a:t>
            </a:r>
            <a:r>
              <a:rPr lang="en-US" dirty="0" smtClean="0"/>
              <a:t>– </a:t>
            </a:r>
            <a:r>
              <a:rPr lang="pl-PL" dirty="0" smtClean="0"/>
              <a:t>wyniki wyrażeń </a:t>
            </a:r>
            <a:r>
              <a:rPr lang="en-US" dirty="0" smtClean="0"/>
              <a:t>(</a:t>
            </a:r>
            <a:r>
              <a:rPr lang="pl-PL" dirty="0" smtClean="0"/>
              <a:t>intuicyjna różnica</a:t>
            </a:r>
            <a:r>
              <a:rPr lang="en-US" dirty="0" smtClean="0"/>
              <a:t>!)</a:t>
            </a:r>
          </a:p>
          <a:p>
            <a:r>
              <a:rPr lang="pl-PL" dirty="0" smtClean="0"/>
              <a:t>W</a:t>
            </a:r>
            <a:r>
              <a:rPr lang="en-US" dirty="0" smtClean="0"/>
              <a:t> F#, </a:t>
            </a:r>
            <a:r>
              <a:rPr lang="pl-PL" dirty="0" smtClean="0"/>
              <a:t>rekordy kompilowane do klas </a:t>
            </a:r>
            <a:r>
              <a:rPr lang="en-US" dirty="0" smtClean="0"/>
              <a:t>.NET </a:t>
            </a:r>
          </a:p>
          <a:p>
            <a:pPr lvl="1"/>
            <a:r>
              <a:rPr lang="pl-PL" dirty="0" smtClean="0"/>
              <a:t>Łatwo dostępne z poziomu </a:t>
            </a:r>
            <a:r>
              <a:rPr lang="en-US" dirty="0" smtClean="0"/>
              <a:t>C#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</a:t>
            </a:r>
            <a:r>
              <a:rPr lang="pl-PL" dirty="0" smtClean="0"/>
              <a:t>kordy</a:t>
            </a:r>
            <a:endParaRPr lang="cs-CZ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pl-PL" dirty="0" smtClean="0"/>
              <a:t>Typy „sumaryczne” w </a:t>
            </a:r>
            <a:r>
              <a:rPr lang="en-US" dirty="0" smtClean="0"/>
              <a:t>F#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Typ danych reprezentujący alternatywy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1" dirty="0" smtClean="0">
                <a:cs typeface="Calibri" pitchFamily="34" charset="0"/>
              </a:rPr>
              <a:t>				</a:t>
            </a:r>
            <a:r>
              <a:rPr lang="pl-PL" sz="2200" i="1" dirty="0" smtClean="0">
                <a:cs typeface="Calibri" pitchFamily="34" charset="0"/>
              </a:rPr>
              <a:t>	</a:t>
            </a:r>
            <a:r>
              <a:rPr lang="en-US" sz="2200" i="1" dirty="0" err="1" smtClean="0">
                <a:cs typeface="Calibri" pitchFamily="34" charset="0"/>
              </a:rPr>
              <a:t>int</a:t>
            </a:r>
            <a:r>
              <a:rPr lang="en-US" sz="2200" i="1" dirty="0" smtClean="0">
                <a:cs typeface="Calibri" pitchFamily="34" charset="0"/>
              </a:rPr>
              <a:t> + string =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200" i="1" dirty="0" smtClean="0">
                <a:cs typeface="Calibri" pitchFamily="34" charset="0"/>
              </a:rPr>
              <a:t>	</a:t>
            </a:r>
            <a:r>
              <a:rPr lang="en-US" sz="2200" i="1" dirty="0" smtClean="0">
                <a:cs typeface="Calibri" pitchFamily="34" charset="0"/>
              </a:rPr>
              <a:t>				  { …, (</a:t>
            </a:r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  <a:cs typeface="Calibri" pitchFamily="34" charset="0"/>
              </a:rPr>
              <a:t>1</a:t>
            </a:r>
            <a:r>
              <a:rPr lang="en-US" sz="2200" i="1" dirty="0" smtClean="0">
                <a:cs typeface="Calibri" pitchFamily="34" charset="0"/>
              </a:rPr>
              <a:t>, -1), (</a:t>
            </a:r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  <a:cs typeface="Calibri" pitchFamily="34" charset="0"/>
              </a:rPr>
              <a:t>1</a:t>
            </a:r>
            <a:r>
              <a:rPr lang="en-US" sz="2200" i="1" dirty="0" smtClean="0">
                <a:cs typeface="Calibri" pitchFamily="34" charset="0"/>
              </a:rPr>
              <a:t>, 0), (</a:t>
            </a:r>
            <a:r>
              <a:rPr lang="en-US" sz="2200" b="1" i="1" dirty="0" smtClean="0">
                <a:solidFill>
                  <a:schemeClr val="accent6">
                    <a:lumMod val="75000"/>
                  </a:schemeClr>
                </a:solidFill>
                <a:cs typeface="Calibri" pitchFamily="34" charset="0"/>
              </a:rPr>
              <a:t>1</a:t>
            </a:r>
            <a:r>
              <a:rPr lang="en-US" sz="2200" i="1" dirty="0" smtClean="0">
                <a:cs typeface="Calibri" pitchFamily="34" charset="0"/>
              </a:rPr>
              <a:t>, 1), …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1" dirty="0" smtClean="0">
                <a:cs typeface="Calibri" pitchFamily="34" charset="0"/>
              </a:rPr>
              <a:t>	</a:t>
            </a:r>
            <a:r>
              <a:rPr lang="pl-PL" sz="2200" i="1" dirty="0" smtClean="0">
                <a:cs typeface="Calibri" pitchFamily="34" charset="0"/>
              </a:rPr>
              <a:t>	</a:t>
            </a:r>
            <a:r>
              <a:rPr lang="en-US" sz="2200" i="1" dirty="0" smtClean="0">
                <a:cs typeface="Calibri" pitchFamily="34" charset="0"/>
              </a:rPr>
              <a:t>			     …, (</a:t>
            </a:r>
            <a:r>
              <a:rPr lang="en-US" sz="2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alibri" pitchFamily="34" charset="0"/>
              </a:rPr>
              <a:t>2</a:t>
            </a:r>
            <a:r>
              <a:rPr lang="en-US" sz="2200" i="1" dirty="0" smtClean="0">
                <a:cs typeface="Calibri" pitchFamily="34" charset="0"/>
              </a:rPr>
              <a:t>, ""), (</a:t>
            </a:r>
            <a:r>
              <a:rPr lang="en-US" sz="2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alibri" pitchFamily="34" charset="0"/>
              </a:rPr>
              <a:t>2</a:t>
            </a:r>
            <a:r>
              <a:rPr lang="en-US" sz="2200" i="1" dirty="0" smtClean="0">
                <a:cs typeface="Calibri" pitchFamily="34" charset="0"/>
              </a:rPr>
              <a:t>, "a"), (</a:t>
            </a:r>
            <a:r>
              <a:rPr lang="en-US" sz="2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alibri" pitchFamily="34" charset="0"/>
              </a:rPr>
              <a:t>2</a:t>
            </a:r>
            <a:r>
              <a:rPr lang="en-US" sz="2200" i="1" dirty="0" smtClean="0">
                <a:cs typeface="Calibri" pitchFamily="34" charset="0"/>
              </a:rPr>
              <a:t>, "</a:t>
            </a:r>
            <a:r>
              <a:rPr lang="en-US" sz="2200" i="1" dirty="0" err="1" smtClean="0">
                <a:cs typeface="Calibri" pitchFamily="34" charset="0"/>
              </a:rPr>
              <a:t>aa</a:t>
            </a:r>
            <a:r>
              <a:rPr lang="en-US" sz="2200" i="1" dirty="0" smtClean="0">
                <a:cs typeface="Calibri" pitchFamily="34" charset="0"/>
              </a:rPr>
              <a:t>"), … }</a:t>
            </a:r>
          </a:p>
          <a:p>
            <a:pPr>
              <a:spcBef>
                <a:spcPts val="0"/>
              </a:spcBef>
            </a:pPr>
            <a:r>
              <a:rPr lang="pl-PL" dirty="0" smtClean="0"/>
              <a:t>Przykłady</a:t>
            </a:r>
            <a:r>
              <a:rPr lang="en-US" dirty="0" smtClean="0"/>
              <a:t>: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Unia dyskryminowana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737718" y="2132856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type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Variant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of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of string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3714752"/>
            <a:ext cx="67866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type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Season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Spring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Summer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Autumn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Winter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187624" y="5301208"/>
            <a:ext cx="2664296" cy="1166378"/>
          </a:xfrm>
          <a:prstGeom prst="wedgeRoundRectCallout">
            <a:avLst>
              <a:gd name="adj1" fmla="val 5338"/>
              <a:gd name="adj2" fmla="val -6784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Najprostszy przypadek </a:t>
            </a:r>
            <a:r>
              <a:rPr lang="en-US" dirty="0" smtClean="0"/>
              <a:t> – </a:t>
            </a:r>
            <a:r>
              <a:rPr lang="pl-PL" dirty="0" smtClean="0"/>
              <a:t> typ wyliczeniowy (dyskryminator bez dodatkowych wartości) </a:t>
            </a: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4357686" y="3714752"/>
            <a:ext cx="67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type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Shape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Circle of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of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000628" y="5000636"/>
            <a:ext cx="2143140" cy="785818"/>
          </a:xfrm>
          <a:prstGeom prst="wedgeRoundRectCallout">
            <a:avLst>
              <a:gd name="adj1" fmla="val 18026"/>
              <a:gd name="adj2" fmla="val -9188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Różne typy wartości powiązane z dyskryminatorami</a:t>
            </a:r>
            <a:endParaRPr lang="cs-CZ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pl-PL" dirty="0" smtClean="0"/>
              <a:t>Rozróżnianie pomiędzy przypadkami – wzorce</a:t>
            </a:r>
          </a:p>
          <a:p>
            <a:pPr lvl="2"/>
            <a:endParaRPr lang="pl-PL" dirty="0" smtClean="0"/>
          </a:p>
          <a:p>
            <a:pPr lvl="3"/>
            <a:endParaRPr lang="pl-PL" dirty="0" smtClean="0"/>
          </a:p>
          <a:p>
            <a:pPr lvl="4">
              <a:buNone/>
            </a:pPr>
            <a:endParaRPr lang="pl-PL" dirty="0" smtClean="0"/>
          </a:p>
          <a:p>
            <a:pPr lvl="4">
              <a:buNone/>
            </a:pPr>
            <a:endParaRPr lang="en-US" dirty="0" smtClean="0"/>
          </a:p>
          <a:p>
            <a:r>
              <a:rPr lang="pl-PL" dirty="0" smtClean="0"/>
              <a:t>Sprawdzanie wzorców podczas kompilacji</a:t>
            </a:r>
            <a:endParaRPr lang="en-US" sz="1800" dirty="0" smtClean="0"/>
          </a:p>
          <a:p>
            <a:pPr lvl="3"/>
            <a:endParaRPr lang="pl-PL" dirty="0" smtClean="0"/>
          </a:p>
          <a:p>
            <a:pPr lvl="2"/>
            <a:endParaRPr lang="pl-PL" dirty="0" smtClean="0"/>
          </a:p>
          <a:p>
            <a:r>
              <a:rPr lang="pl-PL" dirty="0" smtClean="0"/>
              <a:t>Dopasowanie wzorca za pomocą </a:t>
            </a:r>
            <a:r>
              <a:rPr lang="en-US" b="1" dirty="0" smtClean="0"/>
              <a:t>let</a:t>
            </a:r>
            <a:r>
              <a:rPr lang="en-US" dirty="0" smtClean="0"/>
              <a:t>:</a:t>
            </a:r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Wykorzystanie unii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951672"/>
            <a:ext cx="67866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shapeArea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shape =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match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shape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with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Circle(radius) -&gt;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Math.PI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radius 2)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Rectangle(width, height) -&gt; width * height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714348" y="3215256"/>
            <a:ext cx="2214578" cy="285752"/>
          </a:xfrm>
          <a:prstGeom prst="wedgeRoundRectCallout">
            <a:avLst>
              <a:gd name="adj1" fmla="val 27642"/>
              <a:gd name="adj2" fmla="val -97839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Dyskryminator</a:t>
            </a:r>
            <a:endParaRPr lang="cs-CZ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643438" y="3068960"/>
            <a:ext cx="2736874" cy="500066"/>
          </a:xfrm>
          <a:prstGeom prst="wedgeRoundRectCallout">
            <a:avLst>
              <a:gd name="adj1" fmla="val -62250"/>
              <a:gd name="adj2" fmla="val -52125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Zagnieżdżony wzorzec</a:t>
            </a:r>
            <a:r>
              <a:rPr lang="en-US" dirty="0" smtClean="0"/>
              <a:t>: </a:t>
            </a:r>
            <a:r>
              <a:rPr lang="pl-PL" dirty="0" smtClean="0"/>
              <a:t>„wyciągnięcie” wartości</a:t>
            </a:r>
            <a:endParaRPr lang="cs-CZ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4005064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match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with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| String(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msg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-&gt;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"%s"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msg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72198" y="4357694"/>
            <a:ext cx="2428892" cy="642942"/>
          </a:xfrm>
          <a:prstGeom prst="wedgeRoundRectCallout">
            <a:avLst>
              <a:gd name="adj1" fmla="val -86171"/>
              <a:gd name="adj2" fmla="val -21014"/>
              <a:gd name="adj3" fmla="val 16667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Warning</a:t>
            </a:r>
            <a:r>
              <a:rPr lang="en-US" dirty="0" smtClean="0"/>
              <a:t>: Incomplete</a:t>
            </a:r>
            <a:br>
              <a:rPr lang="en-US" dirty="0" smtClean="0"/>
            </a:br>
            <a:r>
              <a:rPr lang="en-US" dirty="0" smtClean="0"/>
              <a:t>pattern match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1428728" y="5429264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(num))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var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5214942" y="5429264"/>
            <a:ext cx="2428892" cy="500066"/>
          </a:xfrm>
          <a:prstGeom prst="wedgeRoundRectCallout">
            <a:avLst>
              <a:gd name="adj1" fmla="val -71181"/>
              <a:gd name="adj2" fmla="val -15935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Składniowo poprawne, ale niezbyt przydatne</a:t>
            </a:r>
            <a:endParaRPr lang="cs-CZ" dirty="0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Do reprezentacji danych w różnych przypadkach</a:t>
            </a:r>
            <a:endParaRPr lang="en-US" dirty="0" smtClean="0"/>
          </a:p>
          <a:p>
            <a:pPr lvl="1"/>
            <a:r>
              <a:rPr lang="pl-PL" dirty="0" smtClean="0"/>
              <a:t>Wyrażenie po ewaluacji zwraca </a:t>
            </a:r>
            <a:r>
              <a:rPr lang="en-US" b="1" dirty="0" smtClean="0"/>
              <a:t>A </a:t>
            </a:r>
            <a:r>
              <a:rPr lang="pl-PL" dirty="0" smtClean="0"/>
              <a:t>lub</a:t>
            </a:r>
            <a:r>
              <a:rPr lang="en-US" dirty="0" smtClean="0"/>
              <a:t> </a:t>
            </a:r>
            <a:r>
              <a:rPr lang="en-US" b="1" dirty="0" smtClean="0"/>
              <a:t>B</a:t>
            </a:r>
          </a:p>
          <a:p>
            <a:pPr lvl="1"/>
            <a:r>
              <a:rPr lang="pl-PL" dirty="0" smtClean="0"/>
              <a:t>Kompilator sprawdza, czy obsłużone są wszystkie przypadki</a:t>
            </a:r>
            <a:endParaRPr lang="en-US" dirty="0" smtClean="0"/>
          </a:p>
          <a:p>
            <a:pPr lvl="1"/>
            <a:r>
              <a:rPr lang="pl-PL" dirty="0" smtClean="0"/>
              <a:t>Niekiedy są używane unie tylko z jednym wariantem</a:t>
            </a: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Unie dyskryminowane</a:t>
            </a:r>
            <a:endParaRPr lang="cs-CZ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Reprezentuje wartość lub wartość pustą</a:t>
            </a:r>
          </a:p>
          <a:p>
            <a:pPr lvl="1"/>
            <a:r>
              <a:rPr lang="pl-PL" dirty="0" smtClean="0"/>
              <a:t>Można porównać do NULL w SQL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F# option type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3143248"/>
            <a:ext cx="3143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opt = Some(42)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match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opt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with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| Some(n) -&gt;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"%d" n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| None -&gt;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"nothing";;</a:t>
            </a:r>
          </a:p>
          <a:p>
            <a:endParaRPr lang="en-US" i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// Prints: 42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57620" y="2781256"/>
            <a:ext cx="48577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square opt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match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opt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with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| Some(n) -&gt; Some(n * n)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| None -&gt; None;;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square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option 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         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option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square (Some 4);;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option = Some 16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square None;;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option = None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000892" y="4286256"/>
            <a:ext cx="2071702" cy="571504"/>
          </a:xfrm>
          <a:prstGeom prst="wedgeRoundRectCallout">
            <a:avLst>
              <a:gd name="adj1" fmla="val -39484"/>
              <a:gd name="adj2" fmla="val -81173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Przyjmuje i zwraca </a:t>
            </a:r>
            <a:r>
              <a:rPr lang="en-US" dirty="0" smtClean="0"/>
              <a:t> “</a:t>
            </a:r>
            <a:r>
              <a:rPr lang="en-US" dirty="0" err="1" smtClean="0"/>
              <a:t>int</a:t>
            </a:r>
            <a:r>
              <a:rPr lang="en-US" dirty="0" smtClean="0"/>
              <a:t> option”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357290" y="5572140"/>
            <a:ext cx="2071702" cy="571504"/>
          </a:xfrm>
          <a:prstGeom prst="wedgeRoundRectCallout">
            <a:avLst>
              <a:gd name="adj1" fmla="val 75918"/>
              <a:gd name="adj2" fmla="val -61173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Poprawna obsługa pustych wartości</a:t>
            </a:r>
            <a:endParaRPr lang="cs-CZ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Dziś na wykładzie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Typy </a:t>
            </a:r>
            <a:r>
              <a:rPr lang="pl-PL" dirty="0" smtClean="0"/>
              <a:t>złożone</a:t>
            </a:r>
            <a:endParaRPr lang="pl-PL" dirty="0" smtClean="0"/>
          </a:p>
          <a:p>
            <a:r>
              <a:rPr lang="pl-PL" dirty="0" smtClean="0"/>
              <a:t>Moduły</a:t>
            </a:r>
            <a:endParaRPr lang="pl-PL" dirty="0" smtClean="0"/>
          </a:p>
          <a:p>
            <a:r>
              <a:rPr lang="pl-PL" dirty="0" smtClean="0"/>
              <a:t>Funkcje jako wartości</a:t>
            </a:r>
          </a:p>
          <a:p>
            <a:r>
              <a:rPr lang="pl-PL" dirty="0" err="1" smtClean="0"/>
              <a:t>Currying</a:t>
            </a:r>
            <a:r>
              <a:rPr lang="pl-PL" dirty="0" smtClean="0"/>
              <a:t> funkcji</a:t>
            </a:r>
          </a:p>
          <a:p>
            <a:r>
              <a:rPr lang="pl-PL" dirty="0" smtClean="0"/>
              <a:t>Częściowa aplikacja funkcji</a:t>
            </a:r>
          </a:p>
          <a:p>
            <a:r>
              <a:rPr lang="pl-PL" dirty="0" smtClean="0"/>
              <a:t>Funkcje wyższego rzędu</a:t>
            </a:r>
          </a:p>
          <a:p>
            <a:r>
              <a:rPr lang="pl-PL" dirty="0" smtClean="0"/>
              <a:t>Funkcje lambda (anonimowe)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Ciąg geometryczny:   </a:t>
            </a:r>
            <a:r>
              <a:rPr lang="pl-PL" b="1" dirty="0" smtClean="0"/>
              <a:t>a</a:t>
            </a:r>
            <a:r>
              <a:rPr lang="pl-PL" b="1" baseline="-25000" dirty="0" smtClean="0"/>
              <a:t>n</a:t>
            </a:r>
            <a:r>
              <a:rPr lang="pl-PL" b="1" dirty="0" smtClean="0"/>
              <a:t> = r</a:t>
            </a:r>
            <a:r>
              <a:rPr lang="pl-PL" b="1" baseline="30000" dirty="0" smtClean="0"/>
              <a:t>n-1</a:t>
            </a:r>
            <a:r>
              <a:rPr lang="pl-PL" dirty="0" smtClean="0"/>
              <a:t> dla n </a:t>
            </a:r>
            <a:r>
              <a:rPr lang="az-Cyrl-AZ" dirty="0" smtClean="0"/>
              <a:t>є</a:t>
            </a:r>
            <a:r>
              <a:rPr lang="pl-PL" dirty="0" smtClean="0"/>
              <a:t> {1, 2, 3, …}</a:t>
            </a:r>
            <a:endParaRPr lang="en-US" dirty="0" smtClean="0"/>
          </a:p>
          <a:p>
            <a:pPr lvl="1"/>
            <a:r>
              <a:rPr lang="pl-PL" dirty="0" smtClean="0"/>
              <a:t>Np. dla r=2:  1, 2, 4, 8, … </a:t>
            </a:r>
          </a:p>
          <a:p>
            <a:pPr lvl="1"/>
            <a:r>
              <a:rPr lang="pl-PL" dirty="0" smtClean="0"/>
              <a:t>Dla </a:t>
            </a:r>
            <a:r>
              <a:rPr lang="pl-PL" dirty="0" err="1" smtClean="0"/>
              <a:t>r</a:t>
            </a:r>
            <a:r>
              <a:rPr lang="pl-PL" dirty="0" smtClean="0"/>
              <a:t> = ½ : 1, ½, ¼, …</a:t>
            </a:r>
          </a:p>
          <a:p>
            <a:pPr lvl="1"/>
            <a:r>
              <a:rPr lang="pl-PL" dirty="0" smtClean="0"/>
              <a:t>Suma n pierwszych wyrazów</a:t>
            </a:r>
          </a:p>
          <a:p>
            <a:r>
              <a:rPr lang="pl-PL" dirty="0" smtClean="0"/>
              <a:t>Obliczenia</a:t>
            </a:r>
            <a:endParaRPr lang="en-US" dirty="0" smtClean="0"/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-t</a:t>
            </a:r>
            <a:r>
              <a:rPr lang="pl-PL" dirty="0" smtClean="0"/>
              <a:t>y</a:t>
            </a:r>
            <a:r>
              <a:rPr lang="en-US" dirty="0" smtClean="0"/>
              <a:t> </a:t>
            </a:r>
            <a:r>
              <a:rPr lang="pl-PL" dirty="0" smtClean="0"/>
              <a:t>wyraz ciągu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Sum</a:t>
            </a:r>
            <a:r>
              <a:rPr lang="pl-PL" dirty="0" smtClean="0"/>
              <a:t>a</a:t>
            </a:r>
            <a:r>
              <a:rPr lang="en-US" dirty="0" smtClean="0"/>
              <a:t> </a:t>
            </a:r>
            <a:r>
              <a:rPr lang="pl-PL" dirty="0" smtClean="0"/>
              <a:t>n pierwszych wyrazów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r>
              <a:rPr lang="pl-PL" dirty="0" smtClean="0"/>
              <a:t>W obydwu przypadkach mamy parametry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cs-CZ" dirty="0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108200" y="3035548"/>
          <a:ext cx="7899400" cy="825500"/>
        </p:xfrm>
        <a:graphic>
          <a:graphicData uri="http://schemas.openxmlformats.org/presentationml/2006/ole">
            <p:oleObj spid="_x0000_s4098" name="Dokument" r:id="rId4" imgW="5757666" imgH="609862" progId="Word.Document.12">
              <p:embed/>
            </p:oleObj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-2340768" y="4174480"/>
          <a:ext cx="13250830" cy="727025"/>
        </p:xfrm>
        <a:graphic>
          <a:graphicData uri="http://schemas.openxmlformats.org/presentationml/2006/ole">
            <p:oleObj spid="_x0000_s4099" name="Dokument" r:id="rId5" imgW="5757666" imgH="318251" progId="Word.Document.12">
              <p:embed/>
            </p:oleObj>
          </a:graphicData>
        </a:graphic>
      </p:graphicFrame>
      <p:sp>
        <p:nvSpPr>
          <p:cNvPr id="16" name="Rounded Rectangular Callout 15"/>
          <p:cNvSpPr/>
          <p:nvPr/>
        </p:nvSpPr>
        <p:spPr>
          <a:xfrm>
            <a:off x="6513766" y="4293096"/>
            <a:ext cx="2286016" cy="285752"/>
          </a:xfrm>
          <a:prstGeom prst="wedgeRoundRectCallout">
            <a:avLst>
              <a:gd name="adj1" fmla="val -60506"/>
              <a:gd name="adj2" fmla="val 57494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Liczba elementów</a:t>
            </a:r>
            <a:endParaRPr lang="cs-CZ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5299320" y="5293228"/>
            <a:ext cx="785818" cy="285752"/>
          </a:xfrm>
          <a:prstGeom prst="wedgeRoundRectCallout">
            <a:avLst>
              <a:gd name="adj1" fmla="val 46160"/>
              <a:gd name="adj2" fmla="val -97172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iloraz</a:t>
            </a:r>
            <a:endParaRPr lang="cs-CZ" dirty="0"/>
          </a:p>
        </p:txBody>
      </p:sp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2008188" y="4643929"/>
          <a:ext cx="7885112" cy="658813"/>
        </p:xfrm>
        <a:graphic>
          <a:graphicData uri="http://schemas.openxmlformats.org/presentationml/2006/ole">
            <p:oleObj spid="_x0000_s4100" name="Dokument" r:id="rId6" imgW="5757666" imgH="485657" progId="Word.Document.12">
              <p:embed/>
            </p:oleObj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20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  <p:sp>
        <p:nvSpPr>
          <p:cNvPr id="11" name="Objaśnienie prostokątne zaokrąglone 10"/>
          <p:cNvSpPr/>
          <p:nvPr/>
        </p:nvSpPr>
        <p:spPr>
          <a:xfrm>
            <a:off x="6300192" y="476672"/>
            <a:ext cx="2664296" cy="1008112"/>
          </a:xfrm>
          <a:prstGeom prst="wedgeRoundRectCallout">
            <a:avLst>
              <a:gd name="adj1" fmla="val -101731"/>
              <a:gd name="adj2" fmla="val 62500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dk1"/>
                </a:solidFill>
              </a:rPr>
              <a:t>Uproszczona definicja – pierwszy wyraz to zawsze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941089" y="5147618"/>
          <a:ext cx="11407775" cy="957262"/>
        </p:xfrm>
        <a:graphic>
          <a:graphicData uri="http://schemas.openxmlformats.org/presentationml/2006/ole">
            <p:oleObj spid="_x0000_s6148" name="Dokument" r:id="rId3" imgW="5757666" imgH="485657" progId="Word.Document.12">
              <p:embed/>
            </p:oleObj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Ciąg arytmetyczny:  </a:t>
            </a:r>
            <a:r>
              <a:rPr lang="pl-PL" b="1" dirty="0" smtClean="0"/>
              <a:t>a</a:t>
            </a:r>
            <a:r>
              <a:rPr lang="pl-PL" b="1" baseline="-25000" dirty="0" smtClean="0"/>
              <a:t>n</a:t>
            </a:r>
            <a:r>
              <a:rPr lang="pl-PL" b="1" dirty="0" smtClean="0"/>
              <a:t> = (n-1)</a:t>
            </a:r>
            <a:r>
              <a:rPr lang="pl-PL" b="1" dirty="0" err="1" smtClean="0"/>
              <a:t>r</a:t>
            </a:r>
            <a:r>
              <a:rPr lang="pl-PL" dirty="0" smtClean="0"/>
              <a:t> dla n </a:t>
            </a:r>
            <a:r>
              <a:rPr lang="az-Cyrl-AZ" dirty="0" smtClean="0"/>
              <a:t>є</a:t>
            </a:r>
            <a:r>
              <a:rPr lang="pl-PL" dirty="0" smtClean="0"/>
              <a:t> {1, 2, …}</a:t>
            </a:r>
          </a:p>
          <a:p>
            <a:r>
              <a:rPr lang="pl-PL" dirty="0" smtClean="0"/>
              <a:t>Np. dla r=2: 0, 2, 4, 6,…</a:t>
            </a:r>
          </a:p>
          <a:p>
            <a:r>
              <a:rPr lang="pl-PL" dirty="0" smtClean="0"/>
              <a:t>Dla </a:t>
            </a:r>
            <a:r>
              <a:rPr lang="pl-PL" dirty="0" err="1" smtClean="0"/>
              <a:t>r</a:t>
            </a:r>
            <a:r>
              <a:rPr lang="pl-PL" dirty="0" smtClean="0"/>
              <a:t> = ½ : 0, ½, 1, ….</a:t>
            </a:r>
            <a:endParaRPr lang="en-US" dirty="0" smtClean="0"/>
          </a:p>
          <a:p>
            <a:pPr lvl="1"/>
            <a:r>
              <a:rPr lang="pl-PL" dirty="0" smtClean="0"/>
              <a:t>Suma n pierwszych wyrazów</a:t>
            </a:r>
          </a:p>
          <a:p>
            <a:r>
              <a:rPr lang="pl-PL" dirty="0" smtClean="0"/>
              <a:t>Obliczenia</a:t>
            </a:r>
            <a:endParaRPr lang="en-US" dirty="0" smtClean="0"/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-t</a:t>
            </a:r>
            <a:r>
              <a:rPr lang="pl-PL" dirty="0" smtClean="0"/>
              <a:t>y</a:t>
            </a:r>
            <a:r>
              <a:rPr lang="en-US" dirty="0" smtClean="0"/>
              <a:t> </a:t>
            </a:r>
            <a:r>
              <a:rPr lang="pl-PL" dirty="0" smtClean="0"/>
              <a:t>wyraz ciągu</a:t>
            </a:r>
            <a:r>
              <a:rPr lang="en-US" dirty="0" smtClean="0"/>
              <a:t>:</a:t>
            </a:r>
            <a:r>
              <a:rPr lang="pl-PL" dirty="0" smtClean="0"/>
              <a:t>		</a:t>
            </a:r>
            <a:r>
              <a:rPr lang="pl-PL" sz="2400" dirty="0" smtClean="0"/>
              <a:t>(n-1)*</a:t>
            </a:r>
            <a:r>
              <a:rPr lang="pl-PL" sz="2400" dirty="0" err="1" smtClean="0"/>
              <a:t>r</a:t>
            </a:r>
            <a:endParaRPr lang="en-US" dirty="0" smtClean="0"/>
          </a:p>
          <a:p>
            <a:pPr lvl="1"/>
            <a:r>
              <a:rPr lang="en-US" dirty="0" smtClean="0"/>
              <a:t>Sum</a:t>
            </a:r>
            <a:r>
              <a:rPr lang="pl-PL" dirty="0" smtClean="0"/>
              <a:t>a</a:t>
            </a:r>
            <a:r>
              <a:rPr lang="en-US" dirty="0" smtClean="0"/>
              <a:t> </a:t>
            </a:r>
            <a:r>
              <a:rPr lang="pl-PL" dirty="0" smtClean="0"/>
              <a:t>n pierwszych wyrazów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 2</a:t>
            </a:r>
            <a:endParaRPr lang="cs-CZ" dirty="0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501056" y="2054225"/>
          <a:ext cx="7975600" cy="838200"/>
        </p:xfrm>
        <a:graphic>
          <a:graphicData uri="http://schemas.openxmlformats.org/presentationml/2006/ole">
            <p:oleObj spid="_x0000_s6146" name="Dokument" r:id="rId4" imgW="5757666" imgH="609862" progId="Word.Document.12">
              <p:embed/>
            </p:oleObj>
          </a:graphicData>
        </a:graphic>
      </p:graphicFrame>
      <p:sp>
        <p:nvSpPr>
          <p:cNvPr id="16" name="Rounded Rectangular Callout 15"/>
          <p:cNvSpPr/>
          <p:nvPr/>
        </p:nvSpPr>
        <p:spPr>
          <a:xfrm>
            <a:off x="6156176" y="4365104"/>
            <a:ext cx="1584176" cy="285752"/>
          </a:xfrm>
          <a:prstGeom prst="wedgeRoundRectCallout">
            <a:avLst>
              <a:gd name="adj1" fmla="val -60506"/>
              <a:gd name="adj2" fmla="val 57494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różnica</a:t>
            </a:r>
            <a:endParaRPr lang="cs-CZ" dirty="0"/>
          </a:p>
        </p:txBody>
      </p:sp>
      <p:sp>
        <p:nvSpPr>
          <p:cNvPr id="9" name="Rounded Rectangular Callout 15"/>
          <p:cNvSpPr/>
          <p:nvPr/>
        </p:nvSpPr>
        <p:spPr>
          <a:xfrm>
            <a:off x="6390440" y="4869160"/>
            <a:ext cx="2286016" cy="285752"/>
          </a:xfrm>
          <a:prstGeom prst="wedgeRoundRectCallout">
            <a:avLst>
              <a:gd name="adj1" fmla="val -60506"/>
              <a:gd name="adj2" fmla="val 57494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Liczba elementów</a:t>
            </a:r>
            <a:endParaRPr lang="cs-CZ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  <p:sp>
        <p:nvSpPr>
          <p:cNvPr id="11" name="Objaśnienie prostokątne zaokrąglone 10"/>
          <p:cNvSpPr/>
          <p:nvPr/>
        </p:nvSpPr>
        <p:spPr>
          <a:xfrm>
            <a:off x="6300192" y="476672"/>
            <a:ext cx="2664296" cy="1008112"/>
          </a:xfrm>
          <a:prstGeom prst="wedgeRoundRectCallout">
            <a:avLst>
              <a:gd name="adj1" fmla="val -101731"/>
              <a:gd name="adj2" fmla="val 62500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dk1"/>
                </a:solidFill>
              </a:rPr>
              <a:t>Uproszczona definicja – pierwszy wyraz to zawsze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Wykorzystanie wyrażeń w różnych kontekstach</a:t>
            </a:r>
            <a:endParaRPr lang="en-US" dirty="0" smtClean="0"/>
          </a:p>
          <a:p>
            <a:pPr lvl="1"/>
            <a:r>
              <a:rPr lang="pl-PL" dirty="0" smtClean="0"/>
              <a:t>Przypisujemy znaczenie parametrom</a:t>
            </a:r>
            <a:endParaRPr lang="en-US" dirty="0" smtClean="0"/>
          </a:p>
          <a:p>
            <a:pPr lvl="1"/>
            <a:r>
              <a:rPr lang="pl-PL" dirty="0" smtClean="0"/>
              <a:t>Definiujemy funkcje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r>
              <a:rPr lang="pl-PL" dirty="0" smtClean="0"/>
              <a:t>Wykorzystujemy funkcje</a:t>
            </a:r>
            <a:r>
              <a:rPr lang="en-US" dirty="0" smtClean="0"/>
              <a:t>:</a:t>
            </a:r>
          </a:p>
          <a:p>
            <a:pPr lvl="1"/>
            <a:r>
              <a:rPr lang="pl-PL" dirty="0" smtClean="0"/>
              <a:t>Do obliczania wartości</a:t>
            </a:r>
            <a:r>
              <a:rPr lang="en-US" dirty="0" smtClean="0"/>
              <a:t>:</a:t>
            </a:r>
          </a:p>
          <a:p>
            <a:pPr lvl="1"/>
            <a:r>
              <a:rPr lang="pl-PL" dirty="0" smtClean="0"/>
              <a:t>Do innych obliczeń</a:t>
            </a:r>
            <a:r>
              <a:rPr lang="en-US" dirty="0" smtClean="0"/>
              <a:t>: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„</a:t>
            </a:r>
            <a:r>
              <a:rPr lang="en-US" dirty="0" err="1" smtClean="0"/>
              <a:t>Refa</a:t>
            </a:r>
            <a:r>
              <a:rPr lang="pl-PL" dirty="0" err="1" smtClean="0"/>
              <a:t>ktoring</a:t>
            </a:r>
            <a:r>
              <a:rPr lang="pl-PL" dirty="0" smtClean="0"/>
              <a:t>”</a:t>
            </a:r>
            <a:r>
              <a:rPr lang="en-US" dirty="0" smtClean="0"/>
              <a:t> </a:t>
            </a:r>
            <a:r>
              <a:rPr lang="pl-PL" dirty="0" smtClean="0"/>
              <a:t>w matematyce</a:t>
            </a:r>
            <a:endParaRPr lang="cs-CZ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-1457837" y="3413126"/>
          <a:ext cx="8101539" cy="444502"/>
        </p:xfrm>
        <a:graphic>
          <a:graphicData uri="http://schemas.openxmlformats.org/presentationml/2006/ole">
            <p:oleObj spid="_x0000_s5122" name="Dokument" r:id="rId3" imgW="5757666" imgH="318251" progId="Word.Document.12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1854200" y="3276600"/>
          <a:ext cx="7518400" cy="622300"/>
        </p:xfrm>
        <a:graphic>
          <a:graphicData uri="http://schemas.openxmlformats.org/presentationml/2006/ole">
            <p:oleObj spid="_x0000_s5123" name="Dokument" r:id="rId4" imgW="5757666" imgH="485657" progId="Word.Document.12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2425700" y="4432300"/>
          <a:ext cx="8064500" cy="660400"/>
        </p:xfrm>
        <a:graphic>
          <a:graphicData uri="http://schemas.openxmlformats.org/presentationml/2006/ole">
            <p:oleObj spid="_x0000_s5124" name="Dokument" r:id="rId5" imgW="5757666" imgH="473417" progId="Word.Document.12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2507553" y="4929198"/>
          <a:ext cx="7422297" cy="785818"/>
        </p:xfrm>
        <a:graphic>
          <a:graphicData uri="http://schemas.openxmlformats.org/presentationml/2006/ole">
            <p:oleObj spid="_x0000_s5125" name="Document" r:id="rId6" imgW="5757666" imgH="609862" progId="Word.Document.12">
              <p:embed/>
            </p:oleObj>
          </a:graphicData>
        </a:graphic>
      </p:graphicFrame>
      <p:sp>
        <p:nvSpPr>
          <p:cNvPr id="18" name="Rounded Rectangular Callout 17"/>
          <p:cNvSpPr/>
          <p:nvPr/>
        </p:nvSpPr>
        <p:spPr>
          <a:xfrm>
            <a:off x="3571868" y="5572140"/>
            <a:ext cx="2286016" cy="285752"/>
          </a:xfrm>
          <a:prstGeom prst="wedgeRoundRectCallout">
            <a:avLst>
              <a:gd name="adj1" fmla="val 33243"/>
              <a:gd name="adj2" fmla="val -102505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</a:t>
            </a:r>
            <a:r>
              <a:rPr lang="pl-PL" dirty="0" smtClean="0"/>
              <a:t>a szeregu</a:t>
            </a:r>
            <a:endParaRPr lang="cs-CZ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22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Stru</a:t>
            </a:r>
            <a:r>
              <a:rPr lang="pl-PL" dirty="0" err="1" smtClean="0"/>
              <a:t>kturalizacja</a:t>
            </a:r>
            <a:r>
              <a:rPr lang="pl-PL" dirty="0" smtClean="0"/>
              <a:t> kodu </a:t>
            </a:r>
            <a:br>
              <a:rPr lang="pl-PL" dirty="0" smtClean="0"/>
            </a:br>
            <a:r>
              <a:rPr lang="pl-PL" dirty="0" smtClean="0"/>
              <a:t>z wykorzystaniem modułów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Grup</a:t>
            </a:r>
            <a:r>
              <a:rPr lang="pl-PL" dirty="0" err="1" smtClean="0"/>
              <a:t>owanie</a:t>
            </a:r>
            <a:r>
              <a:rPr lang="pl-PL" dirty="0" smtClean="0"/>
              <a:t> powiązanych ze sobą funkcjonalności</a:t>
            </a:r>
            <a:endParaRPr lang="en-US" dirty="0" smtClean="0"/>
          </a:p>
          <a:p>
            <a:pPr lvl="1"/>
            <a:r>
              <a:rPr lang="pl-PL" dirty="0" smtClean="0"/>
              <a:t>Np. obiekty w </a:t>
            </a:r>
            <a:r>
              <a:rPr lang="en-US" dirty="0" smtClean="0"/>
              <a:t>C#, mod</a:t>
            </a:r>
            <a:r>
              <a:rPr lang="pl-PL" dirty="0" err="1" smtClean="0"/>
              <a:t>uły</a:t>
            </a:r>
            <a:r>
              <a:rPr lang="pl-PL" dirty="0" smtClean="0"/>
              <a:t> w języku </a:t>
            </a:r>
            <a:r>
              <a:rPr lang="en-US" dirty="0" smtClean="0"/>
              <a:t>Pascal, …</a:t>
            </a:r>
          </a:p>
          <a:p>
            <a:pPr lvl="1"/>
            <a:r>
              <a:rPr lang="pl-PL" dirty="0" smtClean="0"/>
              <a:t>Jak to zrobić z funkcjami</a:t>
            </a:r>
            <a:r>
              <a:rPr lang="en-US" dirty="0" smtClean="0"/>
              <a:t>?</a:t>
            </a:r>
          </a:p>
          <a:p>
            <a:r>
              <a:rPr lang="pl-PL" dirty="0" smtClean="0"/>
              <a:t>W języku</a:t>
            </a:r>
            <a:r>
              <a:rPr lang="en-US" dirty="0" smtClean="0"/>
              <a:t> F#</a:t>
            </a:r>
            <a:r>
              <a:rPr lang="pl-PL" dirty="0" smtClean="0"/>
              <a:t> mamy do dyspozycji moduły.</a:t>
            </a:r>
            <a:endParaRPr lang="en-US" dirty="0" smtClean="0"/>
          </a:p>
          <a:p>
            <a:pPr lvl="1"/>
            <a:r>
              <a:rPr lang="pl-PL" dirty="0" smtClean="0"/>
              <a:t>Grupują powiązane funkcje</a:t>
            </a:r>
            <a:endParaRPr lang="en-US" dirty="0" smtClean="0"/>
          </a:p>
          <a:p>
            <a:pPr lvl="1"/>
            <a:r>
              <a:rPr lang="en-US" dirty="0" err="1" smtClean="0"/>
              <a:t>Modu</a:t>
            </a:r>
            <a:r>
              <a:rPr lang="pl-PL" dirty="0" err="1" smtClean="0"/>
              <a:t>ły</a:t>
            </a:r>
            <a:r>
              <a:rPr lang="pl-PL" dirty="0" smtClean="0"/>
              <a:t> nie mają wewnętrznego stanu</a:t>
            </a:r>
            <a:endParaRPr lang="en-US" dirty="0" smtClean="0"/>
          </a:p>
          <a:p>
            <a:pPr lvl="1"/>
            <a:r>
              <a:rPr lang="en-US" dirty="0" smtClean="0"/>
              <a:t>(… </a:t>
            </a:r>
            <a:r>
              <a:rPr lang="pl-PL" dirty="0" smtClean="0"/>
              <a:t>ale </a:t>
            </a:r>
            <a:r>
              <a:rPr lang="en-US" dirty="0" smtClean="0"/>
              <a:t>F# </a:t>
            </a:r>
            <a:r>
              <a:rPr lang="pl-PL" dirty="0" smtClean="0"/>
              <a:t>wspiera także styl obiektowy</a:t>
            </a:r>
            <a:r>
              <a:rPr lang="en-US" dirty="0" smtClean="0"/>
              <a:t>)</a:t>
            </a:r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</a:t>
            </a:r>
            <a:r>
              <a:rPr lang="pl-PL" dirty="0" err="1" smtClean="0"/>
              <a:t>izacja</a:t>
            </a:r>
            <a:r>
              <a:rPr lang="pl-PL" dirty="0" smtClean="0"/>
              <a:t> kodu</a:t>
            </a:r>
            <a:endParaRPr lang="cs-CZ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Funkcje o tych samych nazwach</a:t>
            </a:r>
            <a:endParaRPr lang="en-US" dirty="0" smtClean="0"/>
          </a:p>
          <a:p>
            <a:pPr lvl="1"/>
            <a:r>
              <a:rPr lang="pl-PL" dirty="0" smtClean="0"/>
              <a:t>Podobne moduły do różnych obliczeń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</a:t>
            </a:r>
            <a:r>
              <a:rPr lang="pl-PL" dirty="0" err="1" smtClean="0"/>
              <a:t>klaracja</a:t>
            </a:r>
            <a:r>
              <a:rPr lang="pl-PL" dirty="0" smtClean="0"/>
              <a:t> modułu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928794" y="2714620"/>
            <a:ext cx="57864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module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Geometric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nthTerm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(q:float) n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q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-1)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(q:float) n =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(1.0 -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pown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q n)) / (1.0 - q)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module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Arithmetic =    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nthTerm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d n =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(float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-1)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* d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d n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0.5 * (float n) *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nthTerm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d n)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14282" y="3143248"/>
            <a:ext cx="1643074" cy="642942"/>
          </a:xfrm>
          <a:prstGeom prst="wedgeRoundRectCallout">
            <a:avLst>
              <a:gd name="adj1" fmla="val 40597"/>
              <a:gd name="adj2" fmla="val -80188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Modu</a:t>
            </a:r>
            <a:r>
              <a:rPr lang="pl-PL" dirty="0" smtClean="0"/>
              <a:t>ł nie jest wyrażeniem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072198" y="2714620"/>
            <a:ext cx="2071702" cy="857256"/>
          </a:xfrm>
          <a:prstGeom prst="wedgeRoundRectCallout">
            <a:avLst>
              <a:gd name="adj1" fmla="val -69287"/>
              <a:gd name="adj2" fmla="val -3152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Zawiera definicje funkcji </a:t>
            </a:r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42844" y="5429264"/>
            <a:ext cx="2000264" cy="520016"/>
          </a:xfrm>
          <a:prstGeom prst="wedgeRoundRectCallout">
            <a:avLst>
              <a:gd name="adj1" fmla="val 40236"/>
              <a:gd name="adj2" fmla="val -141818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Pamiętajmy o wcięciach!</a:t>
            </a:r>
            <a:endParaRPr lang="cs-CZ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25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pl-PL" dirty="0" smtClean="0"/>
              <a:t>	</a:t>
            </a:r>
            <a:r>
              <a:rPr lang="en-US" dirty="0" smtClean="0"/>
              <a:t>					</a:t>
            </a:r>
            <a:r>
              <a:rPr lang="pl-PL" dirty="0" smtClean="0"/>
              <a:t>Bezpośrednio -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</a:t>
            </a:r>
            <a:r>
              <a:rPr lang="pl-PL" dirty="0" smtClean="0"/>
              <a:t>notacja kropkowa</a:t>
            </a:r>
            <a:endParaRPr lang="en-US" dirty="0" smtClean="0"/>
          </a:p>
          <a:p>
            <a:pPr lvl="1"/>
            <a:endParaRPr lang="pl-PL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pl-PL" dirty="0" smtClean="0"/>
              <a:t>	</a:t>
            </a:r>
            <a:r>
              <a:rPr lang="en-US" dirty="0" smtClean="0"/>
              <a:t>				</a:t>
            </a:r>
            <a:r>
              <a:rPr lang="pl-PL" dirty="0" smtClean="0"/>
              <a:t>Dyrektywa </a:t>
            </a:r>
            <a:r>
              <a:rPr lang="en-US" dirty="0" smtClean="0"/>
              <a:t>“open” </a:t>
            </a:r>
            <a:r>
              <a:rPr lang="pl-PL" dirty="0" smtClean="0"/>
              <a:t>powoduje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pl-PL" dirty="0" smtClean="0"/>
              <a:t>widoczność funkcji w 					kontekście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Korzystanie z modułów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657167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Geometric.sumTerms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0.8 10;;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float = 4.463129088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Arithmetic.sumTerms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0.8 10;;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float = 44.0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662" y="3717032"/>
            <a:ext cx="5786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open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Arithmetic</a:t>
            </a:r>
          </a:p>
          <a:p>
            <a:endParaRPr lang="en-US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nthTerm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2.0 10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2.0 10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26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7984" y="1772816"/>
            <a:ext cx="4716016" cy="4464496"/>
          </a:xfrm>
        </p:spPr>
        <p:txBody>
          <a:bodyPr>
            <a:normAutofit fontScale="47500" lnSpcReduction="20000"/>
          </a:bodyPr>
          <a:lstStyle/>
          <a:p>
            <a:pPr lvl="1">
              <a:buNone/>
            </a:pPr>
            <a:r>
              <a:rPr lang="pl-PL" sz="5800" b="1" dirty="0" smtClean="0"/>
              <a:t>Pamiętajmy o wcięciach!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pl-PL" i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pl-PL" i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pl-PL" i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i="1" dirty="0" smtClean="0">
                <a:latin typeface="Consolas" pitchFamily="49" charset="0"/>
                <a:cs typeface="Consolas" pitchFamily="49" charset="0"/>
              </a:rPr>
              <a:t>module Mod1 = </a:t>
            </a:r>
            <a:r>
              <a:rPr lang="pl-PL" i="1" dirty="0" err="1" smtClean="0">
                <a:latin typeface="Consolas" pitchFamily="49" charset="0"/>
                <a:cs typeface="Consolas" pitchFamily="49" charset="0"/>
              </a:rPr>
              <a:t>begin</a:t>
            </a:r>
            <a:endParaRPr lang="pl-PL" i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i="1" dirty="0" smtClean="0">
                <a:latin typeface="Consolas" pitchFamily="49" charset="0"/>
                <a:cs typeface="Consolas" pitchFamily="49" charset="0"/>
              </a:rPr>
              <a:t>  module Mod2 = </a:t>
            </a:r>
            <a:r>
              <a:rPr lang="pl-PL" i="1" dirty="0" err="1" smtClean="0">
                <a:latin typeface="Consolas" pitchFamily="49" charset="0"/>
                <a:cs typeface="Consolas" pitchFamily="49" charset="0"/>
              </a:rPr>
              <a:t>begin</a:t>
            </a:r>
            <a:endParaRPr lang="pl-PL" i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i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l-PL" i="1" dirty="0" smtClean="0">
                <a:latin typeface="Consolas" pitchFamily="49" charset="0"/>
                <a:cs typeface="Consolas" pitchFamily="49" charset="0"/>
              </a:rPr>
              <a:t> fun1 : x:int -&gt; </a:t>
            </a:r>
            <a:r>
              <a:rPr lang="pl-PL" i="1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pl-PL" i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i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l-PL" i="1" dirty="0" smtClean="0">
                <a:latin typeface="Consolas" pitchFamily="49" charset="0"/>
                <a:cs typeface="Consolas" pitchFamily="49" charset="0"/>
              </a:rPr>
              <a:t> fun2 : x:int -&gt; </a:t>
            </a:r>
            <a:r>
              <a:rPr lang="pl-PL" i="1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pl-PL" i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i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i="1" dirty="0" err="1" smtClean="0">
                <a:latin typeface="Consolas" pitchFamily="49" charset="0"/>
                <a:cs typeface="Consolas" pitchFamily="49" charset="0"/>
              </a:rPr>
              <a:t>end</a:t>
            </a:r>
            <a:endParaRPr lang="pl-PL" i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i="1" dirty="0" smtClean="0">
                <a:latin typeface="Consolas" pitchFamily="49" charset="0"/>
                <a:cs typeface="Consolas" pitchFamily="49" charset="0"/>
              </a:rPr>
              <a:t>  module Mod3 = </a:t>
            </a:r>
            <a:r>
              <a:rPr lang="pl-PL" i="1" dirty="0" err="1" smtClean="0">
                <a:latin typeface="Consolas" pitchFamily="49" charset="0"/>
                <a:cs typeface="Consolas" pitchFamily="49" charset="0"/>
              </a:rPr>
              <a:t>begin</a:t>
            </a:r>
            <a:endParaRPr lang="pl-PL" i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i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l-PL" i="1" dirty="0" smtClean="0">
                <a:latin typeface="Consolas" pitchFamily="49" charset="0"/>
                <a:cs typeface="Consolas" pitchFamily="49" charset="0"/>
              </a:rPr>
              <a:t> fun1 : x:int -&gt; </a:t>
            </a:r>
            <a:r>
              <a:rPr lang="pl-PL" i="1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pl-PL" i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i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l-PL" i="1" dirty="0" smtClean="0">
                <a:latin typeface="Consolas" pitchFamily="49" charset="0"/>
                <a:cs typeface="Consolas" pitchFamily="49" charset="0"/>
              </a:rPr>
              <a:t> fun2 : x:int -&gt; </a:t>
            </a:r>
            <a:r>
              <a:rPr lang="pl-PL" i="1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pl-PL" i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i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i="1" dirty="0" err="1" smtClean="0">
                <a:latin typeface="Consolas" pitchFamily="49" charset="0"/>
                <a:cs typeface="Consolas" pitchFamily="49" charset="0"/>
              </a:rPr>
              <a:t>end</a:t>
            </a:r>
            <a:endParaRPr lang="pl-PL" i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l-PL" i="1" dirty="0" err="1" smtClean="0">
                <a:latin typeface="Consolas" pitchFamily="49" charset="0"/>
                <a:cs typeface="Consolas" pitchFamily="49" charset="0"/>
              </a:rPr>
              <a:t>end</a:t>
            </a:r>
            <a:endParaRPr lang="pl-PL" i="1" dirty="0" smtClean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Moduły zagnieżdżone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844824"/>
            <a:ext cx="578647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Consolas" pitchFamily="49" charset="0"/>
                <a:cs typeface="Consolas" pitchFamily="49" charset="0"/>
              </a:rPr>
              <a:t>module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Mod1 =</a:t>
            </a:r>
          </a:p>
          <a:p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b="1" dirty="0" smtClean="0">
                <a:latin typeface="Consolas" pitchFamily="49" charset="0"/>
                <a:cs typeface="Consolas" pitchFamily="49" charset="0"/>
              </a:rPr>
              <a:t>module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Mod2 =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pl-PL" b="1" dirty="0" err="1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fun1 x =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x+x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pl-PL" b="1" dirty="0" err="1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fun2 x = x+1</a:t>
            </a:r>
          </a:p>
          <a:p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b="1" dirty="0" smtClean="0">
                <a:latin typeface="Consolas" pitchFamily="49" charset="0"/>
                <a:cs typeface="Consolas" pitchFamily="49" charset="0"/>
              </a:rPr>
              <a:t>module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Mod3 =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pl-PL" b="1" dirty="0" err="1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fun1 x = x-1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pl-PL" b="1" dirty="0" err="1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fun2 x = x+7</a:t>
            </a:r>
          </a:p>
          <a:p>
            <a:endParaRPr lang="pl-PL" i="1" dirty="0" smtClean="0">
              <a:latin typeface="Consolas" pitchFamily="49" charset="0"/>
              <a:cs typeface="Consolas" pitchFamily="49" charset="0"/>
            </a:endParaRPr>
          </a:p>
          <a:p>
            <a:endParaRPr lang="pl-PL" i="1" dirty="0" smtClean="0">
              <a:latin typeface="Consolas" pitchFamily="49" charset="0"/>
              <a:cs typeface="Consolas" pitchFamily="49" charset="0"/>
            </a:endParaRPr>
          </a:p>
          <a:p>
            <a:endParaRPr lang="pl-PL" i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i="1" dirty="0" smtClean="0">
                <a:latin typeface="Consolas" pitchFamily="49" charset="0"/>
                <a:cs typeface="Consolas" pitchFamily="49" charset="0"/>
              </a:rPr>
              <a:t>&gt; Mod1.Mod2.fun1 5;;</a:t>
            </a:r>
            <a:endParaRPr lang="en-US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27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Moduły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Domyślnie F# umieszcza kod w module anonimowym</a:t>
            </a:r>
          </a:p>
          <a:p>
            <a:r>
              <a:rPr lang="pl-PL" dirty="0" smtClean="0"/>
              <a:t>Jego nazwa to nazwa pliku (z dużej litery)</a:t>
            </a:r>
          </a:p>
          <a:p>
            <a:r>
              <a:rPr lang="pl-PL" dirty="0" smtClean="0"/>
              <a:t>Można jawnie przypisać zawartość pliku do modułu</a:t>
            </a:r>
          </a:p>
          <a:p>
            <a:r>
              <a:rPr lang="pl-PL" dirty="0" smtClean="0"/>
              <a:t>Jeżeli kod jest w wielu plikach, to wykonywanie programu rozpoczyna się na początku </a:t>
            </a:r>
            <a:r>
              <a:rPr lang="pl-PL" b="1" dirty="0" smtClean="0"/>
              <a:t>ostatniego pliku</a:t>
            </a:r>
            <a:endParaRPr lang="pl-PL" dirty="0" smtClean="0"/>
          </a:p>
          <a:p>
            <a:pPr lvl="1"/>
            <a:r>
              <a:rPr lang="pl-PL" dirty="0" smtClean="0"/>
              <a:t>Wszystkie wcześniejsze pliki muszą być jawnymi modułami lub deklarować przestrzeń nazw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Przestrzenie nazw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 można zagnieżdżać, ale można używać nazw z kropką</a:t>
            </a:r>
          </a:p>
          <a:p>
            <a:r>
              <a:rPr lang="pl-PL" dirty="0" smtClean="0"/>
              <a:t>Przestrzenie nazw mogą zawierać tylko definicje typów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29</a:t>
            </a:fld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539552" y="4581128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 smtClean="0">
                <a:latin typeface="Consolas" pitchFamily="49" charset="0"/>
                <a:cs typeface="Consolas" pitchFamily="49" charset="0"/>
              </a:rPr>
              <a:t>namespace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Ns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type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Point = Point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b="1" dirty="0" err="1" smtClean="0">
                <a:latin typeface="Consolas" pitchFamily="49" charset="0"/>
                <a:cs typeface="Consolas" pitchFamily="49" charset="0"/>
              </a:rPr>
              <a:t>namespace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Ns.Ens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type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Point = Point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Objaśnienie prostokątne zaokrąglone 7"/>
          <p:cNvSpPr/>
          <p:nvPr/>
        </p:nvSpPr>
        <p:spPr>
          <a:xfrm>
            <a:off x="5148064" y="4365104"/>
            <a:ext cx="2808312" cy="864096"/>
          </a:xfrm>
          <a:prstGeom prst="wedgeRoundRectCallout">
            <a:avLst>
              <a:gd name="adj1" fmla="val -73489"/>
              <a:gd name="adj2" fmla="val -332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dk1"/>
                </a:solidFill>
              </a:rPr>
              <a:t>Więcej o definicji typów pod koniec wykładu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„Rozgrzewka”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Co możecie powiedzieć na temat języków funkcyjnych?</a:t>
            </a:r>
          </a:p>
          <a:p>
            <a:r>
              <a:rPr lang="pl-PL" dirty="0" smtClean="0"/>
              <a:t>Czy następujące wyrażenia są poprawne:</a:t>
            </a:r>
          </a:p>
          <a:p>
            <a:pPr lvl="1"/>
            <a:r>
              <a:rPr lang="pl-PL" dirty="0" err="1" smtClean="0"/>
              <a:t>if</a:t>
            </a:r>
            <a:r>
              <a:rPr lang="pl-PL" dirty="0" smtClean="0"/>
              <a:t> x&gt;5 </a:t>
            </a:r>
            <a:r>
              <a:rPr lang="pl-PL" dirty="0" err="1" smtClean="0"/>
              <a:t>then</a:t>
            </a:r>
            <a:r>
              <a:rPr lang="pl-PL" dirty="0" smtClean="0"/>
              <a:t> 1</a:t>
            </a:r>
          </a:p>
          <a:p>
            <a:pPr lvl="1"/>
            <a:r>
              <a:rPr lang="pl-PL" dirty="0" err="1" smtClean="0"/>
              <a:t>pown</a:t>
            </a:r>
            <a:r>
              <a:rPr lang="pl-PL" dirty="0" smtClean="0"/>
              <a:t> 2.0 </a:t>
            </a:r>
            <a:r>
              <a:rPr lang="pl-PL" dirty="0" err="1" smtClean="0"/>
              <a:t>oblicz_wykladnik</a:t>
            </a:r>
            <a:r>
              <a:rPr lang="pl-PL" dirty="0" smtClean="0"/>
              <a:t> x</a:t>
            </a:r>
          </a:p>
          <a:p>
            <a:pPr lvl="1"/>
            <a:r>
              <a:rPr lang="pl-PL" dirty="0" err="1" smtClean="0"/>
              <a:t>pown</a:t>
            </a:r>
            <a:r>
              <a:rPr lang="pl-PL" dirty="0" smtClean="0"/>
              <a:t> 2 5</a:t>
            </a:r>
          </a:p>
          <a:p>
            <a:pPr lvl="1"/>
            <a:r>
              <a:rPr lang="pl-PL" dirty="0" err="1" smtClean="0"/>
              <a:t>pown</a:t>
            </a:r>
            <a:r>
              <a:rPr lang="pl-PL" dirty="0" smtClean="0"/>
              <a:t> </a:t>
            </a:r>
            <a:r>
              <a:rPr lang="pl-PL" dirty="0" err="1" smtClean="0"/>
              <a:t>float</a:t>
            </a:r>
            <a:r>
              <a:rPr lang="pl-PL" dirty="0" smtClean="0"/>
              <a:t> 2 5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pl-PL" dirty="0" smtClean="0"/>
              <a:t>Funkcje, </a:t>
            </a:r>
            <a:r>
              <a:rPr lang="pl-PL" dirty="0" err="1" smtClean="0"/>
              <a:t>funkcje</a:t>
            </a:r>
            <a:r>
              <a:rPr lang="pl-PL" dirty="0" smtClean="0"/>
              <a:t> 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00" lvl="0" indent="0">
              <a:spcAft>
                <a:spcPts val="1800"/>
              </a:spcAft>
              <a:buNone/>
            </a:pPr>
            <a:r>
              <a:rPr lang="pl-PL" sz="2500" i="1" dirty="0" smtClean="0">
                <a:solidFill>
                  <a:prstClr val="black"/>
                </a:solidFill>
              </a:rPr>
              <a:t>W językach funkcyjnych funkcje są „obywatelami pierwszej kategorii”. Mogą być wiązane z symbolami, przekazywane jako argumenty, zwracane jako wyniki innych funkcji itd. </a:t>
            </a:r>
            <a:endParaRPr lang="en-US" sz="2500" i="1" dirty="0" smtClean="0">
              <a:solidFill>
                <a:prstClr val="black"/>
              </a:solidFill>
            </a:endParaRPr>
          </a:p>
          <a:p>
            <a:pPr lvl="0">
              <a:spcBef>
                <a:spcPts val="600"/>
              </a:spcBef>
            </a:pPr>
            <a:r>
              <a:rPr lang="pl-PL" dirty="0" smtClean="0">
                <a:solidFill>
                  <a:prstClr val="black"/>
                </a:solidFill>
              </a:rPr>
              <a:t>Kod bardziej zwięzły, o większej wyrażalności</a:t>
            </a:r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pl-PL" dirty="0" smtClean="0">
                <a:solidFill>
                  <a:prstClr val="black"/>
                </a:solidFill>
              </a:rPr>
              <a:t>Istotne przy kodowaniu deklaratywnym</a:t>
            </a:r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pl-PL" dirty="0" smtClean="0">
                <a:solidFill>
                  <a:prstClr val="black"/>
                </a:solidFill>
              </a:rPr>
              <a:t>Przykład: powiązanie funkcji z symbolem</a:t>
            </a:r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cs-CZ" dirty="0">
              <a:solidFill>
                <a:prstClr val="black"/>
              </a:solidFill>
            </a:endParaRPr>
          </a:p>
          <a:p>
            <a:pPr marL="36000" lvl="0" indent="0">
              <a:spcAft>
                <a:spcPts val="1200"/>
              </a:spcAft>
              <a:buNone/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36000" lvl="0" indent="0">
              <a:spcAft>
                <a:spcPts val="1200"/>
              </a:spcAft>
              <a:buNone/>
            </a:pPr>
            <a:endParaRPr lang="cs-CZ" sz="2600" dirty="0">
              <a:solidFill>
                <a:prstClr val="black"/>
              </a:solidFill>
            </a:endParaRP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 jako wartości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1928794" y="4714884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Arithmetic.nthTerm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f : (float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f 10.0 4;;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float = 40.0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42844" y="4643446"/>
            <a:ext cx="1571636" cy="642942"/>
          </a:xfrm>
          <a:prstGeom prst="wedgeRoundRectCallout">
            <a:avLst>
              <a:gd name="adj1" fmla="val 65344"/>
              <a:gd name="adj2" fmla="val -15614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r>
              <a:rPr lang="pl-PL" dirty="0" err="1" smtClean="0"/>
              <a:t>eklaracja</a:t>
            </a:r>
            <a:r>
              <a:rPr lang="pl-PL" dirty="0" smtClean="0"/>
              <a:t> </a:t>
            </a:r>
            <a:r>
              <a:rPr lang="en-US" dirty="0" smtClean="0"/>
              <a:t>“f”</a:t>
            </a:r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357950" y="4643446"/>
            <a:ext cx="2071702" cy="642942"/>
          </a:xfrm>
          <a:prstGeom prst="wedgeRoundRectCallout">
            <a:avLst>
              <a:gd name="adj1" fmla="val -66609"/>
              <a:gd name="adj2" fmla="val 30311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Typ wskazuje, że f jest funkcją</a:t>
            </a:r>
            <a:endParaRPr lang="cs-CZ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57752" y="5373216"/>
            <a:ext cx="1370432" cy="270362"/>
          </a:xfrm>
          <a:prstGeom prst="wedgeRoundRectCallout">
            <a:avLst>
              <a:gd name="adj1" fmla="val -91371"/>
              <a:gd name="adj2" fmla="val -9689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Wywołanie</a:t>
            </a:r>
            <a:endParaRPr lang="cs-CZ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31</a:t>
            </a:fld>
            <a:endParaRPr lang="pl-PL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Wybór funkcji w trakcie działania programu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pl-P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to można wykorzystać</a:t>
            </a:r>
            <a:r>
              <a:rPr lang="en-US" dirty="0" smtClean="0"/>
              <a:t>?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643010" y="2415313"/>
            <a:ext cx="57864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series = "g"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sumFunc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match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series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with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"a" -&gt;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Arithmetic.sumTerms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"g" -&gt;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Geometric.sumTerms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_ -&gt;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failwith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"unknown"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res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sumFunc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2.0 10</a:t>
            </a:r>
            <a:endParaRPr lang="en-US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29092" y="2415313"/>
            <a:ext cx="3214710" cy="642942"/>
          </a:xfrm>
          <a:prstGeom prst="wedgeRoundRectCallout">
            <a:avLst>
              <a:gd name="adj1" fmla="val -62359"/>
              <a:gd name="adj2" fmla="val -15614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Np. wprowadzone z klawiatury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System.Console.ReadLine</a:t>
            </a:r>
            <a:r>
              <a:rPr lang="en-US" dirty="0" smtClean="0"/>
              <a:t>()</a:t>
            </a:r>
            <a:endParaRPr lang="cs-CZ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786414" y="3272569"/>
            <a:ext cx="2143172" cy="857256"/>
          </a:xfrm>
          <a:prstGeom prst="wedgeRoundRectCallout">
            <a:avLst>
              <a:gd name="adj1" fmla="val -70359"/>
              <a:gd name="adj2" fmla="val -30058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</a:t>
            </a:r>
            <a:r>
              <a:rPr lang="pl-PL" dirty="0" err="1" smtClean="0"/>
              <a:t>zny</a:t>
            </a:r>
            <a:r>
              <a:rPr lang="pl-PL" dirty="0" smtClean="0"/>
              <a:t> wybór funkcji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123728" y="5373216"/>
            <a:ext cx="1919872" cy="360040"/>
          </a:xfrm>
          <a:prstGeom prst="wedgeRoundRectCallout">
            <a:avLst>
              <a:gd name="adj1" fmla="val -13040"/>
              <a:gd name="adj2" fmla="val -175035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Wykonanie</a:t>
            </a:r>
            <a:endParaRPr lang="cs-CZ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32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  <p:sp>
        <p:nvSpPr>
          <p:cNvPr id="10" name="Objaśnienie prostokątne zaokrąglone 9"/>
          <p:cNvSpPr/>
          <p:nvPr/>
        </p:nvSpPr>
        <p:spPr>
          <a:xfrm>
            <a:off x="5652120" y="4365104"/>
            <a:ext cx="2987824" cy="1152128"/>
          </a:xfrm>
          <a:prstGeom prst="wedgeRoundRectCallout">
            <a:avLst>
              <a:gd name="adj1" fmla="val -71442"/>
              <a:gd name="adj2" fmla="val -45430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dk1"/>
                </a:solidFill>
              </a:rPr>
              <a:t>Rzuca wyjątek typu </a:t>
            </a:r>
            <a:r>
              <a:rPr lang="pl-PL" sz="2000" b="1" dirty="0" err="1" smtClean="0">
                <a:solidFill>
                  <a:schemeClr val="dk1"/>
                </a:solidFill>
              </a:rPr>
              <a:t>System.Exception</a:t>
            </a:r>
            <a:endParaRPr lang="pl-PL" sz="2000" b="1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Funkcje można zwracać jako wynik</a:t>
            </a:r>
            <a:endParaRPr lang="en-US" dirty="0" smtClean="0"/>
          </a:p>
          <a:p>
            <a:pPr lvl="1"/>
            <a:r>
              <a:rPr lang="pl-PL" dirty="0" smtClean="0"/>
              <a:t>Jaki jest typ tego wyrażenia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pl-PL" dirty="0" smtClean="0"/>
              <a:t>W</a:t>
            </a:r>
            <a:r>
              <a:rPr lang="en-US" dirty="0" smtClean="0"/>
              <a:t> F#, </a:t>
            </a:r>
            <a:r>
              <a:rPr lang="pl-PL" dirty="0" smtClean="0"/>
              <a:t>efekt ten sam co poniżej</a:t>
            </a:r>
            <a:r>
              <a:rPr lang="en-US" dirty="0" smtClean="0"/>
              <a:t>: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Typy funkcji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2000232" y="2800175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add a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addSecond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b = a + b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addSecond</a:t>
            </a:r>
            <a:endParaRPr lang="en-US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857652" y="3571876"/>
            <a:ext cx="785850" cy="272197"/>
          </a:xfrm>
          <a:prstGeom prst="wedgeRoundRectCallout">
            <a:avLst>
              <a:gd name="adj1" fmla="val 39080"/>
              <a:gd name="adj2" fmla="val -102918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a:int</a:t>
            </a:r>
            <a:endParaRPr lang="cs-CZ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072098" y="3571876"/>
            <a:ext cx="785850" cy="272197"/>
          </a:xfrm>
          <a:prstGeom prst="wedgeRoundRectCallout">
            <a:avLst>
              <a:gd name="adj1" fmla="val -34856"/>
              <a:gd name="adj2" fmla="val -99419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b:int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071966" y="2636913"/>
            <a:ext cx="2588266" cy="434898"/>
          </a:xfrm>
          <a:prstGeom prst="wedgeRoundRectCallout">
            <a:avLst>
              <a:gd name="adj1" fmla="val -63604"/>
              <a:gd name="adj2" fmla="val 61549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addSecond</a:t>
            </a:r>
            <a:r>
              <a:rPr lang="en-US" b="1" dirty="0" smtClean="0"/>
              <a:t> : </a:t>
            </a:r>
            <a:r>
              <a:rPr lang="en-US" b="1" dirty="0" err="1" smtClean="0"/>
              <a:t>int</a:t>
            </a:r>
            <a:r>
              <a:rPr lang="en-US" b="1" dirty="0" smtClean="0"/>
              <a:t> -&gt; </a:t>
            </a:r>
            <a:r>
              <a:rPr lang="en-US" b="1" dirty="0" err="1" smtClean="0"/>
              <a:t>int</a:t>
            </a:r>
            <a:endParaRPr lang="cs-CZ" b="1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214446" y="4014059"/>
            <a:ext cx="2428892" cy="272197"/>
          </a:xfrm>
          <a:prstGeom prst="wedgeRoundRectCallout">
            <a:avLst>
              <a:gd name="adj1" fmla="val -10296"/>
              <a:gd name="adj2" fmla="val -16240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 : </a:t>
            </a:r>
            <a:r>
              <a:rPr lang="en-US" dirty="0" err="1" smtClean="0"/>
              <a:t>int</a:t>
            </a:r>
            <a:r>
              <a:rPr lang="en-US" dirty="0" smtClean="0"/>
              <a:t> -&gt; (</a:t>
            </a:r>
            <a:r>
              <a:rPr lang="en-US" dirty="0" err="1" smtClean="0"/>
              <a:t>int</a:t>
            </a:r>
            <a:r>
              <a:rPr lang="en-US" dirty="0" smtClean="0"/>
              <a:t> -&gt;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1357290" y="5000636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add a b = a + b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add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33</a:t>
            </a:fld>
            <a:endParaRPr lang="pl-PL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Funkcje można zwracać jako wynik</a:t>
            </a:r>
            <a:endParaRPr lang="en-US" dirty="0" smtClean="0"/>
          </a:p>
          <a:p>
            <a:pPr lvl="1"/>
            <a:r>
              <a:rPr lang="pl-PL" dirty="0" smtClean="0"/>
              <a:t>Funkcja </a:t>
            </a:r>
            <a:r>
              <a:rPr lang="pl-PL" dirty="0" err="1" smtClean="0"/>
              <a:t>add</a:t>
            </a:r>
            <a:r>
              <a:rPr lang="pl-PL" dirty="0" smtClean="0"/>
              <a:t> zwraca funkcję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 : </a:t>
            </a:r>
            <a:r>
              <a:rPr lang="en-US" dirty="0" err="1" smtClean="0"/>
              <a:t>int</a:t>
            </a:r>
            <a:r>
              <a:rPr lang="en-US" dirty="0" smtClean="0"/>
              <a:t> -&gt; (</a:t>
            </a:r>
            <a:r>
              <a:rPr lang="en-US" dirty="0" err="1" smtClean="0"/>
              <a:t>int</a:t>
            </a:r>
            <a:r>
              <a:rPr lang="en-US" dirty="0" smtClean="0"/>
              <a:t> -&gt;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endParaRPr lang="pl-PL" dirty="0" smtClean="0"/>
          </a:p>
          <a:p>
            <a:pPr lvl="1"/>
            <a:r>
              <a:rPr lang="pl-PL" dirty="0" smtClean="0"/>
              <a:t>Wywołując np. </a:t>
            </a:r>
            <a:r>
              <a:rPr lang="pl-PL" b="1" dirty="0" err="1" smtClean="0"/>
              <a:t>add</a:t>
            </a:r>
            <a:r>
              <a:rPr lang="pl-PL" b="1" dirty="0" smtClean="0"/>
              <a:t> 1 2 </a:t>
            </a:r>
            <a:r>
              <a:rPr lang="pl-PL" dirty="0" smtClean="0"/>
              <a:t>tak naprawdę mamy</a:t>
            </a:r>
            <a:br>
              <a:rPr lang="pl-PL" dirty="0" smtClean="0"/>
            </a:br>
            <a:r>
              <a:rPr lang="pl-PL" b="1" dirty="0" smtClean="0"/>
              <a:t>(</a:t>
            </a:r>
            <a:r>
              <a:rPr lang="pl-PL" b="1" dirty="0" err="1" smtClean="0"/>
              <a:t>add</a:t>
            </a:r>
            <a:r>
              <a:rPr lang="pl-PL" b="1" dirty="0" smtClean="0"/>
              <a:t> 1) 2</a:t>
            </a:r>
            <a:r>
              <a:rPr lang="pl-PL" dirty="0" smtClean="0"/>
              <a:t>, czyli </a:t>
            </a:r>
            <a:r>
              <a:rPr lang="pl-PL" b="1" dirty="0" err="1" smtClean="0">
                <a:sym typeface="Wingdings" pitchFamily="2" charset="2"/>
              </a:rPr>
              <a:t>addSecond</a:t>
            </a:r>
            <a:r>
              <a:rPr lang="pl-PL" b="1" dirty="0" smtClean="0">
                <a:sym typeface="Wingdings" pitchFamily="2" charset="2"/>
              </a:rPr>
              <a:t> 2</a:t>
            </a:r>
            <a:r>
              <a:rPr lang="pl-PL" dirty="0" smtClean="0">
                <a:sym typeface="Wingdings" pitchFamily="2" charset="2"/>
              </a:rPr>
              <a:t>, gdzie wartość a=1 </a:t>
            </a:r>
            <a:r>
              <a:rPr lang="pl-PL" dirty="0" smtClean="0"/>
              <a:t/>
            </a:r>
            <a:br>
              <a:rPr lang="pl-PL" dirty="0" smtClean="0"/>
            </a:br>
            <a:endParaRPr lang="cs-CZ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Typy funkcji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2000232" y="2800175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add a =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addSecond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b = a + b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addSecond</a:t>
            </a:r>
            <a:endParaRPr lang="en-US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34</a:t>
            </a:fld>
            <a:endParaRPr lang="pl-PL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  <p:sp>
        <p:nvSpPr>
          <p:cNvPr id="12" name="Objaśnienie prostokątne zaokrąglone 11"/>
          <p:cNvSpPr/>
          <p:nvPr/>
        </p:nvSpPr>
        <p:spPr>
          <a:xfrm>
            <a:off x="5580112" y="2420888"/>
            <a:ext cx="3384376" cy="1080120"/>
          </a:xfrm>
          <a:prstGeom prst="wedgeRoundRectCallout">
            <a:avLst>
              <a:gd name="adj1" fmla="val -58211"/>
              <a:gd name="adj2" fmla="val 26032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dk1"/>
                </a:solidFill>
              </a:rPr>
              <a:t>Wartość a widoczna w funkcji wewnętrznej dzięki domknięciu (</a:t>
            </a:r>
            <a:r>
              <a:rPr lang="pl-PL" sz="2000" b="1" dirty="0" err="1" smtClean="0">
                <a:solidFill>
                  <a:schemeClr val="dk1"/>
                </a:solidFill>
              </a:rPr>
              <a:t>closure</a:t>
            </a:r>
            <a:r>
              <a:rPr lang="pl-PL" sz="2000" b="1" dirty="0" smtClean="0">
                <a:solidFill>
                  <a:schemeClr val="dk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910" y="1714488"/>
            <a:ext cx="8215370" cy="44116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Fun</a:t>
            </a:r>
            <a:r>
              <a:rPr lang="pl-PL" dirty="0" err="1" smtClean="0"/>
              <a:t>kcja</a:t>
            </a:r>
            <a:r>
              <a:rPr lang="pl-PL" dirty="0" smtClean="0"/>
              <a:t> o </a:t>
            </a:r>
            <a:r>
              <a:rPr lang="en-US" b="1" dirty="0" smtClean="0"/>
              <a:t>N</a:t>
            </a:r>
            <a:r>
              <a:rPr lang="en-US" dirty="0" smtClean="0"/>
              <a:t> </a:t>
            </a:r>
            <a:r>
              <a:rPr lang="pl-PL" dirty="0" smtClean="0"/>
              <a:t>argumentach tak naprawdę oznacza</a:t>
            </a:r>
            <a:endParaRPr lang="en-US" dirty="0" smtClean="0"/>
          </a:p>
          <a:p>
            <a:pPr marL="612000" lvl="1" indent="-252000">
              <a:buFont typeface="Arial" pitchFamily="34" charset="0"/>
              <a:buChar char="•"/>
            </a:pPr>
            <a:r>
              <a:rPr lang="en-US" sz="2400" b="1" dirty="0" smtClean="0"/>
              <a:t>N = 1</a:t>
            </a:r>
            <a:r>
              <a:rPr lang="en-US" sz="2400" dirty="0" smtClean="0"/>
              <a:t>: Fun</a:t>
            </a:r>
            <a:r>
              <a:rPr lang="pl-PL" sz="2400" dirty="0" err="1" smtClean="0"/>
              <a:t>kcja</a:t>
            </a:r>
            <a:r>
              <a:rPr lang="pl-PL" sz="2400" dirty="0" smtClean="0"/>
              <a:t>, która zwraca wartość</a:t>
            </a:r>
            <a:endParaRPr lang="en-US" sz="2400" dirty="0" smtClean="0"/>
          </a:p>
          <a:p>
            <a:pPr marL="612000" lvl="1" indent="-252000">
              <a:buFont typeface="Arial" pitchFamily="34" charset="0"/>
              <a:buChar char="•"/>
            </a:pPr>
            <a:r>
              <a:rPr lang="en-US" sz="2400" b="1" dirty="0" smtClean="0"/>
              <a:t>N &gt; 1</a:t>
            </a:r>
            <a:r>
              <a:rPr lang="en-US" sz="2400" dirty="0" smtClean="0"/>
              <a:t>: Fun</a:t>
            </a:r>
            <a:r>
              <a:rPr lang="pl-PL" sz="2400" dirty="0" err="1" smtClean="0"/>
              <a:t>kcja</a:t>
            </a:r>
            <a:r>
              <a:rPr lang="pl-PL" sz="2400" dirty="0" smtClean="0"/>
              <a:t>, która zwraca funkcję </a:t>
            </a:r>
            <a:r>
              <a:rPr lang="en-US" sz="2400" dirty="0" smtClean="0"/>
              <a:t>o </a:t>
            </a:r>
            <a:r>
              <a:rPr lang="en-US" sz="2400" b="1" dirty="0" smtClean="0"/>
              <a:t>N–1</a:t>
            </a:r>
            <a:r>
              <a:rPr lang="en-US" sz="2400" dirty="0" smtClean="0"/>
              <a:t> </a:t>
            </a:r>
            <a:r>
              <a:rPr lang="pl-PL" sz="2400" dirty="0" smtClean="0"/>
              <a:t>argumentach</a:t>
            </a:r>
            <a:endParaRPr lang="en-US" sz="2400" dirty="0" smtClean="0"/>
          </a:p>
          <a:p>
            <a:r>
              <a:rPr lang="pl-PL" dirty="0" smtClean="0"/>
              <a:t>Mamy do czynienia tylko z funkcjami jednoparametrowymi</a:t>
            </a:r>
            <a:endParaRPr lang="en-US" dirty="0" smtClean="0"/>
          </a:p>
          <a:p>
            <a:pPr lvl="1"/>
            <a:r>
              <a:rPr lang="pl-PL" dirty="0" smtClean="0"/>
              <a:t>Na przykład</a:t>
            </a:r>
            <a:r>
              <a:rPr lang="en-US" dirty="0" smtClean="0"/>
              <a:t>: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pl-PL" dirty="0" smtClean="0"/>
              <a:t>akie traktowanie parametrów jest nazywane </a:t>
            </a:r>
            <a:r>
              <a:rPr lang="pl-PL" i="1" dirty="0" smtClean="0"/>
              <a:t>rozwijaniem funkcji (</a:t>
            </a:r>
            <a:r>
              <a:rPr lang="en-US" i="1" dirty="0" smtClean="0"/>
              <a:t>Currying</a:t>
            </a:r>
            <a:r>
              <a:rPr lang="pl-PL" i="1" dirty="0" smtClean="0"/>
              <a:t>)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 i parametry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4429132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(float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float) =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(float -&gt; (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(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(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float))))</a:t>
            </a:r>
          </a:p>
          <a:p>
            <a:endParaRPr lang="en-US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35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910" y="1714488"/>
            <a:ext cx="8072494" cy="4411675"/>
          </a:xfrm>
        </p:spPr>
        <p:txBody>
          <a:bodyPr/>
          <a:lstStyle/>
          <a:p>
            <a:r>
              <a:rPr lang="en-US" dirty="0" smtClean="0"/>
              <a:t>N</a:t>
            </a:r>
            <a:r>
              <a:rPr lang="pl-PL" dirty="0" err="1" smtClean="0"/>
              <a:t>ie</a:t>
            </a:r>
            <a:r>
              <a:rPr lang="pl-PL" dirty="0" smtClean="0"/>
              <a:t> potrzeba wszystkich argumentów na raz</a:t>
            </a:r>
            <a:endParaRPr lang="en-US" dirty="0" smtClean="0"/>
          </a:p>
          <a:p>
            <a:endParaRPr lang="pl-PL" dirty="0" smtClean="0"/>
          </a:p>
          <a:p>
            <a:pPr lvl="4"/>
            <a:endParaRPr lang="en-US" dirty="0" smtClean="0"/>
          </a:p>
          <a:p>
            <a:r>
              <a:rPr lang="pl-PL" b="1" dirty="0" smtClean="0"/>
              <a:t>Częściowa aplikacja funkcji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Pra</a:t>
            </a:r>
            <a:r>
              <a:rPr lang="pl-PL" dirty="0" err="1" smtClean="0"/>
              <a:t>ktyczne</a:t>
            </a:r>
            <a:r>
              <a:rPr lang="pl-PL" dirty="0" smtClean="0"/>
              <a:t> wykorzystanie rozwijania funkcji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2285992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Geometric.sumTerms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0.5 10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 =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Geometric.sumTerms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0.5) 10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357950" y="2357430"/>
            <a:ext cx="1214414" cy="629387"/>
          </a:xfrm>
          <a:prstGeom prst="wedgeRoundRectCallout">
            <a:avLst>
              <a:gd name="adj1" fmla="val -73016"/>
              <a:gd name="adj2" fmla="val -1866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To samo znaczenie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3711363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sumHalfs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Geometric.sumTerms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0.5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r5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sumHalfs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5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r10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sumHalfs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10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510350" y="3656869"/>
            <a:ext cx="1919302" cy="557949"/>
          </a:xfrm>
          <a:prstGeom prst="wedgeRoundRectCallout">
            <a:avLst>
              <a:gd name="adj1" fmla="val -65076"/>
              <a:gd name="adj2" fmla="val -11831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Definiujemy funkcję </a:t>
            </a:r>
            <a:r>
              <a:rPr lang="en-US" i="1" dirty="0" smtClean="0"/>
              <a:t>q=0.5</a:t>
            </a:r>
            <a:endParaRPr lang="cs-CZ" i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500562" y="4143380"/>
            <a:ext cx="1919302" cy="797788"/>
          </a:xfrm>
          <a:prstGeom prst="wedgeRoundRectCallout">
            <a:avLst>
              <a:gd name="adj1" fmla="val -65076"/>
              <a:gd name="adj2" fmla="val -1866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Uruchamiamy funkcję dla różnych  </a:t>
            </a:r>
            <a:r>
              <a:rPr lang="en-US" i="1" dirty="0" smtClean="0"/>
              <a:t>n</a:t>
            </a:r>
            <a:endParaRPr lang="cs-CZ" i="1" dirty="0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36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Programowanie Funkcyjne</a:t>
            </a:r>
            <a:endParaRPr lang="pl-PL" dirty="0"/>
          </a:p>
        </p:txBody>
      </p:sp>
      <p:sp>
        <p:nvSpPr>
          <p:cNvPr id="11" name="Objaśnienie prostokątne zaokrąglone 10"/>
          <p:cNvSpPr/>
          <p:nvPr/>
        </p:nvSpPr>
        <p:spPr>
          <a:xfrm>
            <a:off x="107504" y="4653136"/>
            <a:ext cx="2700808" cy="1080120"/>
          </a:xfrm>
          <a:prstGeom prst="wedgeRoundRectCallout">
            <a:avLst>
              <a:gd name="adj1" fmla="val -982"/>
              <a:gd name="adj2" fmla="val -112106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dk1"/>
                </a:solidFill>
              </a:rPr>
              <a:t>Wywołujemy funkcję nie podając wszystkich argumentów</a:t>
            </a:r>
          </a:p>
        </p:txBody>
      </p:sp>
      <p:sp>
        <p:nvSpPr>
          <p:cNvPr id="13" name="Objaśnienie prostokątne zaokrąglone 12"/>
          <p:cNvSpPr/>
          <p:nvPr/>
        </p:nvSpPr>
        <p:spPr>
          <a:xfrm>
            <a:off x="3131840" y="5445224"/>
            <a:ext cx="2952328" cy="936104"/>
          </a:xfrm>
          <a:prstGeom prst="wedgeRoundRectCallout">
            <a:avLst>
              <a:gd name="adj1" fmla="val -60274"/>
              <a:gd name="adj2" fmla="val -55309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dk1"/>
                </a:solidFill>
              </a:rPr>
              <a:t>Wynikiem jest funkcja, która przyjmuje brakujące argumenty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9" grpId="0" animBg="1"/>
      <p:bldP spid="10" grpId="0" animBg="1"/>
      <p:bldP spid="11" grpId="0" animBg="1"/>
      <p:bldP spid="1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</a:t>
            </a:r>
            <a:r>
              <a:rPr lang="pl-PL" dirty="0" err="1" smtClean="0"/>
              <a:t>kcje</a:t>
            </a:r>
            <a:r>
              <a:rPr lang="pl-PL" dirty="0" smtClean="0"/>
              <a:t> są wartościami</a:t>
            </a:r>
            <a:endParaRPr lang="en-US" dirty="0" smtClean="0"/>
          </a:p>
          <a:p>
            <a:pPr lvl="1"/>
            <a:r>
              <a:rPr lang="pl-PL" dirty="0" smtClean="0"/>
              <a:t>Poprawiają czytelność kodu </a:t>
            </a:r>
            <a:endParaRPr lang="en-US" dirty="0" smtClean="0"/>
          </a:p>
          <a:p>
            <a:pPr lvl="1"/>
            <a:r>
              <a:rPr lang="pl-PL" dirty="0" smtClean="0"/>
              <a:t>Więcej sposobów na wyrażenie abstrakcji</a:t>
            </a:r>
            <a:endParaRPr lang="en-US" dirty="0" smtClean="0"/>
          </a:p>
          <a:p>
            <a:r>
              <a:rPr lang="pl-PL" dirty="0" smtClean="0"/>
              <a:t>Pracujemy z funkcjami jednoargumentowymi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pl-PL" dirty="0" smtClean="0"/>
              <a:t>Funkcje wieloargumentowe – rozwijanie (</a:t>
            </a:r>
            <a:r>
              <a:rPr lang="en-US" i="1" dirty="0" smtClean="0"/>
              <a:t>currying</a:t>
            </a:r>
            <a:r>
              <a:rPr lang="pl-PL" i="1" dirty="0" smtClean="0"/>
              <a:t>)</a:t>
            </a:r>
            <a:endParaRPr lang="en-US" i="1" dirty="0" smtClean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 zatem:</a:t>
            </a:r>
            <a:endParaRPr lang="cs-CZ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37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</a:t>
            </a:r>
            <a:r>
              <a:rPr lang="pl-PL" dirty="0" err="1" smtClean="0"/>
              <a:t>kcje</a:t>
            </a:r>
            <a:r>
              <a:rPr lang="pl-PL" dirty="0" smtClean="0"/>
              <a:t> jako parametry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printf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pl-PL" dirty="0" smtClean="0"/>
              <a:t> funkcja wypisująca na konsolę, nawiązująca do analogicznej z języka 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err="1" smtClean="0"/>
              <a:t>printfn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pl-PL" dirty="0" smtClean="0"/>
              <a:t>podobnie, tylko z przejściem do nowego wiersza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Przy okazji</a:t>
            </a:r>
            <a:r>
              <a:rPr lang="en-US" dirty="0" smtClean="0"/>
              <a:t>: </a:t>
            </a:r>
            <a:r>
              <a:rPr lang="pl-PL" dirty="0" smtClean="0"/>
              <a:t>Pisanie na konsolę w</a:t>
            </a:r>
            <a:r>
              <a:rPr lang="en-US" dirty="0" smtClean="0"/>
              <a:t> F#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2582902"/>
            <a:ext cx="57864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name = "world"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num = 25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half = 0.5;;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(...)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"Hello world!";;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Hello world!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"Hello %s!" name;;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Hello world!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"N = %d, F = %f" num half;;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N = 25, F = 0.500000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67544" y="3082968"/>
            <a:ext cx="1246936" cy="571504"/>
          </a:xfrm>
          <a:prstGeom prst="wedgeRoundRectCallout">
            <a:avLst>
              <a:gd name="adj1" fmla="val 46348"/>
              <a:gd name="adj2" fmla="val 8547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Wypisuje</a:t>
            </a:r>
            <a:r>
              <a:rPr lang="en-US" dirty="0" smtClean="0"/>
              <a:t> string</a:t>
            </a:r>
            <a:endParaRPr lang="cs-CZ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000628" y="2797216"/>
            <a:ext cx="1847864" cy="857256"/>
          </a:xfrm>
          <a:prstGeom prst="wedgeRoundRectCallout">
            <a:avLst>
              <a:gd name="adj1" fmla="val -58526"/>
              <a:gd name="adj2" fmla="val 10110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Znaczniki</a:t>
            </a:r>
            <a:r>
              <a:rPr lang="en-US" dirty="0" smtClean="0"/>
              <a:t> </a:t>
            </a:r>
            <a:r>
              <a:rPr lang="pl-PL" dirty="0" smtClean="0"/>
              <a:t>rozpoznawane przez kompilator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572132" y="3797348"/>
            <a:ext cx="2776558" cy="581028"/>
          </a:xfrm>
          <a:prstGeom prst="wedgeRoundRectCallout">
            <a:avLst>
              <a:gd name="adj1" fmla="val -51322"/>
              <a:gd name="adj2" fmla="val 10110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Liczba parametrów zależna od </a:t>
            </a:r>
            <a:r>
              <a:rPr lang="en-US" dirty="0" smtClean="0"/>
              <a:t> </a:t>
            </a:r>
            <a:r>
              <a:rPr lang="pl-PL" dirty="0" smtClean="0"/>
              <a:t>liczby znaczników</a:t>
            </a:r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572264" y="4583166"/>
            <a:ext cx="2205054" cy="847732"/>
          </a:xfrm>
          <a:prstGeom prst="wedgeRoundRectCallout">
            <a:avLst>
              <a:gd name="adj1" fmla="val -59961"/>
              <a:gd name="adj2" fmla="val -1350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%s – string</a:t>
            </a:r>
          </a:p>
          <a:p>
            <a:pPr algn="ctr"/>
            <a:r>
              <a:rPr lang="en-US" dirty="0" smtClean="0"/>
              <a:t>%d – integer</a:t>
            </a:r>
          </a:p>
          <a:p>
            <a:pPr algn="ctr"/>
            <a:r>
              <a:rPr lang="en-US" dirty="0" smtClean="0"/>
              <a:t>%f – </a:t>
            </a:r>
            <a:r>
              <a:rPr lang="en-US" dirty="0" err="1" smtClean="0"/>
              <a:t>floa</a:t>
            </a:r>
            <a:r>
              <a:rPr lang="pl-PL" dirty="0" smtClean="0"/>
              <a:t>t</a:t>
            </a:r>
            <a:endParaRPr lang="cs-CZ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39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Złożone typy danych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908925" y="6356350"/>
            <a:ext cx="1235075" cy="365125"/>
          </a:xfrm>
        </p:spPr>
        <p:txBody>
          <a:bodyPr/>
          <a:lstStyle/>
          <a:p>
            <a:fld id="{43796B80-2BF5-44E4-B27D-7F3C5A3DC659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dirty="0" smtClean="0"/>
              <a:t>De</a:t>
            </a:r>
            <a:r>
              <a:rPr lang="pl-PL" dirty="0" err="1" smtClean="0"/>
              <a:t>klaracja</a:t>
            </a:r>
            <a:r>
              <a:rPr lang="pl-PL" dirty="0" smtClean="0"/>
              <a:t> funkcji przyjmującej inną funkcję jako parametr</a:t>
            </a:r>
            <a:endParaRPr lang="en-US" dirty="0" smtClean="0"/>
          </a:p>
          <a:p>
            <a:pPr lvl="2"/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pl-PL" dirty="0" smtClean="0">
              <a:solidFill>
                <a:srgbClr val="FF0000"/>
              </a:solidFill>
            </a:endParaRPr>
          </a:p>
          <a:p>
            <a:pPr lvl="1"/>
            <a:r>
              <a:rPr lang="pl-PL" dirty="0" smtClean="0"/>
              <a:t>Nawiasy mają znaczenie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</a:t>
            </a:r>
            <a:r>
              <a:rPr lang="pl-PL" dirty="0" err="1" smtClean="0"/>
              <a:t>kcje</a:t>
            </a:r>
            <a:r>
              <a:rPr lang="pl-PL" dirty="0" smtClean="0"/>
              <a:t> jako parametry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2357430"/>
            <a:ext cx="5786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printResults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 =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"%f" (f 5)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"%f" (f 10)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printResults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: (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float) -&gt; unit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572000" y="1916832"/>
            <a:ext cx="2571768" cy="583474"/>
          </a:xfrm>
          <a:prstGeom prst="wedgeRoundRectCallout">
            <a:avLst>
              <a:gd name="adj1" fmla="val -62967"/>
              <a:gd name="adj2" fmla="val 55810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Składniowo tak samo jak „zwykłe” funkcje</a:t>
            </a:r>
            <a:r>
              <a:rPr lang="en-US" dirty="0" smtClean="0"/>
              <a:t>!</a:t>
            </a:r>
            <a:endParaRPr lang="cs-CZ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714876" y="2643182"/>
            <a:ext cx="2714644" cy="571504"/>
          </a:xfrm>
          <a:prstGeom prst="wedgeRoundRectCallout">
            <a:avLst>
              <a:gd name="adj1" fmla="val -61914"/>
              <a:gd name="adj2" fmla="val -2524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Kompilator wnioskuje o typach argumentów</a:t>
            </a:r>
            <a:endParaRPr lang="cs-CZ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5214950"/>
            <a:ext cx="678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float) -&gt; unit  </a:t>
            </a:r>
            <a:r>
              <a:rPr lang="en-US" sz="2000" b="1" dirty="0" smtClean="0">
                <a:solidFill>
                  <a:srgbClr val="FF0000"/>
                </a:solidFill>
                <a:latin typeface="Cambria Math"/>
                <a:ea typeface="Cambria Math"/>
                <a:cs typeface="Consolas" pitchFamily="49" charset="0"/>
              </a:rPr>
              <a:t>≠  </a:t>
            </a:r>
            <a:r>
              <a:rPr lang="en-US" dirty="0" smtClean="0">
                <a:latin typeface="Cambria Math"/>
                <a:ea typeface="Cambria Math"/>
                <a:cs typeface="Consolas" pitchFamily="49" charset="0"/>
              </a:rPr>
              <a:t> 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(float -&gt; unit)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214678" y="3929066"/>
            <a:ext cx="2714644" cy="295276"/>
          </a:xfrm>
          <a:prstGeom prst="wedgeRoundRectCallout">
            <a:avLst>
              <a:gd name="adj1" fmla="val 11770"/>
              <a:gd name="adj2" fmla="val -105750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</a:t>
            </a:r>
            <a:r>
              <a:rPr lang="pl-PL" dirty="0" err="1" smtClean="0"/>
              <a:t>kcja</a:t>
            </a:r>
            <a:r>
              <a:rPr lang="pl-PL" dirty="0" smtClean="0"/>
              <a:t> jako </a:t>
            </a:r>
            <a:r>
              <a:rPr lang="en-US" dirty="0" smtClean="0"/>
              <a:t>argument</a:t>
            </a:r>
            <a:endParaRPr lang="cs-CZ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40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Funkcje wyższego rzędu</a:t>
            </a:r>
            <a:r>
              <a:rPr lang="en-US" dirty="0" smtClean="0"/>
              <a:t> (</a:t>
            </a:r>
            <a:r>
              <a:rPr lang="pl-PL" dirty="0" smtClean="0"/>
              <a:t>np.</a:t>
            </a:r>
            <a:r>
              <a:rPr lang="en-US" dirty="0" smtClean="0"/>
              <a:t> </a:t>
            </a:r>
            <a:r>
              <a:rPr lang="en-US" sz="2300" dirty="0" err="1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printResults</a:t>
            </a:r>
            <a:r>
              <a:rPr lang="en-US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pl-PL" dirty="0" smtClean="0"/>
              <a:t>Argumentem musi być kompatybilna funkcja</a:t>
            </a:r>
            <a:r>
              <a:rPr lang="en-US" dirty="0" smtClean="0"/>
              <a:t>: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Korzystanie z funkcji wyższego rzędu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3000372"/>
            <a:ext cx="57864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 n = 2.0 * float n;;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f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printResults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f;;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10.000000, 20.000000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Arithmetic.sumTerms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0.5;;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f : (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printResults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f;;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7.500000, 27.500000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printResults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Arithmetic.sumTerms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0.5);;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143372" y="3357562"/>
            <a:ext cx="1928826" cy="285752"/>
          </a:xfrm>
          <a:prstGeom prst="wedgeRoundRectCallout">
            <a:avLst>
              <a:gd name="adj1" fmla="val -63175"/>
              <a:gd name="adj2" fmla="val -1119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Typ zgodny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429124" y="4714884"/>
            <a:ext cx="1928826" cy="285752"/>
          </a:xfrm>
          <a:prstGeom prst="wedgeRoundRectCallout">
            <a:avLst>
              <a:gd name="adj1" fmla="val -63175"/>
              <a:gd name="adj2" fmla="val -11190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Typ zgodny</a:t>
            </a:r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938846" y="4000504"/>
            <a:ext cx="2347930" cy="561980"/>
          </a:xfrm>
          <a:prstGeom prst="wedgeRoundRectCallout">
            <a:avLst>
              <a:gd name="adj1" fmla="val -61147"/>
              <a:gd name="adj2" fmla="val 37962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Częściowa aplikacja funkcji</a:t>
            </a:r>
            <a:endParaRPr lang="cs-CZ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57752" y="5143512"/>
            <a:ext cx="2857520" cy="285752"/>
          </a:xfrm>
          <a:prstGeom prst="wedgeRoundRectCallout">
            <a:avLst>
              <a:gd name="adj1" fmla="val -39509"/>
              <a:gd name="adj2" fmla="val 88809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Można też bezpośrednio</a:t>
            </a:r>
            <a:endParaRPr lang="cs-CZ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41</a:t>
            </a:fld>
            <a:endParaRPr lang="pl-PL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Definiowanie funkcji bez nazwy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pl-PL" dirty="0" smtClean="0"/>
              <a:t>Przydatne np. z funkcjami wyższego rzędu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Funkcje lambda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2357430"/>
            <a:ext cx="57864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fun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 -&gt; float (n * n));;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 = &lt;fun:clo@3&gt;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 =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fun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 -&gt; float (n * n));;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f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-&gt; float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printResults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fun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 -&gt; float (n * n));;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25.000000</a:t>
            </a:r>
          </a:p>
          <a:p>
            <a:r>
              <a:rPr lang="en-US" i="1" dirty="0" smtClean="0">
                <a:latin typeface="Consolas" pitchFamily="49" charset="0"/>
                <a:cs typeface="Consolas" pitchFamily="49" charset="0"/>
              </a:rPr>
              <a:t>100.000000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143636" y="2285992"/>
            <a:ext cx="2143140" cy="581028"/>
          </a:xfrm>
          <a:prstGeom prst="wedgeRoundRectCallout">
            <a:avLst>
              <a:gd name="adj1" fmla="val -66433"/>
              <a:gd name="adj2" fmla="val 35527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Powstała wartość jest funkcją</a:t>
            </a:r>
            <a:endParaRPr lang="cs-CZ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143636" y="2996952"/>
            <a:ext cx="2460812" cy="1080120"/>
          </a:xfrm>
          <a:prstGeom prst="wedgeRoundRectCallout">
            <a:avLst>
              <a:gd name="adj1" fmla="val -63222"/>
              <a:gd name="adj2" fmla="val -12944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 związaniu  z identyfikatorem  możemy wołać wielokrotnie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643570" y="4357694"/>
            <a:ext cx="2528830" cy="642942"/>
          </a:xfrm>
          <a:prstGeom prst="wedgeRoundRectCallout">
            <a:avLst>
              <a:gd name="adj1" fmla="val -66597"/>
              <a:gd name="adj2" fmla="val -45601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Użycie anonimowej funkcji jako argumentu</a:t>
            </a:r>
            <a:endParaRPr lang="cs-CZ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42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  <p:sp>
        <p:nvSpPr>
          <p:cNvPr id="10" name="Objaśnienie prostokątne zaokrąglone 9"/>
          <p:cNvSpPr/>
          <p:nvPr/>
        </p:nvSpPr>
        <p:spPr>
          <a:xfrm>
            <a:off x="0" y="0"/>
            <a:ext cx="3816424" cy="432048"/>
          </a:xfrm>
          <a:prstGeom prst="wedgeRoundRectCallout">
            <a:avLst>
              <a:gd name="adj1" fmla="val 42248"/>
              <a:gd name="adj2" fmla="val 93916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err="1" smtClean="0">
                <a:solidFill>
                  <a:schemeClr val="dk1"/>
                </a:solidFill>
              </a:rPr>
              <a:t>fun</a:t>
            </a:r>
            <a:r>
              <a:rPr lang="pl-PL" sz="2000" b="1" dirty="0" smtClean="0">
                <a:solidFill>
                  <a:schemeClr val="dk1"/>
                </a:solidFill>
              </a:rPr>
              <a:t> </a:t>
            </a:r>
            <a:r>
              <a:rPr lang="pl-PL" sz="2000" dirty="0" smtClean="0">
                <a:solidFill>
                  <a:schemeClr val="dk1"/>
                </a:solidFill>
              </a:rPr>
              <a:t>arg1 arg2 … </a:t>
            </a:r>
            <a:r>
              <a:rPr lang="pl-PL" sz="2000" dirty="0" err="1" smtClean="0">
                <a:solidFill>
                  <a:schemeClr val="dk1"/>
                </a:solidFill>
              </a:rPr>
              <a:t>argn</a:t>
            </a:r>
            <a:r>
              <a:rPr lang="pl-PL" sz="2000" dirty="0" smtClean="0">
                <a:solidFill>
                  <a:schemeClr val="dk1"/>
                </a:solidFill>
              </a:rPr>
              <a:t> </a:t>
            </a:r>
            <a:r>
              <a:rPr lang="pl-PL" sz="2000" b="1" dirty="0" smtClean="0">
                <a:solidFill>
                  <a:schemeClr val="dk1"/>
                </a:solidFill>
              </a:rPr>
              <a:t>-&gt; </a:t>
            </a:r>
            <a:r>
              <a:rPr lang="pl-PL" sz="2000" dirty="0" smtClean="0">
                <a:solidFill>
                  <a:schemeClr val="dk1"/>
                </a:solidFill>
              </a:rPr>
              <a:t>wyrażenie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Matematyczne operacje na funkcjach</a:t>
            </a:r>
            <a:endParaRPr lang="en-US" dirty="0" smtClean="0"/>
          </a:p>
          <a:p>
            <a:pPr lvl="1"/>
            <a:r>
              <a:rPr lang="pl-PL" dirty="0" smtClean="0"/>
              <a:t>Mogą być wyrażone jako funkcje wyższego rzędu</a:t>
            </a:r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Praca z funkcjami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2817682"/>
            <a:ext cx="57864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mirrorY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(f:float32 -&gt; float32) =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fun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 -&gt; f (-x))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mirrorX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(f:float32 -&gt; float32) =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fun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 -&gt; -(f x))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translate by (f:float32 -&gt; float32) =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fun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 -&gt; (f x) + by)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929322" y="2928934"/>
            <a:ext cx="2643206" cy="642942"/>
          </a:xfrm>
          <a:prstGeom prst="wedgeRoundRectCallout">
            <a:avLst>
              <a:gd name="adj1" fmla="val -64257"/>
              <a:gd name="adj2" fmla="val -23042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Zwraca</a:t>
            </a:r>
            <a:r>
              <a:rPr lang="en-US" dirty="0" smtClean="0"/>
              <a:t> fun</a:t>
            </a:r>
            <a:r>
              <a:rPr lang="pl-PL" dirty="0" err="1" smtClean="0"/>
              <a:t>kcję</a:t>
            </a:r>
            <a:r>
              <a:rPr lang="en-US" dirty="0" smtClean="0"/>
              <a:t> g(x) </a:t>
            </a:r>
            <a:r>
              <a:rPr lang="pl-PL" dirty="0" smtClean="0"/>
              <a:t>taką że</a:t>
            </a:r>
            <a:r>
              <a:rPr lang="en-US" dirty="0" smtClean="0"/>
              <a:t> g(x) = f(-x)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500694" y="3929066"/>
            <a:ext cx="2643206" cy="642942"/>
          </a:xfrm>
          <a:prstGeom prst="wedgeRoundRectCallout">
            <a:avLst>
              <a:gd name="adj1" fmla="val -65698"/>
              <a:gd name="adj2" fmla="val -48227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Argumentem jest funkcja o podanej sygnaturze</a:t>
            </a:r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4500562" y="5072074"/>
            <a:ext cx="3214710" cy="642942"/>
          </a:xfrm>
          <a:prstGeom prst="wedgeRoundRectCallout">
            <a:avLst>
              <a:gd name="adj1" fmla="val -65698"/>
              <a:gd name="adj2" fmla="val -48227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Zwracany wynik zdefiniowany za pomocą składni </a:t>
            </a:r>
            <a:r>
              <a:rPr lang="en-US" dirty="0" smtClean="0"/>
              <a:t>lambda</a:t>
            </a:r>
            <a:endParaRPr lang="cs-CZ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43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  <p:sp>
        <p:nvSpPr>
          <p:cNvPr id="11" name="Objaśnienie prostokątne zaokrąglone 10"/>
          <p:cNvSpPr/>
          <p:nvPr/>
        </p:nvSpPr>
        <p:spPr>
          <a:xfrm>
            <a:off x="0" y="2492896"/>
            <a:ext cx="899592" cy="504056"/>
          </a:xfrm>
          <a:prstGeom prst="wedgeRoundRectCallout">
            <a:avLst>
              <a:gd name="adj1" fmla="val 64884"/>
              <a:gd name="adj2" fmla="val 41241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dk1"/>
                </a:solidFill>
              </a:rPr>
              <a:t>Symetria OY</a:t>
            </a:r>
          </a:p>
        </p:txBody>
      </p:sp>
      <p:sp>
        <p:nvSpPr>
          <p:cNvPr id="13" name="Objaśnienie prostokątne zaokrąglone 12"/>
          <p:cNvSpPr/>
          <p:nvPr/>
        </p:nvSpPr>
        <p:spPr>
          <a:xfrm>
            <a:off x="0" y="3212976"/>
            <a:ext cx="899592" cy="504056"/>
          </a:xfrm>
          <a:prstGeom prst="wedgeRoundRectCallout">
            <a:avLst>
              <a:gd name="adj1" fmla="val 64884"/>
              <a:gd name="adj2" fmla="val 41241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dk1"/>
                </a:solidFill>
              </a:rPr>
              <a:t>Symetria OX</a:t>
            </a:r>
          </a:p>
        </p:txBody>
      </p:sp>
      <p:sp>
        <p:nvSpPr>
          <p:cNvPr id="14" name="Objaśnienie prostokątne zaokrąglone 13"/>
          <p:cNvSpPr/>
          <p:nvPr/>
        </p:nvSpPr>
        <p:spPr>
          <a:xfrm>
            <a:off x="0" y="5013176"/>
            <a:ext cx="1403648" cy="504056"/>
          </a:xfrm>
          <a:prstGeom prst="wedgeRoundRectCallout">
            <a:avLst>
              <a:gd name="adj1" fmla="val 50634"/>
              <a:gd name="adj2" fmla="val -80643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dk1"/>
                </a:solidFill>
              </a:rPr>
              <a:t>Translacja o wektor [0, by]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3" grpId="0" animBg="1"/>
      <p:bldP spid="1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Praca z funkcjami (</a:t>
            </a:r>
            <a:r>
              <a:rPr lang="pl-PL" dirty="0" err="1" smtClean="0"/>
              <a:t>cd</a:t>
            </a:r>
            <a:r>
              <a:rPr lang="pl-PL" dirty="0" smtClean="0"/>
              <a:t>)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2308862"/>
            <a:ext cx="7215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 = translate 1.5f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mirrorX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(fun x -&gt;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x));;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f : (float32 -&gt; float32)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f 3.141592f;;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float32 = 2.5f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44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Możemy myśleć o typie jak o zbiorze wartości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r>
              <a:rPr lang="pl-PL" dirty="0" smtClean="0"/>
              <a:t>Dla innych typów nieco bardziej skomplikowane, ale oczywiście możliwe</a:t>
            </a:r>
            <a:endParaRPr lang="en-US" dirty="0" smtClean="0"/>
          </a:p>
          <a:p>
            <a:r>
              <a:rPr lang="pl-PL" dirty="0" smtClean="0"/>
              <a:t>Funkcja to mapowanie (przyporządkowanie) pomiędzy elementami zbiorów</a:t>
            </a:r>
            <a:r>
              <a:rPr lang="en-US" dirty="0" smtClean="0"/>
              <a:t> (mat</a:t>
            </a:r>
            <a:r>
              <a:rPr lang="pl-PL" dirty="0" err="1" smtClean="0"/>
              <a:t>ematyka</a:t>
            </a:r>
            <a:r>
              <a:rPr lang="en-US" dirty="0" smtClean="0"/>
              <a:t>!)</a:t>
            </a:r>
          </a:p>
          <a:p>
            <a:pPr lvl="1"/>
            <a:r>
              <a:rPr lang="pl-PL" dirty="0" smtClean="0"/>
              <a:t>Np. funkcja</a:t>
            </a:r>
            <a:r>
              <a:rPr lang="en-US" dirty="0" smtClean="0"/>
              <a:t>:   </a:t>
            </a:r>
            <a:r>
              <a:rPr lang="en-US" i="1" dirty="0" smtClean="0"/>
              <a:t>f : X -&gt; Y</a:t>
            </a:r>
          </a:p>
          <a:p>
            <a:pPr lvl="1"/>
            <a:r>
              <a:rPr lang="en-US" dirty="0" smtClean="0"/>
              <a:t>f(x) = y  </a:t>
            </a:r>
            <a:r>
              <a:rPr lang="pl-PL" dirty="0" smtClean="0"/>
              <a:t>przypisuje wartość </a:t>
            </a:r>
            <a:r>
              <a:rPr lang="en-US" dirty="0" smtClean="0"/>
              <a:t>y </a:t>
            </a:r>
            <a:r>
              <a:rPr lang="en-US" dirty="0" smtClean="0">
                <a:latin typeface="Cambria"/>
              </a:rPr>
              <a:t>∈ Y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każdemu elementowi </a:t>
            </a:r>
            <a:r>
              <a:rPr lang="en-US" dirty="0" smtClean="0">
                <a:latin typeface="Cambria"/>
              </a:rPr>
              <a:t> x ∈ X</a:t>
            </a:r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Typy danych</a:t>
            </a:r>
            <a:endParaRPr lang="cs-CZ" dirty="0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-1918770" y="2193550"/>
          <a:ext cx="10705612" cy="587378"/>
        </p:xfrm>
        <a:graphic>
          <a:graphicData uri="http://schemas.openxmlformats.org/presentationml/2006/ole">
            <p:oleObj spid="_x0000_s72706" name="Dokument" r:id="rId3" imgW="5757666" imgH="316091" progId="Word.Document.12">
              <p:embed/>
            </p:oleObj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b="1" dirty="0" err="1" smtClean="0"/>
              <a:t>Produ</a:t>
            </a:r>
            <a:r>
              <a:rPr lang="pl-PL" b="1" dirty="0" smtClean="0"/>
              <a:t>k</a:t>
            </a:r>
            <a:r>
              <a:rPr lang="en-US" b="1" dirty="0" smtClean="0"/>
              <a:t>t: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Sum</a:t>
            </a:r>
            <a:r>
              <a:rPr lang="pl-PL" b="1" dirty="0" smtClean="0"/>
              <a:t>a</a:t>
            </a:r>
            <a:r>
              <a:rPr lang="en-US" b="1" dirty="0" smtClean="0"/>
              <a:t>:</a:t>
            </a:r>
          </a:p>
          <a:p>
            <a:r>
              <a:rPr lang="pl-PL" dirty="0" smtClean="0"/>
              <a:t>Przykłady</a:t>
            </a:r>
            <a:r>
              <a:rPr lang="en-US" dirty="0" smtClean="0"/>
              <a:t>:</a:t>
            </a:r>
          </a:p>
          <a:p>
            <a:pPr lvl="1"/>
            <a:r>
              <a:rPr lang="en-US" sz="2300" dirty="0" err="1" smtClean="0">
                <a:latin typeface="Cambria Math" pitchFamily="18" charset="0"/>
                <a:ea typeface="Cambria Math" pitchFamily="18" charset="0"/>
              </a:rPr>
              <a:t>int</a:t>
            </a:r>
            <a:r>
              <a:rPr lang="en-US" sz="2300" dirty="0" smtClean="0">
                <a:latin typeface="Cambria Math" pitchFamily="18" charset="0"/>
                <a:ea typeface="Cambria Math" pitchFamily="18" charset="0"/>
              </a:rPr>
              <a:t> × char = { … (-1, a), (0, a), … (-1, b), (0, b) … }</a:t>
            </a:r>
          </a:p>
          <a:p>
            <a:pPr lvl="1"/>
            <a:r>
              <a:rPr lang="en-US" sz="2300" dirty="0" err="1" smtClean="0">
                <a:latin typeface="Cambria Math" pitchFamily="18" charset="0"/>
                <a:ea typeface="Cambria Math" pitchFamily="18" charset="0"/>
              </a:rPr>
              <a:t>int</a:t>
            </a:r>
            <a:r>
              <a:rPr lang="en-US" sz="2300" dirty="0" smtClean="0">
                <a:latin typeface="Cambria Math" pitchFamily="18" charset="0"/>
                <a:ea typeface="Cambria Math" pitchFamily="18" charset="0"/>
              </a:rPr>
              <a:t> ∪ char = { … -1, 0, 1, … a, b, … }</a:t>
            </a:r>
          </a:p>
          <a:p>
            <a:pPr lvl="1"/>
            <a:r>
              <a:rPr lang="en-US" sz="2300" dirty="0" err="1" smtClean="0">
                <a:latin typeface="Cambria Math" pitchFamily="18" charset="0"/>
                <a:ea typeface="Cambria Math" pitchFamily="18" charset="0"/>
              </a:rPr>
              <a:t>int</a:t>
            </a:r>
            <a:r>
              <a:rPr lang="en-US" sz="2300" dirty="0" smtClean="0">
                <a:latin typeface="Cambria Math" pitchFamily="18" charset="0"/>
                <a:ea typeface="Cambria Math" pitchFamily="18" charset="0"/>
              </a:rPr>
              <a:t> + char = { … (1, -1), (1, 0), (1, 1), … (2, a), (2, b), … }</a:t>
            </a:r>
          </a:p>
          <a:p>
            <a:r>
              <a:rPr lang="pl-PL" sz="27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Konstrukcja typów złożonych w</a:t>
            </a:r>
            <a:r>
              <a:rPr lang="en-US" sz="27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 F#</a:t>
            </a:r>
          </a:p>
          <a:p>
            <a:pPr lvl="1"/>
            <a:r>
              <a:rPr lang="pl-PL" sz="23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Typy „</a:t>
            </a:r>
            <a:r>
              <a:rPr lang="pl-PL" sz="2300" b="1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p</a:t>
            </a:r>
            <a:r>
              <a:rPr lang="en-US" sz="2300" b="1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rodu</a:t>
            </a:r>
            <a:r>
              <a:rPr lang="pl-PL" sz="2300" b="1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ktowe</a:t>
            </a:r>
            <a:r>
              <a:rPr lang="pl-PL" sz="2300" b="1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”</a:t>
            </a:r>
            <a:r>
              <a:rPr lang="en-US" sz="2300" b="1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 </a:t>
            </a:r>
            <a:r>
              <a:rPr lang="en-US" sz="23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 </a:t>
            </a:r>
            <a:r>
              <a:rPr lang="pl-PL" sz="2300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i  „</a:t>
            </a:r>
            <a:r>
              <a:rPr lang="pl-PL" sz="2300" b="1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</a:t>
            </a:r>
            <a:r>
              <a:rPr lang="en-US" sz="2300" b="1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um</a:t>
            </a:r>
            <a:r>
              <a:rPr lang="pl-PL" sz="2300" b="1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aryczne</a:t>
            </a:r>
            <a:r>
              <a:rPr lang="pl-PL" sz="2300" b="1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”</a:t>
            </a:r>
            <a:endParaRPr lang="en-US" sz="2300" dirty="0" smtClean="0">
              <a:latin typeface="Calibri" pitchFamily="34" charset="0"/>
              <a:ea typeface="Cambria Math" pitchFamily="18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</a:t>
            </a:r>
            <a:r>
              <a:rPr lang="pl-PL" dirty="0" err="1" smtClean="0"/>
              <a:t>cje</a:t>
            </a:r>
            <a:r>
              <a:rPr lang="pl-PL" dirty="0" smtClean="0"/>
              <a:t> na zbiorach</a:t>
            </a:r>
            <a:endParaRPr lang="cs-CZ" dirty="0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-914400" y="1701800"/>
          <a:ext cx="11823700" cy="647700"/>
        </p:xfrm>
        <a:graphic>
          <a:graphicData uri="http://schemas.openxmlformats.org/presentationml/2006/ole">
            <p:oleObj spid="_x0000_s73730" name="Dokument" r:id="rId3" imgW="5757666" imgH="315371" progId="Word.Document.12">
              <p:embed/>
            </p:oleObj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-500098" y="2204864"/>
          <a:ext cx="11718327" cy="642942"/>
        </p:xfrm>
        <a:graphic>
          <a:graphicData uri="http://schemas.openxmlformats.org/presentationml/2006/ole">
            <p:oleObj spid="_x0000_s73731" name="Document" r:id="rId4" imgW="5757666" imgH="315371" progId="Word.Document.12">
              <p:embed/>
            </p:oleObj>
          </a:graphicData>
        </a:graphic>
      </p:graphicFrame>
      <p:sp>
        <p:nvSpPr>
          <p:cNvPr id="11" name="Rounded Rectangular Callout 10"/>
          <p:cNvSpPr/>
          <p:nvPr/>
        </p:nvSpPr>
        <p:spPr>
          <a:xfrm>
            <a:off x="6084168" y="3717032"/>
            <a:ext cx="2786082" cy="432048"/>
          </a:xfrm>
          <a:prstGeom prst="wedgeRoundRectCallout">
            <a:avLst>
              <a:gd name="adj1" fmla="val -60848"/>
              <a:gd name="adj2" fmla="val -507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Jak odróżnić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pl-PL" dirty="0" smtClean="0"/>
              <a:t>od</a:t>
            </a:r>
            <a:r>
              <a:rPr lang="en-US" dirty="0" smtClean="0"/>
              <a:t> </a:t>
            </a:r>
            <a:r>
              <a:rPr lang="en-US" b="1" dirty="0" smtClean="0"/>
              <a:t>char</a:t>
            </a:r>
            <a:r>
              <a:rPr lang="en-US" dirty="0" smtClean="0"/>
              <a:t>?</a:t>
            </a:r>
            <a:endParaRPr lang="cs-CZ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6876256" y="4941168"/>
            <a:ext cx="1800200" cy="720080"/>
          </a:xfrm>
          <a:prstGeom prst="wedgeRoundRectCallout">
            <a:avLst>
              <a:gd name="adj1" fmla="val -34561"/>
              <a:gd name="adj2" fmla="val -118322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znacznik (dyskryminator)</a:t>
            </a:r>
            <a:endParaRPr lang="cs-CZ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pl-PL" dirty="0" smtClean="0"/>
              <a:t>Typy produktowe w</a:t>
            </a:r>
            <a:r>
              <a:rPr lang="en-US" dirty="0" smtClean="0"/>
              <a:t> F#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569371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Przechowuje kilka wartości, możliwe różne typy</a:t>
            </a:r>
            <a:endParaRPr lang="en-US" dirty="0" smtClean="0"/>
          </a:p>
          <a:p>
            <a:pPr lvl="1"/>
            <a:r>
              <a:rPr lang="pl-PL" dirty="0" smtClean="0"/>
              <a:t>Liczba wartości i typy znane w momencie kompilacji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pl-PL" dirty="0" smtClean="0"/>
          </a:p>
          <a:p>
            <a:r>
              <a:rPr lang="pl-PL" dirty="0" smtClean="0"/>
              <a:t>Możemy dopasowywać wzorzec także bez użycia </a:t>
            </a:r>
            <a:r>
              <a:rPr lang="en-US" b="1" dirty="0" smtClean="0"/>
              <a:t>match</a:t>
            </a:r>
            <a:r>
              <a:rPr lang="en-US" dirty="0" smtClean="0"/>
              <a:t>!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Krotka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2635202"/>
            <a:ext cx="57864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resolution = (1600, 1200);;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resolution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= (1600, 1200)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resolution;;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= 1600</a:t>
            </a:r>
          </a:p>
          <a:p>
            <a:endParaRPr lang="en-US" i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match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resolution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with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(width, height) -&gt; width * height;;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= 1920000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143636" y="2420888"/>
            <a:ext cx="2500330" cy="571504"/>
          </a:xfrm>
          <a:prstGeom prst="wedgeRoundRectCallout">
            <a:avLst>
              <a:gd name="adj1" fmla="val -70936"/>
              <a:gd name="adj2" fmla="val 44493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Dwie wartości typu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pl-PL" dirty="0" smtClean="0"/>
              <a:t>para </a:t>
            </a: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×</a:t>
            </a:r>
            <a:r>
              <a:rPr lang="en-US" i="1" dirty="0" smtClean="0"/>
              <a:t> </a:t>
            </a:r>
            <a:r>
              <a:rPr lang="en-US" i="1" dirty="0" err="1" smtClean="0"/>
              <a:t>int</a:t>
            </a:r>
            <a:r>
              <a:rPr lang="en-US" dirty="0" smtClean="0"/>
              <a:t>)</a:t>
            </a:r>
            <a:endParaRPr lang="cs-CZ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357686" y="3278144"/>
            <a:ext cx="2374554" cy="928694"/>
          </a:xfrm>
          <a:prstGeom prst="wedgeRoundRectCallout">
            <a:avLst>
              <a:gd name="adj1" fmla="val -70628"/>
              <a:gd name="adj2" fmla="val -16062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fst</a:t>
            </a:r>
            <a:r>
              <a:rPr lang="en-US" b="1" dirty="0" smtClean="0"/>
              <a:t> </a:t>
            </a:r>
            <a:r>
              <a:rPr lang="pl-PL" dirty="0" smtClean="0"/>
              <a:t>i</a:t>
            </a:r>
            <a:r>
              <a:rPr lang="en-US" dirty="0" smtClean="0"/>
              <a:t> </a:t>
            </a:r>
            <a:r>
              <a:rPr lang="en-US" b="1" dirty="0" err="1" smtClean="0"/>
              <a:t>snd</a:t>
            </a:r>
            <a:r>
              <a:rPr lang="en-US" b="1" dirty="0" smtClean="0"/>
              <a:t> </a:t>
            </a:r>
            <a:r>
              <a:rPr lang="pl-PL" dirty="0" smtClean="0"/>
              <a:t>zwracają składowe par (krotek dwuelementowych)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572264" y="4293096"/>
            <a:ext cx="2248208" cy="857256"/>
          </a:xfrm>
          <a:prstGeom prst="wedgeRoundRectCallout">
            <a:avLst>
              <a:gd name="adj1" fmla="val -81381"/>
              <a:gd name="adj2" fmla="val -26062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</a:t>
            </a:r>
            <a:r>
              <a:rPr lang="pl-PL" dirty="0" smtClean="0"/>
              <a:t>kompozycja krotki za pomocą dopasowania wzorca</a:t>
            </a:r>
            <a:endParaRPr lang="cs-CZ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42844" y="4564028"/>
            <a:ext cx="1133484" cy="366714"/>
          </a:xfrm>
          <a:prstGeom prst="wedgeRoundRectCallout">
            <a:avLst>
              <a:gd name="adj1" fmla="val 106012"/>
              <a:gd name="adj2" fmla="val -10478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wzorzec</a:t>
            </a:r>
            <a:endParaRPr lang="cs-CZ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  <p:sp>
        <p:nvSpPr>
          <p:cNvPr id="11" name="Objaśnienie prostokątne zaokrąglone 10"/>
          <p:cNvSpPr/>
          <p:nvPr/>
        </p:nvSpPr>
        <p:spPr>
          <a:xfrm>
            <a:off x="107504" y="116632"/>
            <a:ext cx="3024336" cy="792088"/>
          </a:xfrm>
          <a:prstGeom prst="wedgeRoundRectCallout">
            <a:avLst>
              <a:gd name="adj1" fmla="val 56880"/>
              <a:gd name="adj2" fmla="val 31836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dk1"/>
                </a:solidFill>
              </a:rPr>
              <a:t>Nie musi być wcześniej deklarowana jako typ!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910" y="1643050"/>
            <a:ext cx="8043890" cy="4411675"/>
          </a:xfrm>
        </p:spPr>
        <p:txBody>
          <a:bodyPr/>
          <a:lstStyle/>
          <a:p>
            <a:r>
              <a:rPr lang="pl-PL" dirty="0" smtClean="0"/>
              <a:t>Dopasowanie wzorca w konstrukcji </a:t>
            </a:r>
            <a:r>
              <a:rPr lang="en-US" b="1" dirty="0" smtClean="0"/>
              <a:t>let </a:t>
            </a:r>
            <a:endParaRPr lang="pl-PL" b="1" dirty="0" smtClean="0"/>
          </a:p>
          <a:p>
            <a:pPr lvl="8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pl-PL" dirty="0" smtClean="0"/>
              <a:t>Jednak nie należy zapominać o</a:t>
            </a:r>
            <a:r>
              <a:rPr lang="en-US" dirty="0" smtClean="0"/>
              <a:t> </a:t>
            </a:r>
            <a:r>
              <a:rPr lang="en-US" b="1" dirty="0" smtClean="0"/>
              <a:t>match </a:t>
            </a:r>
            <a:r>
              <a:rPr lang="en-US" dirty="0" smtClean="0"/>
              <a:t>!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Dopasowanie wzorca a krotki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2112055"/>
            <a:ext cx="74295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(width, height) = resolution;;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width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= 1600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height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= 1200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let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num,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12, "hello";;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: string = "hello"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num :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= 12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500562" y="2571744"/>
            <a:ext cx="1285884" cy="357190"/>
          </a:xfrm>
          <a:prstGeom prst="wedgeRoundRectCallout">
            <a:avLst>
              <a:gd name="adj1" fmla="val -83070"/>
              <a:gd name="adj2" fmla="val -8850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wzorzec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4759984"/>
            <a:ext cx="7429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match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resolution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with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(w, h)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when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float h / float w &lt; 0.75 -&gt; "widescreen"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(w, h)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when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float h / float w = 0.75 -&gt; "standard"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| _ -&gt; "unknown";;</a:t>
            </a:r>
          </a:p>
          <a:p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it : string = "standard"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643570" y="3357562"/>
            <a:ext cx="2705120" cy="719510"/>
          </a:xfrm>
          <a:prstGeom prst="wedgeRoundRectCallout">
            <a:avLst>
              <a:gd name="adj1" fmla="val -65817"/>
              <a:gd name="adj2" fmla="val -3219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Pomijając nawiasy wiążemy jednocześnie wiele wartości</a:t>
            </a:r>
            <a:endParaRPr lang="cs-CZ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6B80-2BF5-44E4-B27D-7F3C5A3DC659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Programowanie Funkcyjne</a:t>
            </a:r>
            <a:endParaRPr lang="pl-PL" dirty="0"/>
          </a:p>
        </p:txBody>
      </p:sp>
      <p:sp>
        <p:nvSpPr>
          <p:cNvPr id="10" name="Objaśnienie prostokątne zaokrąglone 9"/>
          <p:cNvSpPr/>
          <p:nvPr/>
        </p:nvSpPr>
        <p:spPr>
          <a:xfrm>
            <a:off x="7380312" y="1196752"/>
            <a:ext cx="1763688" cy="1080120"/>
          </a:xfrm>
          <a:prstGeom prst="wedgeRoundRectCallout">
            <a:avLst>
              <a:gd name="adj1" fmla="val -66198"/>
              <a:gd name="adj2" fmla="val -4300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dk1"/>
                </a:solidFill>
              </a:rPr>
              <a:t>Przydatne przy prostych operacjach, zwięzłe</a:t>
            </a:r>
          </a:p>
        </p:txBody>
      </p:sp>
      <p:sp>
        <p:nvSpPr>
          <p:cNvPr id="12" name="Objaśnienie prostokątne zaokrąglone 11"/>
          <p:cNvSpPr/>
          <p:nvPr/>
        </p:nvSpPr>
        <p:spPr>
          <a:xfrm>
            <a:off x="5724128" y="5949280"/>
            <a:ext cx="2160240" cy="612648"/>
          </a:xfrm>
          <a:prstGeom prst="wedgeRoundRectCallout">
            <a:avLst>
              <a:gd name="adj1" fmla="val -54270"/>
              <a:gd name="adj2" fmla="val -73927"/>
              <a:gd name="adj3" fmla="val 16667"/>
            </a:avLst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dk1"/>
                </a:solidFill>
              </a:rPr>
              <a:t>Dużo większe możliwości niż </a:t>
            </a:r>
            <a:r>
              <a:rPr lang="pl-PL" sz="2000" b="1" dirty="0" err="1" smtClean="0">
                <a:solidFill>
                  <a:schemeClr val="dk1"/>
                </a:solidFill>
              </a:rPr>
              <a:t>let</a:t>
            </a:r>
            <a:endParaRPr lang="pl-PL" sz="2000" b="1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PF1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</a:spPr>
      <a:bodyPr rtlCol="0" anchor="ctr"/>
      <a:lstStyle>
        <a:defPPr algn="ctr">
          <a:defRPr sz="2000" b="1" dirty="0" smtClean="0">
            <a:solidFill>
              <a:schemeClr val="dk1"/>
            </a:solidFill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15480</TotalTime>
  <Words>2892</Words>
  <Application>Microsoft Office PowerPoint</Application>
  <PresentationFormat>Pokaz na ekranie (4:3)</PresentationFormat>
  <Paragraphs>636</Paragraphs>
  <Slides>44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44</vt:i4>
      </vt:variant>
    </vt:vector>
  </HeadingPairs>
  <TitlesOfParts>
    <vt:vector size="47" baseType="lpstr">
      <vt:lpstr>PF1</vt:lpstr>
      <vt:lpstr>Dokument</vt:lpstr>
      <vt:lpstr>Document</vt:lpstr>
      <vt:lpstr>PROGRAMOWANIE  FUNKCYJNE</vt:lpstr>
      <vt:lpstr>Dziś na wykładzie</vt:lpstr>
      <vt:lpstr>„Rozgrzewka”</vt:lpstr>
      <vt:lpstr>Złożone typy danych</vt:lpstr>
      <vt:lpstr>Typy danych</vt:lpstr>
      <vt:lpstr>Operacje na zbiorach</vt:lpstr>
      <vt:lpstr> Typy produktowe w F#</vt:lpstr>
      <vt:lpstr>Krotka</vt:lpstr>
      <vt:lpstr>Dopasowanie wzorca a krotki</vt:lpstr>
      <vt:lpstr>Wykorzystanie krotek</vt:lpstr>
      <vt:lpstr>Krotki - podsumowanie</vt:lpstr>
      <vt:lpstr>Rekordy (też typ produktowy)</vt:lpstr>
      <vt:lpstr>Rekordy a obliczenia</vt:lpstr>
      <vt:lpstr>Rekordy</vt:lpstr>
      <vt:lpstr> Typy „sumaryczne” w F#</vt:lpstr>
      <vt:lpstr>Unia dyskryminowana</vt:lpstr>
      <vt:lpstr>Wykorzystanie unii</vt:lpstr>
      <vt:lpstr>Unie dyskryminowane</vt:lpstr>
      <vt:lpstr>F# option type</vt:lpstr>
      <vt:lpstr>Przykład</vt:lpstr>
      <vt:lpstr>Przykład 2</vt:lpstr>
      <vt:lpstr>„Refaktoring” w matematyce</vt:lpstr>
      <vt:lpstr> Strukturalizacja kodu  z wykorzystaniem modułów</vt:lpstr>
      <vt:lpstr>Organizacja kodu</vt:lpstr>
      <vt:lpstr>Deklaracja modułu</vt:lpstr>
      <vt:lpstr>Korzystanie z modułów</vt:lpstr>
      <vt:lpstr>Moduły zagnieżdżone</vt:lpstr>
      <vt:lpstr>Moduły</vt:lpstr>
      <vt:lpstr>Przestrzenie nazw</vt:lpstr>
      <vt:lpstr> Funkcje, funkcje …</vt:lpstr>
      <vt:lpstr>Funkcje jako wartości</vt:lpstr>
      <vt:lpstr>Jak to można wykorzystać?</vt:lpstr>
      <vt:lpstr>Typy funkcji</vt:lpstr>
      <vt:lpstr>Typy funkcji</vt:lpstr>
      <vt:lpstr>Funkcje i parametry</vt:lpstr>
      <vt:lpstr>Praktyczne wykorzystanie rozwijania funkcji</vt:lpstr>
      <vt:lpstr>A zatem:</vt:lpstr>
      <vt:lpstr> Funkcje jako parametry</vt:lpstr>
      <vt:lpstr>Przy okazji: Pisanie na konsolę w F#</vt:lpstr>
      <vt:lpstr>Funkcje jako parametry</vt:lpstr>
      <vt:lpstr>Korzystanie z funkcji wyższego rzędu</vt:lpstr>
      <vt:lpstr>Funkcje lambda</vt:lpstr>
      <vt:lpstr>Praca z funkcjami</vt:lpstr>
      <vt:lpstr>Praca z funkcjami (cd)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 FUNKCYJNE</dc:title>
  <dc:creator>arturro</dc:creator>
  <cp:lastModifiedBy>arturro</cp:lastModifiedBy>
  <cp:revision>457</cp:revision>
  <dcterms:created xsi:type="dcterms:W3CDTF">2011-10-02T21:31:45Z</dcterms:created>
  <dcterms:modified xsi:type="dcterms:W3CDTF">2018-04-21T09:52:26Z</dcterms:modified>
</cp:coreProperties>
</file>