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8" r:id="rId6"/>
    <p:sldId id="269" r:id="rId7"/>
    <p:sldId id="271" r:id="rId8"/>
    <p:sldId id="272" r:id="rId9"/>
    <p:sldId id="273" r:id="rId10"/>
    <p:sldId id="270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02" autoAdjust="0"/>
  </p:normalViewPr>
  <p:slideViewPr>
    <p:cSldViewPr>
      <p:cViewPr>
        <p:scale>
          <a:sx n="100" d="100"/>
          <a:sy n="100" d="100"/>
        </p:scale>
        <p:origin x="-802" y="-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336A-00CE-4B58-9249-67AE5061CBA0}" type="datetimeFigureOut">
              <a:rPr lang="pl-PL" smtClean="0"/>
              <a:pPr/>
              <a:t>05.11.2020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CD4F-7993-498C-8A1A-7E99DE189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Algorytmy i złożoność</a:t>
            </a:r>
            <a:br>
              <a:rPr lang="pl-PL" dirty="0" smtClean="0"/>
            </a:br>
            <a:r>
              <a:rPr lang="pl-PL" dirty="0" smtClean="0"/>
              <a:t>Wykład</a:t>
            </a:r>
            <a:r>
              <a:rPr lang="pl-PL" baseline="0" dirty="0" smtClean="0"/>
              <a:t> 5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Grafy</a:t>
            </a:r>
          </a:p>
          <a:p>
            <a:r>
              <a:rPr lang="pl-PL" dirty="0" smtClean="0"/>
              <a:t>Najkrótsze ścieżki w grafie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Relaksacja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229600" cy="27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14818"/>
            <a:ext cx="7442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Własności relaksacji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56680"/>
            <a:ext cx="8229600" cy="221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Własności relaksacji</a:t>
            </a:r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6104" y="1600200"/>
            <a:ext cx="797179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 Dijkstry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46243"/>
            <a:ext cx="62835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9611" y="1214422"/>
            <a:ext cx="543298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 </a:t>
            </a:r>
            <a:r>
              <a:rPr lang="pl-PL" dirty="0" err="1" smtClean="0"/>
              <a:t>Bellmana-Forda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1670" y="2533491"/>
            <a:ext cx="5280660" cy="265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 - przypomnienie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pl-PL" dirty="0" smtClean="0"/>
              <a:t> </a:t>
            </a:r>
            <a:r>
              <a:rPr lang="pl-PL" b="1" dirty="0" smtClean="0"/>
              <a:t>Grafem nazywamy strukturę G = (V, E): </a:t>
            </a:r>
          </a:p>
          <a:p>
            <a:pPr lvl="1"/>
            <a:r>
              <a:rPr lang="pl-PL" b="1" dirty="0" smtClean="0"/>
              <a:t>V – zbiór węzłów lub wierzchołków, </a:t>
            </a:r>
          </a:p>
          <a:p>
            <a:pPr lvl="1"/>
            <a:r>
              <a:rPr lang="en-GB" b="1" dirty="0" smtClean="0"/>
              <a:t>E – </a:t>
            </a:r>
            <a:r>
              <a:rPr lang="en-GB" b="1" dirty="0" err="1" smtClean="0"/>
              <a:t>zbiór</a:t>
            </a:r>
            <a:r>
              <a:rPr lang="en-GB" b="1" dirty="0" smtClean="0"/>
              <a:t> </a:t>
            </a:r>
            <a:r>
              <a:rPr lang="en-GB" b="1" dirty="0" err="1" smtClean="0"/>
              <a:t>krawędzi</a:t>
            </a:r>
            <a:r>
              <a:rPr lang="en-GB" b="1" dirty="0" smtClean="0"/>
              <a:t>, </a:t>
            </a:r>
          </a:p>
          <a:p>
            <a:r>
              <a:rPr lang="pl-PL" b="1" dirty="0" smtClean="0"/>
              <a:t>Grafy dzielimy na grafy skierowane i nieskierowane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 etykietowany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Graf może być etykietowany elementami zbioru etykiet A. </a:t>
            </a:r>
          </a:p>
          <a:p>
            <a:r>
              <a:rPr lang="pl-PL" dirty="0" smtClean="0"/>
              <a:t>Wtedy jest trójką G = (</a:t>
            </a:r>
            <a:r>
              <a:rPr lang="pl-PL" dirty="0" err="1" smtClean="0"/>
              <a:t>V,E,M</a:t>
            </a:r>
            <a:r>
              <a:rPr lang="pl-PL" dirty="0" smtClean="0"/>
              <a:t>), gdzie </a:t>
            </a:r>
          </a:p>
          <a:p>
            <a:pPr lvl="1"/>
            <a:r>
              <a:rPr lang="pl-PL" dirty="0" smtClean="0"/>
              <a:t>M: E </a:t>
            </a:r>
            <a:r>
              <a:rPr lang="pl-PL" sz="2400" dirty="0" smtClean="0">
                <a:latin typeface="Calibri"/>
                <a:cs typeface="Calibri"/>
                <a:sym typeface="Wingdings" pitchFamily="2" charset="2"/>
              </a:rPr>
              <a:t>→</a:t>
            </a:r>
            <a:r>
              <a:rPr lang="pl-PL" dirty="0" smtClean="0"/>
              <a:t> A </a:t>
            </a:r>
          </a:p>
          <a:p>
            <a:pPr lvl="1"/>
            <a:r>
              <a:rPr lang="pl-PL" dirty="0" smtClean="0"/>
              <a:t>M jest funkcją przyporządkowującą etykiety krawędziom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grafu etykietowanego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543956" cy="1900238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V = {a, b, d, e}</a:t>
            </a:r>
          </a:p>
          <a:p>
            <a:r>
              <a:rPr lang="pl-PL" dirty="0" smtClean="0"/>
              <a:t>E = {(</a:t>
            </a:r>
            <a:r>
              <a:rPr lang="pl-PL" dirty="0" err="1" smtClean="0"/>
              <a:t>a,b</a:t>
            </a:r>
            <a:r>
              <a:rPr lang="pl-PL" dirty="0" smtClean="0"/>
              <a:t>), (</a:t>
            </a:r>
            <a:r>
              <a:rPr lang="pl-PL" dirty="0" err="1" smtClean="0"/>
              <a:t>a,d</a:t>
            </a:r>
            <a:r>
              <a:rPr lang="pl-PL" dirty="0" smtClean="0"/>
              <a:t>), (</a:t>
            </a:r>
            <a:r>
              <a:rPr lang="pl-PL" dirty="0" err="1" smtClean="0"/>
              <a:t>a,e</a:t>
            </a:r>
            <a:r>
              <a:rPr lang="pl-PL" dirty="0" smtClean="0"/>
              <a:t>), (</a:t>
            </a:r>
            <a:r>
              <a:rPr lang="pl-PL" dirty="0" err="1" smtClean="0"/>
              <a:t>b,e</a:t>
            </a:r>
            <a:r>
              <a:rPr lang="pl-PL" dirty="0" smtClean="0"/>
              <a:t>), (</a:t>
            </a:r>
            <a:r>
              <a:rPr lang="pl-PL" dirty="0" err="1" smtClean="0"/>
              <a:t>d,e</a:t>
            </a:r>
            <a:r>
              <a:rPr lang="pl-PL" dirty="0" smtClean="0"/>
              <a:t>)}</a:t>
            </a:r>
          </a:p>
          <a:p>
            <a:r>
              <a:rPr lang="pl-PL" dirty="0" smtClean="0"/>
              <a:t>M = {((</a:t>
            </a:r>
            <a:r>
              <a:rPr lang="pl-PL" dirty="0" err="1" smtClean="0"/>
              <a:t>a,b</a:t>
            </a:r>
            <a:r>
              <a:rPr lang="pl-PL" dirty="0" smtClean="0"/>
              <a:t>), 5), ((</a:t>
            </a:r>
            <a:r>
              <a:rPr lang="pl-PL" dirty="0" err="1" smtClean="0"/>
              <a:t>a,d</a:t>
            </a:r>
            <a:r>
              <a:rPr lang="pl-PL" dirty="0" smtClean="0"/>
              <a:t>), 1), ((</a:t>
            </a:r>
            <a:r>
              <a:rPr lang="pl-PL" dirty="0" err="1" smtClean="0"/>
              <a:t>a,e</a:t>
            </a:r>
            <a:r>
              <a:rPr lang="pl-PL" dirty="0" smtClean="0"/>
              <a:t>), 8), ((</a:t>
            </a:r>
            <a:r>
              <a:rPr lang="pl-PL" dirty="0" err="1" smtClean="0"/>
              <a:t>b,e</a:t>
            </a:r>
            <a:r>
              <a:rPr lang="pl-PL" dirty="0" smtClean="0"/>
              <a:t>), 3), (</a:t>
            </a:r>
            <a:r>
              <a:rPr lang="pl-PL" dirty="0" err="1" smtClean="0"/>
              <a:t>d,e</a:t>
            </a:r>
            <a:r>
              <a:rPr lang="pl-PL" dirty="0" smtClean="0"/>
              <a:t>), 7)</a:t>
            </a:r>
            <a:endParaRPr lang="en-GB" dirty="0"/>
          </a:p>
        </p:txBody>
      </p:sp>
      <p:grpSp>
        <p:nvGrpSpPr>
          <p:cNvPr id="11" name="Grupa 10"/>
          <p:cNvGrpSpPr/>
          <p:nvPr/>
        </p:nvGrpSpPr>
        <p:grpSpPr>
          <a:xfrm>
            <a:off x="2357422" y="3429000"/>
            <a:ext cx="5537100" cy="3322260"/>
            <a:chOff x="2357422" y="3429000"/>
            <a:chExt cx="5537100" cy="3322260"/>
          </a:xfrm>
        </p:grpSpPr>
        <p:pic>
          <p:nvPicPr>
            <p:cNvPr id="2050" name="Picture 2" descr="https://upload.wikimedia.org/wikipedia/commons/thumb/5/5f/Kondenzace_orientovan%C3%A9ho_grafu.svg/2560px-Kondenzace_orientovan%C3%A9ho_grafu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3429000"/>
              <a:ext cx="5537100" cy="3322260"/>
            </a:xfrm>
            <a:prstGeom prst="rect">
              <a:avLst/>
            </a:prstGeom>
            <a:noFill/>
          </p:spPr>
        </p:pic>
        <p:sp>
          <p:nvSpPr>
            <p:cNvPr id="5" name="Prostokąt 4"/>
            <p:cNvSpPr/>
            <p:nvPr/>
          </p:nvSpPr>
          <p:spPr>
            <a:xfrm>
              <a:off x="4572000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5</a:t>
              </a:r>
              <a:endParaRPr lang="en-GB" dirty="0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3786182" y="464344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8</a:t>
              </a:r>
              <a:endParaRPr lang="en-GB" dirty="0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3000364" y="478632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1</a:t>
              </a:r>
              <a:endParaRPr lang="en-GB" dirty="0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786446" y="478632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3</a:t>
              </a:r>
              <a:endParaRPr lang="en-GB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571868" y="550070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7</a:t>
              </a:r>
              <a:endParaRPr lang="en-GB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 ważony - macierz sąsiedztwa </a:t>
            </a:r>
            <a:endParaRPr lang="en-GB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328984" cy="3043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380"/>
                <a:gridCol w="660422"/>
                <a:gridCol w="669380"/>
                <a:gridCol w="669380"/>
                <a:gridCol w="660422"/>
              </a:tblGrid>
              <a:tr h="608649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a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b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d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e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8649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a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5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smtClean="0"/>
                        <a:t>1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8</a:t>
                      </a:r>
                      <a:endParaRPr lang="en-GB" sz="2800" dirty="0"/>
                    </a:p>
                  </a:txBody>
                  <a:tcPr/>
                </a:tc>
              </a:tr>
              <a:tr h="608649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b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3</a:t>
                      </a:r>
                      <a:endParaRPr lang="en-GB" sz="2800" dirty="0"/>
                    </a:p>
                  </a:txBody>
                  <a:tcPr/>
                </a:tc>
              </a:tr>
              <a:tr h="608649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d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7</a:t>
                      </a:r>
                      <a:endParaRPr lang="en-GB" sz="2800" dirty="0"/>
                    </a:p>
                  </a:txBody>
                  <a:tcPr/>
                </a:tc>
              </a:tr>
              <a:tr h="608649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e</a:t>
                      </a:r>
                      <a:endParaRPr lang="en-GB" sz="2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∞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upa 6"/>
          <p:cNvGrpSpPr/>
          <p:nvPr/>
        </p:nvGrpSpPr>
        <p:grpSpPr>
          <a:xfrm>
            <a:off x="3428992" y="3071810"/>
            <a:ext cx="5537100" cy="3322260"/>
            <a:chOff x="2357422" y="3429000"/>
            <a:chExt cx="5537100" cy="3322260"/>
          </a:xfrm>
        </p:grpSpPr>
        <p:pic>
          <p:nvPicPr>
            <p:cNvPr id="8" name="Picture 2" descr="https://upload.wikimedia.org/wikipedia/commons/thumb/5/5f/Kondenzace_orientovan%C3%A9ho_grafu.svg/2560px-Kondenzace_orientovan%C3%A9ho_grafu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3429000"/>
              <a:ext cx="5537100" cy="3322260"/>
            </a:xfrm>
            <a:prstGeom prst="rect">
              <a:avLst/>
            </a:prstGeom>
            <a:noFill/>
          </p:spPr>
        </p:pic>
        <p:sp>
          <p:nvSpPr>
            <p:cNvPr id="9" name="Prostokąt 8"/>
            <p:cNvSpPr/>
            <p:nvPr/>
          </p:nvSpPr>
          <p:spPr>
            <a:xfrm>
              <a:off x="4572000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5</a:t>
              </a:r>
              <a:endParaRPr lang="en-GB" dirty="0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786182" y="464344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8</a:t>
              </a:r>
              <a:endParaRPr lang="en-GB" dirty="0"/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3000364" y="478632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1</a:t>
              </a:r>
              <a:endParaRPr lang="en-GB" dirty="0"/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5786446" y="478632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3</a:t>
              </a:r>
              <a:endParaRPr lang="en-GB" dirty="0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3571868" y="550070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7</a:t>
              </a:r>
              <a:endParaRPr lang="en-GB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Graf ważony - listy sąsiedztwa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Dla każdego wierzchołka x budujemy listę L[x]</a:t>
            </a:r>
          </a:p>
          <a:p>
            <a:r>
              <a:rPr lang="pl-PL" dirty="0" smtClean="0"/>
              <a:t>Listy sąsiedztwa dla grafu z rysunku: </a:t>
            </a:r>
          </a:p>
          <a:p>
            <a:pPr lvl="1">
              <a:buNone/>
            </a:pPr>
            <a:r>
              <a:rPr lang="pl-PL" dirty="0" smtClean="0"/>
              <a:t>L[a] = ( (b, 5), (e, 8), (d, 1) )</a:t>
            </a:r>
          </a:p>
          <a:p>
            <a:pPr lvl="1">
              <a:buNone/>
            </a:pPr>
            <a:r>
              <a:rPr lang="pl-PL" dirty="0" smtClean="0"/>
              <a:t>L[b] = ( (e, 3) )</a:t>
            </a:r>
          </a:p>
          <a:p>
            <a:pPr lvl="1">
              <a:buNone/>
            </a:pPr>
            <a:r>
              <a:rPr lang="pl-PL" dirty="0" smtClean="0"/>
              <a:t>L[d] = ( (e, 7) )</a:t>
            </a:r>
          </a:p>
          <a:p>
            <a:pPr lvl="1">
              <a:buNone/>
            </a:pPr>
            <a:r>
              <a:rPr lang="pl-PL" dirty="0" smtClean="0"/>
              <a:t>L[e] = ()</a:t>
            </a:r>
          </a:p>
          <a:p>
            <a:pPr lvl="1">
              <a:buNone/>
            </a:pPr>
            <a:endParaRPr lang="pl-PL" dirty="0" smtClean="0"/>
          </a:p>
          <a:p>
            <a:pPr>
              <a:buNone/>
            </a:pPr>
            <a:endParaRPr lang="en-GB" dirty="0"/>
          </a:p>
        </p:txBody>
      </p:sp>
      <p:grpSp>
        <p:nvGrpSpPr>
          <p:cNvPr id="12" name="Grupa 11"/>
          <p:cNvGrpSpPr/>
          <p:nvPr/>
        </p:nvGrpSpPr>
        <p:grpSpPr>
          <a:xfrm>
            <a:off x="3428992" y="3321450"/>
            <a:ext cx="5537100" cy="3322260"/>
            <a:chOff x="2357422" y="3429000"/>
            <a:chExt cx="5537100" cy="3322260"/>
          </a:xfrm>
        </p:grpSpPr>
        <p:pic>
          <p:nvPicPr>
            <p:cNvPr id="13" name="Picture 2" descr="https://upload.wikimedia.org/wikipedia/commons/thumb/5/5f/Kondenzace_orientovan%C3%A9ho_grafu.svg/2560px-Kondenzace_orientovan%C3%A9ho_grafu.svg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3429000"/>
              <a:ext cx="5537100" cy="3322260"/>
            </a:xfrm>
            <a:prstGeom prst="rect">
              <a:avLst/>
            </a:prstGeom>
            <a:noFill/>
          </p:spPr>
        </p:pic>
        <p:sp>
          <p:nvSpPr>
            <p:cNvPr id="14" name="Prostokąt 13"/>
            <p:cNvSpPr/>
            <p:nvPr/>
          </p:nvSpPr>
          <p:spPr>
            <a:xfrm>
              <a:off x="4572000" y="3857628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5</a:t>
              </a:r>
              <a:endParaRPr lang="en-GB" dirty="0"/>
            </a:p>
          </p:txBody>
        </p:sp>
        <p:sp>
          <p:nvSpPr>
            <p:cNvPr id="15" name="Prostokąt 14"/>
            <p:cNvSpPr/>
            <p:nvPr/>
          </p:nvSpPr>
          <p:spPr>
            <a:xfrm>
              <a:off x="3786182" y="4643446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8</a:t>
              </a:r>
              <a:endParaRPr lang="en-GB" dirty="0"/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3000364" y="478632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1</a:t>
              </a:r>
              <a:endParaRPr lang="en-GB" dirty="0"/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5786446" y="478632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3</a:t>
              </a:r>
              <a:endParaRPr lang="en-GB" dirty="0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3571868" y="5500702"/>
              <a:ext cx="428628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7</a:t>
              </a:r>
              <a:endParaRPr lang="en-GB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Znajdowanie najkrótszej ścieżki w grafie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80339"/>
            <a:ext cx="8229600" cy="216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Znajdowanie najkrótszej ścieżki w grafie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38830"/>
            <a:ext cx="8229600" cy="164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Znajdowanie najkrótszej ścieżki w grafie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" y="2359025"/>
            <a:ext cx="763905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262</Words>
  <Application>Microsoft Office PowerPoint</Application>
  <PresentationFormat>Pokaz na ekranie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Algorytmy i złożoność Wykład 5</vt:lpstr>
      <vt:lpstr>Graf - przypomnienie</vt:lpstr>
      <vt:lpstr>Graf etykietowany</vt:lpstr>
      <vt:lpstr>Przykład grafu etykietowanego</vt:lpstr>
      <vt:lpstr>Graf ważony - macierz sąsiedztwa </vt:lpstr>
      <vt:lpstr>Graf ważony - listy sąsiedztwa</vt:lpstr>
      <vt:lpstr>Znajdowanie najkrótszej ścieżki w grafie</vt:lpstr>
      <vt:lpstr>Znajdowanie najkrótszej ścieżki w grafie</vt:lpstr>
      <vt:lpstr>Znajdowanie najkrótszej ścieżki w grafie</vt:lpstr>
      <vt:lpstr>Relaksacja</vt:lpstr>
      <vt:lpstr>Własności relaksacji</vt:lpstr>
      <vt:lpstr>Własności relaksacji</vt:lpstr>
      <vt:lpstr>Algorytm Dijkstry</vt:lpstr>
      <vt:lpstr>Algorytm Bellmana-Forda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Algorytmy i złożoność</dc:title>
  <dc:creator>arturro</dc:creator>
  <cp:lastModifiedBy>arturro</cp:lastModifiedBy>
  <cp:revision>112</cp:revision>
  <dcterms:created xsi:type="dcterms:W3CDTF">2020-10-14T21:58:34Z</dcterms:created>
  <dcterms:modified xsi:type="dcterms:W3CDTF">2020-11-05T12:25:53Z</dcterms:modified>
</cp:coreProperties>
</file>