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74" r:id="rId8"/>
    <p:sldId id="277" r:id="rId9"/>
    <p:sldId id="261" r:id="rId10"/>
    <p:sldId id="278" r:id="rId11"/>
    <p:sldId id="262" r:id="rId12"/>
    <p:sldId id="263" r:id="rId13"/>
    <p:sldId id="280" r:id="rId14"/>
    <p:sldId id="264" r:id="rId15"/>
    <p:sldId id="281" r:id="rId16"/>
    <p:sldId id="279" r:id="rId17"/>
    <p:sldId id="265" r:id="rId18"/>
    <p:sldId id="266" r:id="rId19"/>
    <p:sldId id="267" r:id="rId20"/>
    <p:sldId id="268" r:id="rId21"/>
    <p:sldId id="269" r:id="rId22"/>
    <p:sldId id="270" r:id="rId23"/>
    <p:sldId id="272" r:id="rId24"/>
    <p:sldId id="275" r:id="rId25"/>
    <p:sldId id="271" r:id="rId26"/>
    <p:sldId id="273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30" autoAdjust="0"/>
  </p:normalViewPr>
  <p:slideViewPr>
    <p:cSldViewPr>
      <p:cViewPr varScale="1">
        <p:scale>
          <a:sx n="85" d="100"/>
          <a:sy n="85" d="100"/>
        </p:scale>
        <p:origin x="-821" y="-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24955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14.10.2020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15.10.2020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15.10.2020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14.10.2020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15.10.2020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15.10.2020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15.10.2020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15.10.2020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15.10.2020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15.10.2020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336A-00CE-4B58-9249-67AE5061CBA0}" type="datetimeFigureOut">
              <a:rPr lang="pl-PL" smtClean="0"/>
              <a:t>15.10.2020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9336A-00CE-4B58-9249-67AE5061CBA0}" type="datetimeFigureOut">
              <a:rPr lang="pl-PL" smtClean="0"/>
              <a:t>14.10.2020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ACD4F-7993-498C-8A1A-7E99DE18911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Algorytmy i złożoność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Binary</a:t>
            </a:r>
            <a:r>
              <a:rPr lang="pl-PL" dirty="0" smtClean="0"/>
              <a:t> </a:t>
            </a:r>
            <a:r>
              <a:rPr lang="pl-PL" dirty="0" err="1" smtClean="0"/>
              <a:t>search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600201"/>
            <a:ext cx="8786874" cy="2828932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Sprawdź element </a:t>
            </a:r>
            <a:r>
              <a:rPr lang="pl-PL" b="1" dirty="0" smtClean="0"/>
              <a:t>m</a:t>
            </a:r>
            <a:r>
              <a:rPr lang="pl-PL" dirty="0" smtClean="0"/>
              <a:t> znajdujący się w środku tablicy</a:t>
            </a:r>
          </a:p>
          <a:p>
            <a:pPr lvl="1"/>
            <a:r>
              <a:rPr lang="pl-PL" dirty="0" smtClean="0"/>
              <a:t>Jeśli to ten poszukiwany -&gt; koniec</a:t>
            </a:r>
          </a:p>
          <a:p>
            <a:pPr lvl="1"/>
            <a:r>
              <a:rPr lang="pl-PL" dirty="0" smtClean="0"/>
              <a:t>Jeśli szukany element jest mniejszy niż </a:t>
            </a:r>
            <a:r>
              <a:rPr lang="pl-PL" b="1" dirty="0" smtClean="0"/>
              <a:t>m</a:t>
            </a:r>
            <a:r>
              <a:rPr lang="pl-PL" dirty="0" smtClean="0"/>
              <a:t> wykonaj BS dla lewej części tablicy</a:t>
            </a:r>
          </a:p>
          <a:p>
            <a:pPr lvl="1"/>
            <a:r>
              <a:rPr lang="pl-PL" dirty="0" smtClean="0"/>
              <a:t>Jeśli szukana wartość jest większa od </a:t>
            </a:r>
            <a:r>
              <a:rPr lang="pl-PL" b="1" dirty="0" smtClean="0"/>
              <a:t>m</a:t>
            </a:r>
            <a:r>
              <a:rPr lang="pl-PL" dirty="0" smtClean="0"/>
              <a:t> wykonaj BS dla prawej części</a:t>
            </a:r>
            <a:endParaRPr lang="en-GB" dirty="0"/>
          </a:p>
        </p:txBody>
      </p:sp>
      <p:pic>
        <p:nvPicPr>
          <p:cNvPr id="1026" name="Picture 2" descr="ilustrac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643446"/>
            <a:ext cx="4913275" cy="2090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Metoda "zachłanna"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 smtClean="0"/>
              <a:t>Metoda "zachłanna" polega na rozpatrywaniu danych w kolejności uporządkowanej, np. dane posortowane. </a:t>
            </a:r>
          </a:p>
          <a:p>
            <a:pPr lvl="0"/>
            <a:r>
              <a:rPr lang="pl-PL" dirty="0" smtClean="0"/>
              <a:t>W danym kroku wybierane są te dane, które są najodpowiedniejsze. </a:t>
            </a:r>
          </a:p>
          <a:p>
            <a:pPr lvl="0"/>
            <a:r>
              <a:rPr lang="pl-PL" dirty="0" smtClean="0"/>
              <a:t>Najczęściej metoda ta prowadzi do otrzymania rozwiązania przybliżonego, choć istnieją problemy, dla których metoda zachłanna daje rozwiązanie optymalne. </a:t>
            </a:r>
          </a:p>
          <a:p>
            <a:pPr lvl="0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Przykład: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 smtClean="0"/>
              <a:t>Znaleźć w macierzy A taki podzbiór elementów, że: </a:t>
            </a:r>
          </a:p>
          <a:p>
            <a:pPr marL="914400" lvl="1" indent="-514350">
              <a:buFont typeface="+mj-lt"/>
              <a:buAutoNum type="arabicPeriod"/>
            </a:pPr>
            <a:r>
              <a:rPr lang="pl-PL" dirty="0" smtClean="0"/>
              <a:t>w każdej kolumnie znajduje się dokładnie jeden wybrany element, </a:t>
            </a:r>
          </a:p>
          <a:p>
            <a:pPr marL="914400" lvl="1" indent="-514350">
              <a:buFont typeface="+mj-lt"/>
              <a:buAutoNum type="arabicPeriod"/>
            </a:pPr>
            <a:r>
              <a:rPr lang="pl-PL" dirty="0" smtClean="0"/>
              <a:t>suma elementów wybranych jest maksymalna. </a:t>
            </a:r>
          </a:p>
          <a:p>
            <a:pPr lvl="0"/>
            <a:r>
              <a:rPr lang="pl-PL" dirty="0" smtClean="0"/>
              <a:t>Optymalny algorytm oparty o metodę zachłanną przedstawia się następująco: </a:t>
            </a:r>
          </a:p>
          <a:p>
            <a:pPr lvl="1"/>
            <a:r>
              <a:rPr lang="pl-PL" dirty="0" smtClean="0"/>
              <a:t>Wybieraj elementy z kolejnych kolumn o maksymalnych wartościach, dla których spełniony jest warunek 1. </a:t>
            </a:r>
          </a:p>
          <a:p>
            <a:pPr lvl="0">
              <a:buNone/>
            </a:pPr>
            <a:endParaRPr lang="pl-PL" dirty="0" smtClean="0"/>
          </a:p>
          <a:p>
            <a:pPr lvl="0"/>
            <a:r>
              <a:rPr lang="pl-PL" dirty="0" smtClean="0"/>
              <a:t>"Zachłanność" tego algorytmu polega na wybieraniu największego elementu, czyli elementu najbardziej odpowiedniego w danej chwili </a:t>
            </a:r>
          </a:p>
          <a:p>
            <a:pPr lvl="1"/>
            <a:r>
              <a:rPr lang="pl-PL" dirty="0" smtClean="0"/>
              <a:t>nie interesują nas wybory dokonane w przeszłości.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</a:t>
            </a:r>
            <a:endParaRPr lang="en-GB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314456" y="1600200"/>
          <a:ext cx="6615130" cy="461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3026"/>
                <a:gridCol w="1323026"/>
                <a:gridCol w="1323026"/>
                <a:gridCol w="1323026"/>
                <a:gridCol w="1323026"/>
              </a:tblGrid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3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3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3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7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0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7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1571604" y="5429264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Elipsa 5"/>
          <p:cNvSpPr/>
          <p:nvPr/>
        </p:nvSpPr>
        <p:spPr>
          <a:xfrm>
            <a:off x="2857488" y="2714620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lipsa 6"/>
          <p:cNvSpPr/>
          <p:nvPr/>
        </p:nvSpPr>
        <p:spPr>
          <a:xfrm>
            <a:off x="4214810" y="1714488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lipsa 7"/>
          <p:cNvSpPr/>
          <p:nvPr/>
        </p:nvSpPr>
        <p:spPr>
          <a:xfrm>
            <a:off x="5500694" y="4500570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ipsa 8"/>
          <p:cNvSpPr/>
          <p:nvPr/>
        </p:nvSpPr>
        <p:spPr>
          <a:xfrm>
            <a:off x="6858016" y="1714488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2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600200"/>
            <a:ext cx="8715436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Poprzedni problem można łatwo zmodyfikować do postaci, której nie można rozwiązać za pomocą algorytmu zachłannego</a:t>
            </a:r>
          </a:p>
          <a:p>
            <a:pPr lvl="0"/>
            <a:r>
              <a:rPr lang="pl-PL" dirty="0" smtClean="0"/>
              <a:t>dodajmy warunek: </a:t>
            </a:r>
          </a:p>
          <a:p>
            <a:pPr lvl="0"/>
            <a:endParaRPr lang="pl-PL" dirty="0" smtClean="0"/>
          </a:p>
          <a:p>
            <a:pPr lvl="0">
              <a:buNone/>
            </a:pPr>
            <a:r>
              <a:rPr lang="pl-PL" dirty="0" smtClean="0"/>
              <a:t>1'. z każdego wiersza może być wybrany co najwyżej 1 element. 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musimy już brać pod uwagę wybory dokonane w poprzednich krokach (by móc spełnić warunek 1'). </a:t>
            </a:r>
          </a:p>
          <a:p>
            <a:pPr lvl="0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 2</a:t>
            </a:r>
            <a:endParaRPr lang="en-GB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314456" y="1600200"/>
          <a:ext cx="6615130" cy="461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3026"/>
                <a:gridCol w="1323026"/>
                <a:gridCol w="1323026"/>
                <a:gridCol w="1323026"/>
                <a:gridCol w="1323026"/>
              </a:tblGrid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3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3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3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7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0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922976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7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Elipsa 4"/>
          <p:cNvSpPr/>
          <p:nvPr/>
        </p:nvSpPr>
        <p:spPr>
          <a:xfrm>
            <a:off x="1571604" y="5429264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Elipsa 5"/>
          <p:cNvSpPr/>
          <p:nvPr/>
        </p:nvSpPr>
        <p:spPr>
          <a:xfrm>
            <a:off x="2857488" y="2714620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lipsa 6"/>
          <p:cNvSpPr/>
          <p:nvPr/>
        </p:nvSpPr>
        <p:spPr>
          <a:xfrm>
            <a:off x="4214810" y="1714488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Elipsa 7"/>
          <p:cNvSpPr/>
          <p:nvPr/>
        </p:nvSpPr>
        <p:spPr>
          <a:xfrm>
            <a:off x="5500694" y="4500570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Elipsa 8"/>
          <p:cNvSpPr/>
          <p:nvPr/>
        </p:nvSpPr>
        <p:spPr>
          <a:xfrm>
            <a:off x="6858016" y="1714488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Znak zakazu 9"/>
          <p:cNvSpPr/>
          <p:nvPr/>
        </p:nvSpPr>
        <p:spPr>
          <a:xfrm>
            <a:off x="6858016" y="1643050"/>
            <a:ext cx="857256" cy="714380"/>
          </a:xfrm>
          <a:prstGeom prst="noSmoking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858016" y="2643182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Znak zakazu 11"/>
          <p:cNvSpPr/>
          <p:nvPr/>
        </p:nvSpPr>
        <p:spPr>
          <a:xfrm>
            <a:off x="6858016" y="2643182"/>
            <a:ext cx="857256" cy="714380"/>
          </a:xfrm>
          <a:prstGeom prst="noSmoking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6858016" y="3571876"/>
            <a:ext cx="785818" cy="64294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Algorytm Dijkstry jako przykład algorytmu zachłannego</a:t>
            </a:r>
            <a:endParaRPr lang="en-GB" dirty="0"/>
          </a:p>
        </p:txBody>
      </p:sp>
      <p:pic>
        <p:nvPicPr>
          <p:cNvPr id="36868" name="Picture 4" descr="https://upload.wikimedia.org/wikipedia/commons/5/57/Dijkstra_Animati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286544" cy="4931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Programowanie Dynamiczne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Metoda ta jest pewnym rozszerzeniem metody "dziel i zwyciężaj". </a:t>
            </a:r>
          </a:p>
          <a:p>
            <a:pPr lvl="0"/>
            <a:r>
              <a:rPr lang="pl-PL" dirty="0" smtClean="0"/>
              <a:t>Jeżeli pod-problemy, na które został podzielony problem główny, nie są niezależne,</a:t>
            </a:r>
            <a:r>
              <a:rPr lang="pl-PL" baseline="0" dirty="0" smtClean="0"/>
              <a:t> </a:t>
            </a:r>
            <a:r>
              <a:rPr lang="pl-PL" dirty="0" smtClean="0"/>
              <a:t>to w różnych pod-problemach wykonywane są wiele razy te same obliczenia, </a:t>
            </a:r>
          </a:p>
          <a:p>
            <a:pPr lvl="0"/>
            <a:r>
              <a:rPr lang="pl-PL" dirty="0" smtClean="0"/>
              <a:t>warto jest wtedy zastosować ulepszenie tej metody- programowanie dynamiczne.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Programowanie dynamiczne - </a:t>
            </a:r>
            <a:r>
              <a:rPr lang="pl-PL" dirty="0" err="1" smtClean="0"/>
              <a:t>memoizacja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 smtClean="0"/>
              <a:t> Wyniki obliczeń są zapamiętywane w tablicy pomocniczej, która jest wykorzystywana w kolejnych krokach algorytmu, </a:t>
            </a:r>
          </a:p>
          <a:p>
            <a:pPr lvl="0"/>
            <a:r>
              <a:rPr lang="pl-PL" dirty="0" smtClean="0"/>
              <a:t>Eliminuje to potrzebę wielokrotnego wykonywania tych samych obliczeń. </a:t>
            </a:r>
          </a:p>
          <a:p>
            <a:pPr lvl="0"/>
            <a:r>
              <a:rPr lang="pl-PL" dirty="0" smtClean="0"/>
              <a:t>Prowadzi do widocznego obniżenia złożoności obliczeniowej. 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Przykładem może być obliczanie symbolu Newtona. </a:t>
            </a:r>
          </a:p>
          <a:p>
            <a:pPr lvl="0"/>
            <a:r>
              <a:rPr lang="pl-PL" dirty="0" smtClean="0"/>
              <a:t>Rekurencyjna funkcja wyznaczająca ten współczynnik ma złożoność wykładniczą. </a:t>
            </a:r>
          </a:p>
          <a:p>
            <a:pPr lvl="0"/>
            <a:r>
              <a:rPr lang="pl-PL" dirty="0" smtClean="0"/>
              <a:t>Po zastosowaniu programowania dynamicznego złożoność maleje do O(n</a:t>
            </a:r>
            <a:r>
              <a:rPr lang="pl-PL" baseline="30000" dirty="0" smtClean="0"/>
              <a:t>2</a:t>
            </a:r>
            <a:r>
              <a:rPr lang="pl-PL" dirty="0" smtClean="0"/>
              <a:t>). </a:t>
            </a:r>
          </a:p>
          <a:p>
            <a:pPr lvl="0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 </a:t>
            </a:r>
            <a:r>
              <a:rPr lang="pl-PL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Programowanie dynamiczne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dirty="0" smtClean="0"/>
          </a:p>
          <a:p>
            <a:pPr lvl="0"/>
            <a:r>
              <a:rPr lang="pl-PL" dirty="0" smtClean="0"/>
              <a:t>Programowanie dynamiczne polega więc na wykonania obliczeń każdego pod-problemu tylko raz i zapamiętaniu jego wyniku w tabeli. </a:t>
            </a:r>
          </a:p>
          <a:p>
            <a:pPr lvl="0"/>
            <a:r>
              <a:rPr lang="pl-PL" dirty="0" smtClean="0"/>
              <a:t>W każdym kolejnym kroku można z tej tabeli korzystać. </a:t>
            </a:r>
          </a:p>
          <a:p>
            <a:pPr lvl="0"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Wykład 2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Podstawowe techniki i struktury: </a:t>
            </a:r>
          </a:p>
          <a:p>
            <a:pPr lvl="0"/>
            <a:r>
              <a:rPr lang="pl-PL" dirty="0" smtClean="0"/>
              <a:t>metoda dziel i zwyciężaj </a:t>
            </a:r>
          </a:p>
          <a:p>
            <a:pPr lvl="0"/>
            <a:r>
              <a:rPr lang="pl-PL" dirty="0" smtClean="0"/>
              <a:t>metoda zachłanna </a:t>
            </a:r>
          </a:p>
          <a:p>
            <a:pPr lvl="0"/>
            <a:r>
              <a:rPr lang="pl-PL" dirty="0" smtClean="0"/>
              <a:t>programowanie dynamiczne </a:t>
            </a:r>
          </a:p>
          <a:p>
            <a:pPr lvl="0"/>
            <a:r>
              <a:rPr lang="pl-PL" dirty="0" smtClean="0"/>
              <a:t>algorytmy probabilistyczne </a:t>
            </a:r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Programowanie dynamiczne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 smtClean="0"/>
              <a:t>Programowanie dynamiczne jest zazwyczaj stosowane w rozwiązywaniu problemów optymalizacyjnych, </a:t>
            </a:r>
          </a:p>
          <a:p>
            <a:pPr lvl="0"/>
            <a:r>
              <a:rPr lang="pl-PL" dirty="0" smtClean="0"/>
              <a:t>prowadzi to często do wyznaczenia kilku równoznacznych, optymalnych rozwiązań. </a:t>
            </a:r>
          </a:p>
          <a:p>
            <a:pPr lvl="0"/>
            <a:r>
              <a:rPr lang="pl-PL" dirty="0" smtClean="0"/>
              <a:t>Taka metoda tworzenia algorytmów znalazła zastosowanie m.in.</a:t>
            </a:r>
            <a:r>
              <a:rPr lang="pl-PL" baseline="0" dirty="0" smtClean="0"/>
              <a:t> </a:t>
            </a:r>
            <a:r>
              <a:rPr lang="pl-PL" dirty="0" smtClean="0"/>
              <a:t>w: </a:t>
            </a:r>
          </a:p>
          <a:p>
            <a:pPr lvl="1"/>
            <a:r>
              <a:rPr lang="pl-PL" dirty="0" smtClean="0"/>
              <a:t>rozwiązywaniu problemu plecakowego, </a:t>
            </a:r>
          </a:p>
          <a:p>
            <a:pPr lvl="1"/>
            <a:r>
              <a:rPr lang="pl-PL" dirty="0" smtClean="0"/>
              <a:t>Optymalnym mnożeniu ciągu macierzy. </a:t>
            </a:r>
          </a:p>
          <a:p>
            <a:pPr lvl="0"/>
            <a:r>
              <a:rPr lang="pl-PL" dirty="0" smtClean="0"/>
              <a:t>Jest także stosowana w automatach do kawy przy wydawaniu reszty w taki sposób, by monet było najmniej. </a:t>
            </a:r>
          </a:p>
          <a:p>
            <a:pPr lvl="0">
              <a:buNone/>
            </a:pPr>
            <a:r>
              <a:rPr lang="pl-PL" dirty="0" smtClean="0"/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Algorytmy probabilistyczne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dirty="0" smtClean="0"/>
          </a:p>
          <a:p>
            <a:pPr lvl="0"/>
            <a:r>
              <a:rPr lang="pl-PL" dirty="0" smtClean="0"/>
              <a:t>Grupa algorytmów, które wykorzystują losowanie do uzyskania rozwiązania. </a:t>
            </a:r>
          </a:p>
          <a:p>
            <a:pPr lvl="0"/>
            <a:r>
              <a:rPr lang="pl-PL" dirty="0" smtClean="0"/>
              <a:t>Stosowane m.in. w systemach współbieżnych procesów ubiegających się o współdzielone zasoby systemu komputerowego. </a:t>
            </a:r>
          </a:p>
          <a:p>
            <a:pPr lvl="0">
              <a:buNone/>
            </a:pPr>
            <a:r>
              <a:rPr lang="pl-PL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Algorytmy probabilistyczne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 smtClean="0"/>
              <a:t>W wielu przypadkach nie istnieje w pełni </a:t>
            </a:r>
          </a:p>
          <a:p>
            <a:pPr lvl="1"/>
            <a:r>
              <a:rPr lang="pl-PL" dirty="0" smtClean="0"/>
              <a:t>rozproszone (tzn. bez centralnej pamięci i centralnego procesora) </a:t>
            </a:r>
          </a:p>
          <a:p>
            <a:pPr lvl="1"/>
            <a:r>
              <a:rPr lang="pl-PL" dirty="0" smtClean="0"/>
              <a:t>symetryczne (identyczność protokołu) </a:t>
            </a:r>
          </a:p>
          <a:p>
            <a:pPr lvl="1"/>
            <a:r>
              <a:rPr lang="pl-PL" dirty="0" smtClean="0"/>
              <a:t>wolne od blokady</a:t>
            </a:r>
            <a:r>
              <a:rPr lang="pl-PL" baseline="0" dirty="0" smtClean="0"/>
              <a:t> rozwiązanie</a:t>
            </a:r>
            <a:endParaRPr lang="pl-PL" dirty="0" smtClean="0"/>
          </a:p>
          <a:p>
            <a:pPr lvl="0"/>
            <a:r>
              <a:rPr lang="pl-PL" dirty="0" smtClean="0"/>
              <a:t>Wtedy stosuje się algorytmy probabilistyczne. </a:t>
            </a:r>
          </a:p>
          <a:p>
            <a:pPr lvl="0"/>
            <a:r>
              <a:rPr lang="pl-PL" dirty="0" smtClean="0"/>
              <a:t>Nie mamy pewności, że konstruują one rozwiązania poprawne, wiemy jednak, że dają je z prawdopodobieństwem równym 1. </a:t>
            </a:r>
            <a:endParaRPr lang="pl-PL" dirty="0"/>
          </a:p>
          <a:p>
            <a:pPr lvl="0"/>
            <a:r>
              <a:rPr lang="pl-PL" dirty="0" smtClean="0"/>
              <a:t>Algorytmy typu Las Vegas i Monte Carlo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Problem 5 filozofów: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dirty="0" smtClean="0"/>
              <a:t>Przy stole siedzi pięciu filozofów, którzy na przemian jedzą spaghetti oraz myślą. </a:t>
            </a:r>
          </a:p>
          <a:p>
            <a:pPr lvl="0"/>
            <a:r>
              <a:rPr lang="pl-PL" dirty="0" smtClean="0"/>
              <a:t>Żeby się najeść filozof potrzebuje dwóch</a:t>
            </a:r>
            <a:r>
              <a:rPr lang="pl-PL" baseline="0" dirty="0" smtClean="0"/>
              <a:t> </a:t>
            </a:r>
            <a:r>
              <a:rPr lang="pl-PL" dirty="0" smtClean="0"/>
              <a:t>widelców, przy czym każdy z widelców jest współdzielony z sąsiadem. </a:t>
            </a:r>
          </a:p>
          <a:p>
            <a:pPr lvl="0"/>
            <a:r>
              <a:rPr lang="pl-PL" dirty="0" smtClean="0"/>
              <a:t>Każdy z filozofów wykonuje cyklicznie następujące czynności: </a:t>
            </a:r>
          </a:p>
          <a:p>
            <a:pPr lvl="1"/>
            <a:r>
              <a:rPr lang="pl-PL" dirty="0" smtClean="0"/>
              <a:t>myśli, </a:t>
            </a:r>
          </a:p>
          <a:p>
            <a:pPr lvl="1"/>
            <a:r>
              <a:rPr lang="pl-PL" dirty="0" smtClean="0"/>
              <a:t>bierze widelce, </a:t>
            </a:r>
          </a:p>
          <a:p>
            <a:pPr lvl="1"/>
            <a:r>
              <a:rPr lang="pl-PL" dirty="0" smtClean="0"/>
              <a:t>je, </a:t>
            </a:r>
          </a:p>
          <a:p>
            <a:pPr lvl="1"/>
            <a:r>
              <a:rPr lang="pl-PL" dirty="0" smtClean="0"/>
              <a:t>odkłada widelce </a:t>
            </a:r>
          </a:p>
          <a:p>
            <a:pPr lvl="1"/>
            <a:r>
              <a:rPr lang="pl-PL" dirty="0" smtClean="0"/>
              <a:t>znowu myśli. </a:t>
            </a:r>
          </a:p>
        </p:txBody>
      </p:sp>
      <p:pic>
        <p:nvPicPr>
          <p:cNvPr id="4" name="Picture 8" descr="Plik:Dining philosoph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7280" y="3714752"/>
            <a:ext cx="289584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Problem 5 filozofów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Widelec jest używany w trybie wyłącznym,</a:t>
            </a:r>
          </a:p>
          <a:p>
            <a:pPr lvl="1"/>
            <a:r>
              <a:rPr lang="pl-PL" dirty="0" smtClean="0"/>
              <a:t>tylko jeden z dwóch siedzących obok siebie filozofów może z niego korzystać. </a:t>
            </a:r>
          </a:p>
          <a:p>
            <a:pPr lvl="0"/>
            <a:r>
              <a:rPr lang="pl-PL" dirty="0" smtClean="0"/>
              <a:t>Filozof może korzystać tylko z widelców leżących bezpośrednio przy nim. </a:t>
            </a:r>
          </a:p>
          <a:p>
            <a:pPr lvl="0"/>
            <a:r>
              <a:rPr lang="pl-PL" dirty="0" smtClean="0"/>
              <a:t>Należy napisać taki algorytm, aby: </a:t>
            </a:r>
          </a:p>
          <a:p>
            <a:pPr lvl="1"/>
            <a:r>
              <a:rPr lang="pl-PL" dirty="0" smtClean="0"/>
              <a:t>nie doszło do zakleszczenia </a:t>
            </a:r>
          </a:p>
          <a:p>
            <a:pPr lvl="1"/>
            <a:r>
              <a:rPr lang="pl-PL" dirty="0" smtClean="0"/>
              <a:t>nie doszło do zagłodzenia żadnego z</a:t>
            </a:r>
            <a:r>
              <a:rPr lang="pl-PL" baseline="0" dirty="0" smtClean="0"/>
              <a:t> </a:t>
            </a:r>
            <a:r>
              <a:rPr lang="pl-PL" dirty="0" smtClean="0"/>
              <a:t>filozofów </a:t>
            </a:r>
          </a:p>
          <a:p>
            <a:pPr lvl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3200" dirty="0" smtClean="0"/>
              <a:t>Rozwiązanie Problemu 5 filozofów z wykorzystaniem algorytmu probabilistycznego. </a:t>
            </a:r>
            <a:endParaRPr lang="en-GB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114948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pl-PL" dirty="0" smtClean="0"/>
              <a:t>1. Rzuć monetę, by wylosować lewą lub prawą stronę </a:t>
            </a:r>
          </a:p>
          <a:p>
            <a:pPr lvl="0">
              <a:buNone/>
            </a:pPr>
            <a:r>
              <a:rPr lang="pl-PL" dirty="0" smtClean="0"/>
              <a:t>2. Czekaj aż wylosowany widelec będzie  wolny i podnieś go </a:t>
            </a:r>
          </a:p>
          <a:p>
            <a:pPr lvl="0">
              <a:buNone/>
            </a:pPr>
            <a:r>
              <a:rPr lang="pl-PL" dirty="0" smtClean="0"/>
              <a:t>3. Jeśli drugi widelec jest zajęty to odłóż podniesiony widelec i przejdź do kroku 1. </a:t>
            </a:r>
          </a:p>
          <a:p>
            <a:pPr lvl="0">
              <a:buNone/>
            </a:pPr>
            <a:r>
              <a:rPr lang="pl-PL" dirty="0" smtClean="0"/>
              <a:t>4. Jeśli drugi widelec jest wolny to go podnieś </a:t>
            </a:r>
          </a:p>
          <a:p>
            <a:pPr lvl="0">
              <a:buNone/>
            </a:pPr>
            <a:r>
              <a:rPr lang="pl-PL" dirty="0" smtClean="0"/>
              <a:t>5. Jedz </a:t>
            </a:r>
          </a:p>
          <a:p>
            <a:pPr lvl="0">
              <a:buNone/>
            </a:pPr>
            <a:r>
              <a:rPr lang="pl-PL" dirty="0" smtClean="0"/>
              <a:t>6. Odłóż oba widelce 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Przy takim algorytmie prawdopodobieństwo, że n filozofów podniesie ten sam widelec wynosi 1/2</a:t>
            </a:r>
            <a:r>
              <a:rPr lang="pl-PL" baseline="30000" dirty="0" smtClean="0"/>
              <a:t>n</a:t>
            </a:r>
            <a:r>
              <a:rPr lang="pl-PL" dirty="0" smtClean="0"/>
              <a:t> i z każdą następną próbą maleje 2</a:t>
            </a:r>
            <a:r>
              <a:rPr lang="pl-PL" baseline="30000" dirty="0" smtClean="0"/>
              <a:t>n</a:t>
            </a:r>
            <a:r>
              <a:rPr lang="pl-PL" dirty="0" smtClean="0"/>
              <a:t> krotnie.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 smtClean="0"/>
              <a:t>Zastosowanie w protokole dostępu do sieci Ethernet</a:t>
            </a:r>
            <a:r>
              <a:rPr lang="pl-PL" baseline="0" dirty="0" smtClean="0"/>
              <a:t> </a:t>
            </a:r>
            <a:r>
              <a:rPr lang="pl-PL" dirty="0" smtClean="0"/>
              <a:t>CSMA/CD.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Carrier Sense Multiple Access with Collision Detection</a:t>
            </a:r>
            <a:endParaRPr lang="pl-PL" dirty="0" smtClean="0"/>
          </a:p>
          <a:p>
            <a:pPr lvl="0"/>
            <a:r>
              <a:rPr lang="pl-PL" dirty="0" smtClean="0"/>
              <a:t>Technika ta wykorzystuje mechanizm detekcji kolizji</a:t>
            </a:r>
          </a:p>
          <a:p>
            <a:pPr lvl="0"/>
            <a:r>
              <a:rPr lang="pl-PL" dirty="0" smtClean="0"/>
              <a:t>do wspólnego medium (współdzielony zasób) podłączony jest szereg stacji roboczych. </a:t>
            </a:r>
          </a:p>
          <a:p>
            <a:pPr lvl="0"/>
            <a:r>
              <a:rPr lang="pl-PL" dirty="0" smtClean="0"/>
              <a:t>Każda stacja wykonuje następujący algorytm: </a:t>
            </a:r>
          </a:p>
          <a:p>
            <a:pPr lvl="1"/>
            <a:r>
              <a:rPr lang="pl-PL" dirty="0" smtClean="0"/>
              <a:t>stacja śledzi stan medium i zaczyna nadawać, gdy medium jest wolne. </a:t>
            </a:r>
          </a:p>
          <a:p>
            <a:pPr lvl="1"/>
            <a:r>
              <a:rPr lang="pl-PL" dirty="0" smtClean="0"/>
              <a:t>Gdy dojdzie do kolizji, tzn. gdy dwie stacje jednocześnie zaczną nadawać, wszystkie stacje przerywają nadawanie i wznawiają je po losowo wybranym odcinku czasu.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Dziel i zwyciężaj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pl-PL" dirty="0" smtClean="0"/>
              <a:t> Jeżeli problem można podzielić na kilka mniejszych, niezależnych pod-problemów </a:t>
            </a:r>
          </a:p>
          <a:p>
            <a:pPr lvl="0"/>
            <a:r>
              <a:rPr lang="pl-PL" dirty="0" smtClean="0"/>
              <a:t>rozwiązać je rekurencyjnie a na końcu połączyć je w rozwiązanie całego problemu, </a:t>
            </a:r>
          </a:p>
          <a:p>
            <a:pPr lvl="0"/>
            <a:r>
              <a:rPr lang="pl-PL" dirty="0" smtClean="0"/>
              <a:t>możemy zastosować metodę "dziel i zwyciężaj". </a:t>
            </a:r>
          </a:p>
          <a:p>
            <a:pPr lvl="0"/>
            <a:r>
              <a:rPr lang="pl-PL" dirty="0" smtClean="0"/>
              <a:t>Przykłady zastosowania:</a:t>
            </a:r>
          </a:p>
          <a:p>
            <a:pPr lvl="1"/>
            <a:r>
              <a:rPr lang="pl-PL" dirty="0" smtClean="0"/>
              <a:t>sortowanie szybkie (</a:t>
            </a:r>
            <a:r>
              <a:rPr lang="pl-PL" dirty="0" err="1" smtClean="0"/>
              <a:t>quicksort</a:t>
            </a:r>
            <a:r>
              <a:rPr lang="pl-PL" dirty="0" smtClean="0"/>
              <a:t>) </a:t>
            </a:r>
          </a:p>
          <a:p>
            <a:pPr lvl="1"/>
            <a:r>
              <a:rPr lang="pl-PL" dirty="0" smtClean="0"/>
              <a:t>Sortowanie przez scalanie (</a:t>
            </a:r>
            <a:r>
              <a:rPr lang="pl-PL" dirty="0" err="1" smtClean="0"/>
              <a:t>mergesort</a:t>
            </a:r>
            <a:r>
              <a:rPr lang="pl-PL" dirty="0" smtClean="0"/>
              <a:t>)</a:t>
            </a:r>
          </a:p>
          <a:p>
            <a:pPr lvl="1"/>
            <a:r>
              <a:rPr lang="pl-PL" dirty="0" smtClean="0"/>
              <a:t>binarnego wyszukiwania elementu w posortowanej tablicy</a:t>
            </a:r>
            <a:r>
              <a:rPr lang="pl-PL" baseline="0" dirty="0" smtClean="0"/>
              <a:t> (</a:t>
            </a:r>
            <a:r>
              <a:rPr lang="pl-PL" baseline="0" dirty="0" err="1" smtClean="0"/>
              <a:t>binary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search</a:t>
            </a:r>
            <a:r>
              <a:rPr lang="pl-PL" baseline="0" dirty="0" smtClean="0"/>
              <a:t>)</a:t>
            </a:r>
          </a:p>
          <a:p>
            <a:pPr lvl="1"/>
            <a:r>
              <a:rPr lang="pl-PL" dirty="0" smtClean="0"/>
              <a:t>Algorytm </a:t>
            </a:r>
            <a:r>
              <a:rPr lang="pl-PL" dirty="0" err="1" smtClean="0"/>
              <a:t>Warnocka</a:t>
            </a:r>
            <a:r>
              <a:rPr lang="pl-PL" dirty="0" smtClean="0"/>
              <a:t> do usuwania powierzchni niewidocznych, używany w dziedzinie grafiki komputerowej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 smtClean="0"/>
              <a:t>Algorytm sortowania szybkiego 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Jest uważany za najszybszy algorytm dla danych losowych. </a:t>
            </a:r>
          </a:p>
          <a:p>
            <a:pPr lvl="0"/>
            <a:r>
              <a:rPr lang="pl-PL" dirty="0" smtClean="0"/>
              <a:t>Zasada jego działania opiera się o metodę dziel i zwyciężaj. </a:t>
            </a:r>
          </a:p>
          <a:p>
            <a:pPr lvl="0"/>
            <a:r>
              <a:rPr lang="pl-PL" dirty="0" smtClean="0"/>
              <a:t>Zbiór danych zostaje podzielony na dwa podzbiory </a:t>
            </a:r>
          </a:p>
          <a:p>
            <a:pPr lvl="0"/>
            <a:r>
              <a:rPr lang="pl-PL" dirty="0" smtClean="0"/>
              <a:t>każdy z nich jest sortowany niezależnie od drugiego.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Quicksort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dirty="0" smtClean="0"/>
              <a:t>Dla zadanej tablicy a[l..p] wybieramy element </a:t>
            </a:r>
            <a:r>
              <a:rPr lang="pl-PL" dirty="0" err="1" smtClean="0"/>
              <a:t>v=a</a:t>
            </a:r>
            <a:r>
              <a:rPr lang="pl-PL" dirty="0" smtClean="0"/>
              <a:t>[l] </a:t>
            </a:r>
          </a:p>
          <a:p>
            <a:pPr lvl="0"/>
            <a:r>
              <a:rPr lang="pl-PL" dirty="0" smtClean="0"/>
              <a:t>przeszukujemy resztę tablicy (tzn. a[l+1..p]) tak długo, aż nie znajdziemy elementu większego niż a[l]. </a:t>
            </a:r>
          </a:p>
          <a:p>
            <a:pPr lvl="0"/>
            <a:r>
              <a:rPr lang="pl-PL" dirty="0" smtClean="0"/>
              <a:t>Następnie przeszukujemy tę tablicę od strony prawej póki nie znajdziemy elementu nie większego niż a[l]. </a:t>
            </a:r>
          </a:p>
          <a:p>
            <a:pPr lvl="0"/>
            <a:r>
              <a:rPr lang="pl-PL" dirty="0" smtClean="0"/>
              <a:t>Gdy to osiągniemy, zamieniamy miejscami te dwa elementy i zaczynamy cały proces od początku. </a:t>
            </a:r>
          </a:p>
          <a:p>
            <a:pPr lvl="0"/>
            <a:r>
              <a:rPr lang="pl-PL" dirty="0" smtClean="0"/>
              <a:t>Algorytm działa tak długo, aż wskaźnik poruszający się w lewo i wskaźnik poruszający się w prawo spotkają się. </a:t>
            </a:r>
          </a:p>
          <a:p>
            <a:pPr lvl="0"/>
            <a:r>
              <a:rPr lang="pl-PL" dirty="0" smtClean="0"/>
              <a:t>Należy wówczas zamienić element </a:t>
            </a:r>
            <a:r>
              <a:rPr lang="pl-PL" dirty="0" err="1" smtClean="0"/>
              <a:t>v=a</a:t>
            </a:r>
            <a:r>
              <a:rPr lang="pl-PL" dirty="0" smtClean="0"/>
              <a:t>[l] z ostatnim elementem lewej części tablicy.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Przykład: </a:t>
            </a:r>
            <a:r>
              <a:rPr lang="pl-PL" dirty="0" err="1" smtClean="0"/>
              <a:t>quicksort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835696" y="1340768"/>
          <a:ext cx="5424265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74895"/>
                <a:gridCol w="774895"/>
                <a:gridCol w="774895"/>
                <a:gridCol w="774895"/>
                <a:gridCol w="774895"/>
                <a:gridCol w="774895"/>
                <a:gridCol w="7748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899592" y="2276872"/>
          <a:ext cx="3024336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6084"/>
                <a:gridCol w="756084"/>
                <a:gridCol w="756084"/>
                <a:gridCol w="756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4283968" y="2276872"/>
          <a:ext cx="591344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1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436096" y="2276872"/>
          <a:ext cx="1741714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395536" y="3140968"/>
          <a:ext cx="2268252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6084"/>
                <a:gridCol w="756084"/>
                <a:gridCol w="7560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2843808" y="3140968"/>
          <a:ext cx="591344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1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5364088" y="3140968"/>
          <a:ext cx="591344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1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6068888" y="3140968"/>
          <a:ext cx="591344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1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1979712" y="3861048"/>
          <a:ext cx="591344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1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524272" y="3861048"/>
          <a:ext cx="591344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1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1244352" y="3861048"/>
          <a:ext cx="591344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1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pl-P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956E-6 L 0.10243 0.2204 " pathEditMode="relative" ptsTypes="AA">
                                      <p:cBhvr>
                                        <p:cTn id="7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956E-6 L 0.10226 0.2204 " pathEditMode="relative" ptsTypes="AA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956E-6 L 0.09444 0.2204 " pathEditMode="relative" ptsTypes="AA">
                                      <p:cBhvr>
                                        <p:cTn id="7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07795 0.3259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6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956E-6 L -1.94444E-6 0.4512 " pathEditMode="relative" ptsTypes="AA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5.3469E-6 L -0.03923 0.32515 " pathEditMode="relative" ptsTypes="AA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5.3469E-6 L -0.03941 0.32515 " pathEditMode="relative" ptsTypes="AA">
                                      <p:cBhvr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Implementacja w C++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err="1">
                <a:solidFill>
                  <a:srgbClr val="0070C0"/>
                </a:solidFill>
              </a:rPr>
              <a:t>void</a:t>
            </a:r>
            <a:r>
              <a:rPr lang="pl-PL" dirty="0"/>
              <a:t> </a:t>
            </a:r>
            <a:r>
              <a:rPr lang="pl-PL" dirty="0" err="1"/>
              <a:t>quicksort</a:t>
            </a:r>
            <a:r>
              <a:rPr lang="pl-PL" dirty="0"/>
              <a:t> (</a:t>
            </a:r>
            <a:r>
              <a:rPr lang="pl-PL" dirty="0" err="1">
                <a:solidFill>
                  <a:srgbClr val="0070C0"/>
                </a:solidFill>
              </a:rPr>
              <a:t>int</a:t>
            </a:r>
            <a:r>
              <a:rPr lang="pl-PL" dirty="0"/>
              <a:t> </a:t>
            </a:r>
            <a:r>
              <a:rPr lang="pl-PL" dirty="0" err="1"/>
              <a:t>beg</a:t>
            </a:r>
            <a:r>
              <a:rPr lang="pl-PL" dirty="0"/>
              <a:t>, </a:t>
            </a:r>
            <a:r>
              <a:rPr lang="pl-PL" dirty="0" err="1">
                <a:solidFill>
                  <a:srgbClr val="0070C0"/>
                </a:solidFill>
              </a:rPr>
              <a:t>int</a:t>
            </a:r>
            <a:r>
              <a:rPr lang="pl-PL" dirty="0"/>
              <a:t> </a:t>
            </a:r>
            <a:r>
              <a:rPr lang="pl-PL" dirty="0" err="1"/>
              <a:t>end</a:t>
            </a:r>
            <a:r>
              <a:rPr lang="pl-PL" dirty="0" smtClean="0"/>
              <a:t>){</a:t>
            </a:r>
            <a:endParaRPr lang="pl-PL" dirty="0"/>
          </a:p>
          <a:p>
            <a:pPr>
              <a:buNone/>
            </a:pPr>
            <a:r>
              <a:rPr lang="pl-PL" dirty="0" smtClean="0"/>
              <a:t>	</a:t>
            </a:r>
            <a:r>
              <a:rPr lang="da-DK" dirty="0" smtClean="0">
                <a:solidFill>
                  <a:srgbClr val="0070C0"/>
                </a:solidFill>
              </a:rPr>
              <a:t>int</a:t>
            </a:r>
            <a:r>
              <a:rPr lang="da-DK" dirty="0" smtClean="0"/>
              <a:t> </a:t>
            </a:r>
            <a:r>
              <a:rPr lang="da-DK" dirty="0"/>
              <a:t>i = beg, j = end, v;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err="1" smtClean="0">
                <a:solidFill>
                  <a:srgbClr val="0070C0"/>
                </a:solidFill>
              </a:rPr>
              <a:t>int</a:t>
            </a:r>
            <a:r>
              <a:rPr lang="pl-PL" dirty="0" smtClean="0"/>
              <a:t> </a:t>
            </a:r>
            <a:r>
              <a:rPr lang="pl-PL" dirty="0"/>
              <a:t>x = A</a:t>
            </a:r>
            <a:r>
              <a:rPr lang="pl-PL" dirty="0" err="1"/>
              <a:t>[be</a:t>
            </a:r>
            <a:r>
              <a:rPr lang="pl-PL" dirty="0"/>
              <a:t>g];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solidFill>
                  <a:srgbClr val="0070C0"/>
                </a:solidFill>
              </a:rPr>
              <a:t>do</a:t>
            </a:r>
            <a:r>
              <a:rPr lang="pl-PL" dirty="0" smtClean="0"/>
              <a:t>{</a:t>
            </a:r>
            <a:endParaRPr lang="pl-PL" dirty="0"/>
          </a:p>
          <a:p>
            <a:pPr>
              <a:buNone/>
            </a:pPr>
            <a:r>
              <a:rPr lang="pl-PL" dirty="0" smtClean="0"/>
              <a:t>		</a:t>
            </a:r>
            <a:r>
              <a:rPr lang="pl-PL" dirty="0" err="1" smtClean="0">
                <a:solidFill>
                  <a:srgbClr val="0070C0"/>
                </a:solidFill>
              </a:rPr>
              <a:t>while</a:t>
            </a:r>
            <a:r>
              <a:rPr lang="pl-PL" dirty="0" smtClean="0"/>
              <a:t> </a:t>
            </a:r>
            <a:r>
              <a:rPr lang="pl-PL" dirty="0"/>
              <a:t>(A[ i ] &lt; x) i++;</a:t>
            </a:r>
          </a:p>
          <a:p>
            <a:pPr>
              <a:buNone/>
            </a:pPr>
            <a:r>
              <a:rPr lang="pl-PL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/>
              <a:t>(A[ j ] &gt; x) j--;</a:t>
            </a:r>
          </a:p>
          <a:p>
            <a:pPr>
              <a:buNone/>
            </a:pPr>
            <a:r>
              <a:rPr lang="pl-PL" dirty="0" smtClean="0"/>
              <a:t>		</a:t>
            </a:r>
            <a:r>
              <a:rPr lang="pl-PL" dirty="0" err="1" smtClean="0">
                <a:solidFill>
                  <a:srgbClr val="0070C0"/>
                </a:solidFill>
              </a:rPr>
              <a:t>if</a:t>
            </a:r>
            <a:r>
              <a:rPr lang="pl-PL" dirty="0" smtClean="0"/>
              <a:t> </a:t>
            </a:r>
            <a:r>
              <a:rPr lang="pl-PL" dirty="0"/>
              <a:t>(i &lt;= j </a:t>
            </a:r>
            <a:r>
              <a:rPr lang="pl-PL" dirty="0" smtClean="0"/>
              <a:t>){</a:t>
            </a:r>
            <a:endParaRPr lang="pl-PL" dirty="0"/>
          </a:p>
          <a:p>
            <a:pPr>
              <a:buNone/>
            </a:pPr>
            <a:r>
              <a:rPr lang="pl-PL" dirty="0" smtClean="0"/>
              <a:t>			v </a:t>
            </a:r>
            <a:r>
              <a:rPr lang="pl-PL" dirty="0"/>
              <a:t>= A[ i ]; A[ i ] = A[ j ];</a:t>
            </a:r>
          </a:p>
          <a:p>
            <a:pPr>
              <a:buNone/>
            </a:pPr>
            <a:r>
              <a:rPr lang="pl-PL" dirty="0" smtClean="0"/>
              <a:t>			A</a:t>
            </a:r>
            <a:r>
              <a:rPr lang="pl-PL" dirty="0"/>
              <a:t>[ j ] = v; i++; j--;</a:t>
            </a:r>
          </a:p>
          <a:p>
            <a:pPr>
              <a:buNone/>
            </a:pPr>
            <a:r>
              <a:rPr lang="pl-PL" dirty="0" smtClean="0"/>
              <a:t>		}</a:t>
            </a:r>
          </a:p>
          <a:p>
            <a:pPr>
              <a:buNone/>
            </a:pPr>
            <a:r>
              <a:rPr lang="pl-PL" dirty="0" smtClean="0"/>
              <a:t>	} </a:t>
            </a:r>
            <a:r>
              <a:rPr lang="pl-PL" dirty="0" err="1">
                <a:solidFill>
                  <a:srgbClr val="0070C0"/>
                </a:solidFill>
              </a:rPr>
              <a:t>while</a:t>
            </a:r>
            <a:r>
              <a:rPr lang="pl-PL" dirty="0"/>
              <a:t> (i &lt;= j);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(beg &lt; j) </a:t>
            </a:r>
            <a:r>
              <a:rPr lang="en-US" dirty="0" err="1"/>
              <a:t>quicksort</a:t>
            </a:r>
            <a:r>
              <a:rPr lang="en-US" dirty="0"/>
              <a:t>(beg, j);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err="1" smtClean="0">
                <a:solidFill>
                  <a:srgbClr val="0070C0"/>
                </a:solidFill>
              </a:rPr>
              <a:t>if</a:t>
            </a:r>
            <a:r>
              <a:rPr lang="pl-PL" dirty="0" smtClean="0"/>
              <a:t> </a:t>
            </a:r>
            <a:r>
              <a:rPr lang="pl-PL" dirty="0"/>
              <a:t>(i &lt; </a:t>
            </a:r>
            <a:r>
              <a:rPr lang="pl-PL" dirty="0" err="1"/>
              <a:t>end</a:t>
            </a:r>
            <a:r>
              <a:rPr lang="pl-PL" dirty="0"/>
              <a:t>) </a:t>
            </a:r>
            <a:r>
              <a:rPr lang="pl-PL" dirty="0" err="1"/>
              <a:t>quicksort</a:t>
            </a:r>
            <a:r>
              <a:rPr lang="pl-PL" dirty="0"/>
              <a:t>(i, </a:t>
            </a:r>
            <a:r>
              <a:rPr lang="pl-PL" dirty="0" err="1"/>
              <a:t>end</a:t>
            </a:r>
            <a:r>
              <a:rPr lang="pl-PL" dirty="0"/>
              <a:t>);</a:t>
            </a:r>
          </a:p>
          <a:p>
            <a:pPr>
              <a:buNone/>
            </a:pPr>
            <a:r>
              <a:rPr lang="pl-PL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Implementacja w </a:t>
            </a:r>
            <a:r>
              <a:rPr lang="pl-PL" dirty="0" smtClean="0"/>
              <a:t>języku F</a:t>
            </a:r>
            <a:r>
              <a:rPr lang="pl-PL" dirty="0" smtClean="0"/>
              <a:t>#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err="1" smtClean="0">
                <a:solidFill>
                  <a:srgbClr val="0070C0"/>
                </a:solidFill>
              </a:rPr>
              <a:t>let</a:t>
            </a:r>
            <a:r>
              <a:rPr lang="pl-PL" dirty="0" smtClean="0"/>
              <a:t> </a:t>
            </a:r>
            <a:r>
              <a:rPr lang="pl-PL" dirty="0" err="1" smtClean="0">
                <a:solidFill>
                  <a:srgbClr val="0070C0"/>
                </a:solidFill>
              </a:rPr>
              <a:t>rec</a:t>
            </a:r>
            <a:r>
              <a:rPr lang="pl-PL" dirty="0" smtClean="0"/>
              <a:t> </a:t>
            </a:r>
            <a:r>
              <a:rPr lang="pl-PL" dirty="0" err="1" smtClean="0"/>
              <a:t>qs</a:t>
            </a:r>
            <a:r>
              <a:rPr lang="pl-PL" dirty="0" smtClean="0"/>
              <a:t> lista </a:t>
            </a:r>
            <a:r>
              <a:rPr lang="pl-PL" dirty="0"/>
              <a:t>=</a:t>
            </a:r>
          </a:p>
          <a:p>
            <a:pPr>
              <a:buNone/>
            </a:pPr>
            <a:r>
              <a:rPr lang="pl-PL" dirty="0"/>
              <a:t>    </a:t>
            </a:r>
            <a:r>
              <a:rPr lang="pl-PL" dirty="0" err="1">
                <a:solidFill>
                  <a:srgbClr val="0070C0"/>
                </a:solidFill>
              </a:rPr>
              <a:t>match</a:t>
            </a:r>
            <a:r>
              <a:rPr lang="pl-PL" dirty="0"/>
              <a:t> </a:t>
            </a:r>
            <a:r>
              <a:rPr lang="pl-PL" dirty="0" smtClean="0"/>
              <a:t>lista </a:t>
            </a:r>
            <a:r>
              <a:rPr lang="pl-PL" dirty="0" err="1">
                <a:solidFill>
                  <a:srgbClr val="0070C0"/>
                </a:solidFill>
              </a:rPr>
              <a:t>with</a:t>
            </a:r>
            <a:endParaRPr lang="pl-PL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	| [] -&gt; []</a:t>
            </a:r>
          </a:p>
          <a:p>
            <a:pPr>
              <a:buNone/>
            </a:pPr>
            <a:r>
              <a:rPr lang="pl-PL" dirty="0" smtClean="0"/>
              <a:t>	| </a:t>
            </a:r>
            <a:r>
              <a:rPr lang="pl-PL" dirty="0"/>
              <a:t>x::xs </a:t>
            </a:r>
            <a:r>
              <a:rPr lang="pl-PL" dirty="0">
                <a:solidFill>
                  <a:srgbClr val="0070C0"/>
                </a:solidFill>
              </a:rPr>
              <a:t>-&gt;</a:t>
            </a:r>
          </a:p>
          <a:p>
            <a:pPr>
              <a:buNone/>
            </a:pPr>
            <a:r>
              <a:rPr lang="pt-BR" dirty="0"/>
              <a:t>        (qs (List.filter( </a:t>
            </a:r>
            <a:r>
              <a:rPr lang="pt-BR" dirty="0">
                <a:solidFill>
                  <a:srgbClr val="0070C0"/>
                </a:solidFill>
              </a:rPr>
              <a:t>fun</a:t>
            </a:r>
            <a:r>
              <a:rPr lang="pt-BR" dirty="0"/>
              <a:t> n </a:t>
            </a:r>
            <a:r>
              <a:rPr lang="pt-BR" dirty="0">
                <a:solidFill>
                  <a:srgbClr val="0070C0"/>
                </a:solidFill>
              </a:rPr>
              <a:t>-&gt;</a:t>
            </a:r>
            <a:r>
              <a:rPr lang="pt-BR" dirty="0"/>
              <a:t> </a:t>
            </a:r>
            <a:r>
              <a:rPr lang="pt-BR" dirty="0" smtClean="0"/>
              <a:t>n</a:t>
            </a:r>
            <a:r>
              <a:rPr lang="pl-PL" dirty="0" smtClean="0"/>
              <a:t> </a:t>
            </a:r>
            <a:r>
              <a:rPr lang="pt-BR" dirty="0" smtClean="0"/>
              <a:t>&lt;</a:t>
            </a:r>
            <a:r>
              <a:rPr lang="pl-PL" dirty="0" smtClean="0"/>
              <a:t> </a:t>
            </a:r>
            <a:r>
              <a:rPr lang="pt-BR" dirty="0" smtClean="0"/>
              <a:t>x </a:t>
            </a:r>
            <a:r>
              <a:rPr lang="pt-BR" dirty="0"/>
              <a:t>) xs))</a:t>
            </a:r>
          </a:p>
          <a:p>
            <a:pPr>
              <a:buNone/>
            </a:pPr>
            <a:r>
              <a:rPr lang="pl-PL" dirty="0"/>
              <a:t>        @ [x] @</a:t>
            </a:r>
          </a:p>
          <a:p>
            <a:pPr>
              <a:buNone/>
            </a:pPr>
            <a:r>
              <a:rPr lang="pt-BR" dirty="0"/>
              <a:t>        (qs (List.filter(</a:t>
            </a:r>
            <a:r>
              <a:rPr lang="pt-BR" dirty="0">
                <a:solidFill>
                  <a:srgbClr val="0070C0"/>
                </a:solidFill>
              </a:rPr>
              <a:t>fun</a:t>
            </a:r>
            <a:r>
              <a:rPr lang="pt-BR" dirty="0"/>
              <a:t> </a:t>
            </a:r>
            <a:r>
              <a:rPr lang="pt-BR" dirty="0" smtClean="0">
                <a:solidFill>
                  <a:schemeClr val="tx2"/>
                </a:solidFill>
              </a:rPr>
              <a:t>n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t-BR" dirty="0" smtClean="0">
                <a:solidFill>
                  <a:srgbClr val="0070C0"/>
                </a:solidFill>
              </a:rPr>
              <a:t>-&gt; </a:t>
            </a:r>
            <a:r>
              <a:rPr lang="pt-BR" dirty="0"/>
              <a:t>n &gt;=x) xs</a:t>
            </a:r>
            <a:r>
              <a:rPr lang="pt-BR" dirty="0" smtClean="0"/>
              <a:t>))</a:t>
            </a:r>
            <a:r>
              <a:rPr lang="pl-PL" dirty="0" smtClean="0"/>
              <a:t>;;</a:t>
            </a:r>
            <a:endParaRPr lang="pt-BR" dirty="0"/>
          </a:p>
          <a:p>
            <a:pPr>
              <a:buNone/>
            </a:pPr>
            <a:r>
              <a:rPr lang="pl-PL" dirty="0"/>
              <a:t>   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Algorytm sortowania szybkiego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Mimo, że w najgorszym przypadku algorytm ma złożoność kwadratową, jest on bardzo często stosowany. </a:t>
            </a:r>
          </a:p>
          <a:p>
            <a:pPr lvl="0"/>
            <a:r>
              <a:rPr lang="pl-PL" dirty="0" smtClean="0"/>
              <a:t>Powodem tego jest niska liniowo-logarytmiczna, złożoność oczekiwana. </a:t>
            </a:r>
          </a:p>
          <a:p>
            <a:pPr lvl="0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1168</Words>
  <Application>Microsoft Office PowerPoint</Application>
  <PresentationFormat>Pokaz na ekranie (4:3)</PresentationFormat>
  <Paragraphs>227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Algorytmy i złożoność</vt:lpstr>
      <vt:lpstr>Wykład 2 </vt:lpstr>
      <vt:lpstr>Dziel i zwyciężaj </vt:lpstr>
      <vt:lpstr>Algorytm sortowania szybkiego </vt:lpstr>
      <vt:lpstr>Quicksort</vt:lpstr>
      <vt:lpstr>Przykład: quicksort</vt:lpstr>
      <vt:lpstr>Implementacja w C++</vt:lpstr>
      <vt:lpstr>Implementacja w języku F#</vt:lpstr>
      <vt:lpstr>Algorytm sortowania szybkiego</vt:lpstr>
      <vt:lpstr>Binary search</vt:lpstr>
      <vt:lpstr>Metoda "zachłanna" </vt:lpstr>
      <vt:lpstr>Przykład: </vt:lpstr>
      <vt:lpstr>Przykład</vt:lpstr>
      <vt:lpstr>Przykład 2</vt:lpstr>
      <vt:lpstr>Przykład 2</vt:lpstr>
      <vt:lpstr>Algorytm Dijkstry jako przykład algorytmu zachłannego</vt:lpstr>
      <vt:lpstr>Programowanie Dynamiczne </vt:lpstr>
      <vt:lpstr>Programowanie dynamiczne - memoizacja</vt:lpstr>
      <vt:lpstr> Programowanie dynamiczne</vt:lpstr>
      <vt:lpstr>Programowanie dynamiczne</vt:lpstr>
      <vt:lpstr>Algorytmy probabilistyczne </vt:lpstr>
      <vt:lpstr>Algorytmy probabilistyczne</vt:lpstr>
      <vt:lpstr>Problem 5 filozofów: </vt:lpstr>
      <vt:lpstr>Problem 5 filozofów</vt:lpstr>
      <vt:lpstr>Rozwiązanie Problemu 5 filozofów z wykorzystaniem algorytmu probabilistycznego. </vt:lpstr>
      <vt:lpstr>Zastosowanie w protokole dostępu do sieci Ethernet CSMA/CD.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Algorytmy i złożoność</dc:title>
  <dc:creator>arturro</dc:creator>
  <cp:lastModifiedBy>arturro</cp:lastModifiedBy>
  <cp:revision>25</cp:revision>
  <dcterms:created xsi:type="dcterms:W3CDTF">2020-10-14T21:58:34Z</dcterms:created>
  <dcterms:modified xsi:type="dcterms:W3CDTF">2020-10-15T10:59:57Z</dcterms:modified>
</cp:coreProperties>
</file>