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77" r:id="rId15"/>
    <p:sldId id="269" r:id="rId16"/>
    <p:sldId id="270" r:id="rId17"/>
    <p:sldId id="276" r:id="rId18"/>
    <p:sldId id="271" r:id="rId19"/>
    <p:sldId id="272" r:id="rId20"/>
    <p:sldId id="274" r:id="rId21"/>
    <p:sldId id="273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8" r:id="rId41"/>
    <p:sldId id="299" r:id="rId42"/>
    <p:sldId id="300" r:id="rId43"/>
    <p:sldId id="301" r:id="rId44"/>
    <p:sldId id="302" r:id="rId45"/>
    <p:sldId id="303" r:id="rId46"/>
    <p:sldId id="305" r:id="rId47"/>
    <p:sldId id="307" r:id="rId48"/>
    <p:sldId id="306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396" autoAdjust="0"/>
  </p:normalViewPr>
  <p:slideViewPr>
    <p:cSldViewPr>
      <p:cViewPr varScale="1">
        <p:scale>
          <a:sx n="117" d="100"/>
          <a:sy n="117" d="100"/>
        </p:scale>
        <p:origin x="-350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10/7/2020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Algorytmy i złożoność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554" y="3143248"/>
            <a:ext cx="3910018" cy="2714644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pPr algn="l"/>
            <a:r>
              <a:rPr lang="en-GB" dirty="0" smtClean="0"/>
              <a:t> </a:t>
            </a:r>
            <a:r>
              <a:rPr lang="en-GB" b="1" dirty="0" err="1" smtClean="0"/>
              <a:t>Wykład</a:t>
            </a:r>
            <a:r>
              <a:rPr lang="en-GB" b="1" dirty="0" smtClean="0"/>
              <a:t> I </a:t>
            </a:r>
            <a:r>
              <a:rPr lang="pl-PL" b="1" dirty="0" smtClean="0"/>
              <a:t>:</a:t>
            </a:r>
            <a:endParaRPr lang="en-GB" b="1" dirty="0" smtClean="0"/>
          </a:p>
          <a:p>
            <a:pPr algn="l">
              <a:buFont typeface="Arial" pitchFamily="34" charset="0"/>
              <a:buChar char="•"/>
            </a:pPr>
            <a:r>
              <a:rPr lang="en-GB" b="1" dirty="0" err="1" smtClean="0"/>
              <a:t>Pojęcie</a:t>
            </a:r>
            <a:r>
              <a:rPr lang="en-GB" b="1" dirty="0" smtClean="0"/>
              <a:t> </a:t>
            </a:r>
            <a:r>
              <a:rPr lang="en-GB" b="1" dirty="0" err="1" smtClean="0"/>
              <a:t>algorytmu</a:t>
            </a:r>
            <a:r>
              <a:rPr lang="en-GB" b="1" dirty="0" smtClean="0"/>
              <a:t>, </a:t>
            </a:r>
            <a:r>
              <a:rPr lang="en-GB" dirty="0" smtClean="0"/>
              <a:t> </a:t>
            </a:r>
            <a:endParaRPr lang="pl-PL" dirty="0" smtClean="0"/>
          </a:p>
          <a:p>
            <a:pPr algn="l">
              <a:buFont typeface="Arial" pitchFamily="34" charset="0"/>
              <a:buChar char="•"/>
            </a:pPr>
            <a:r>
              <a:rPr lang="en-GB" b="1" dirty="0" err="1" smtClean="0"/>
              <a:t>Schematy</a:t>
            </a:r>
            <a:r>
              <a:rPr lang="en-GB" b="1" dirty="0" smtClean="0"/>
              <a:t> </a:t>
            </a:r>
            <a:r>
              <a:rPr lang="en-GB" b="1" dirty="0" err="1" smtClean="0"/>
              <a:t>blokowe</a:t>
            </a:r>
            <a:r>
              <a:rPr lang="en-GB" b="1" dirty="0" smtClean="0"/>
              <a:t>, </a:t>
            </a:r>
          </a:p>
          <a:p>
            <a:pPr algn="l">
              <a:buFont typeface="Arial" pitchFamily="34" charset="0"/>
              <a:buChar char="•"/>
            </a:pPr>
            <a:r>
              <a:rPr lang="en-GB" b="1" dirty="0" err="1" smtClean="0"/>
              <a:t>Etapy</a:t>
            </a:r>
            <a:r>
              <a:rPr lang="en-GB" b="1" dirty="0" smtClean="0"/>
              <a:t> </a:t>
            </a:r>
            <a:r>
              <a:rPr lang="en-GB" b="1" dirty="0" err="1" smtClean="0"/>
              <a:t>rozwiązywania</a:t>
            </a:r>
            <a:r>
              <a:rPr lang="en-GB" b="1" dirty="0" smtClean="0"/>
              <a:t> </a:t>
            </a:r>
            <a:r>
              <a:rPr lang="en-GB" b="1" dirty="0" err="1" smtClean="0"/>
              <a:t>zadań</a:t>
            </a:r>
            <a:r>
              <a:rPr lang="en-GB" b="1" dirty="0" smtClean="0"/>
              <a:t>, </a:t>
            </a:r>
          </a:p>
          <a:p>
            <a:pPr algn="l">
              <a:buFont typeface="Arial" pitchFamily="34" charset="0"/>
              <a:buChar char="•"/>
            </a:pPr>
            <a:r>
              <a:rPr lang="en-GB" b="1" dirty="0" err="1" smtClean="0"/>
              <a:t>Algorytm</a:t>
            </a:r>
            <a:r>
              <a:rPr lang="en-GB" b="1" dirty="0" smtClean="0"/>
              <a:t> </a:t>
            </a:r>
            <a:r>
              <a:rPr lang="en-GB" b="1" dirty="0" smtClean="0"/>
              <a:t>NWD, </a:t>
            </a:r>
          </a:p>
          <a:p>
            <a:pPr algn="l">
              <a:buFont typeface="Arial" pitchFamily="34" charset="0"/>
              <a:buChar char="•"/>
            </a:pPr>
            <a:r>
              <a:rPr lang="en-GB" b="1" dirty="0" err="1" smtClean="0"/>
              <a:t>Złożoność</a:t>
            </a:r>
            <a:r>
              <a:rPr lang="en-GB" b="1" dirty="0" smtClean="0"/>
              <a:t> </a:t>
            </a:r>
            <a:r>
              <a:rPr lang="en-GB" b="1" dirty="0" err="1" smtClean="0"/>
              <a:t>obliczeniowa</a:t>
            </a:r>
            <a:r>
              <a:rPr lang="en-GB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388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Schematy blokowe</a:t>
            </a:r>
            <a:endParaRPr lang="en-GB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21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 baseline="0" dirty="0" err="1" smtClean="0"/>
                        <a:t>Nazwa</a:t>
                      </a:r>
                      <a:r>
                        <a:rPr kumimoji="0" lang="en-GB" sz="1800" b="1" kern="1200" baseline="0" dirty="0" smtClean="0"/>
                        <a:t> </a:t>
                      </a:r>
                      <a:r>
                        <a:rPr kumimoji="0" lang="en-GB" sz="1800" b="1" kern="1200" baseline="0" dirty="0" err="1" smtClean="0"/>
                        <a:t>operacji</a:t>
                      </a:r>
                      <a:r>
                        <a:rPr kumimoji="0" lang="en-GB" sz="1800" b="1" kern="1200" baseline="0" dirty="0" smtClean="0"/>
                        <a:t> 	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Wyjaśnienie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Symbol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Przetwarzanie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kern="1200" baseline="0" dirty="0" smtClean="0"/>
                        <a:t>Operacja lub grupa operacji, w wyniku których ulega zmianie wartość, postać lub miejsce zapisu danych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Wprowadzanie/ wyprowadzanie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Operacje wejścia/wyjścia</a:t>
                      </a:r>
                    </a:p>
                    <a:p>
                      <a:endParaRPr lang="pl-PL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Decyzja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Operacja określająca wybór jednej z alternatywnych dróg działania </a:t>
                      </a:r>
                      <a:r>
                        <a:rPr kumimoji="0"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6500826" y="2143116"/>
            <a:ext cx="1571636" cy="857256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ównoległobok 5"/>
          <p:cNvSpPr/>
          <p:nvPr/>
        </p:nvSpPr>
        <p:spPr>
          <a:xfrm>
            <a:off x="6429388" y="3500438"/>
            <a:ext cx="1500198" cy="500066"/>
          </a:xfrm>
          <a:prstGeom prst="parallelogram">
            <a:avLst/>
          </a:prstGeom>
          <a:solidFill>
            <a:schemeClr val="accent1">
              <a:alpha val="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mb 6"/>
          <p:cNvSpPr/>
          <p:nvPr/>
        </p:nvSpPr>
        <p:spPr>
          <a:xfrm>
            <a:off x="6715140" y="4500570"/>
            <a:ext cx="1143008" cy="857256"/>
          </a:xfrm>
          <a:prstGeom prst="diamond">
            <a:avLst/>
          </a:prstGeom>
          <a:solidFill>
            <a:schemeClr val="accent1">
              <a:alpha val="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Schematy blokowe</a:t>
            </a:r>
            <a:endParaRPr lang="en-GB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93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 baseline="0" dirty="0" err="1" smtClean="0"/>
                        <a:t>Nazwa</a:t>
                      </a:r>
                      <a:r>
                        <a:rPr kumimoji="0" lang="en-GB" sz="1800" b="1" kern="1200" baseline="0" dirty="0" smtClean="0"/>
                        <a:t> </a:t>
                      </a:r>
                      <a:r>
                        <a:rPr kumimoji="0" lang="en-GB" sz="1800" b="1" kern="1200" baseline="0" dirty="0" err="1" smtClean="0"/>
                        <a:t>operacji</a:t>
                      </a:r>
                      <a:r>
                        <a:rPr kumimoji="0" lang="en-GB" sz="1800" b="1" kern="1200" baseline="0" dirty="0" smtClean="0"/>
                        <a:t> 	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Wyjaśnienie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Symbol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Podprogram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 (ciąg instrukcji) zdefiniowany poza programem </a:t>
                      </a:r>
                      <a:r>
                        <a:rPr kumimoji="0"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Początek lub koniec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Miejsce rozpoczęcia lub zakończenia</a:t>
                      </a:r>
                      <a:r>
                        <a:rPr lang="pl-PL" baseline="0" dirty="0" smtClean="0"/>
                        <a:t> działania schematu blokowego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="0" dirty="0" smtClean="0"/>
                        <a:t>Droga przepływu danych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Więź operacyjna między poszczególnymi operacjami procesu przetwarzania 	</a:t>
                      </a:r>
                    </a:p>
                    <a:p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chemat blokowy: proces uprzednio zdefiniowany 7"/>
          <p:cNvSpPr/>
          <p:nvPr/>
        </p:nvSpPr>
        <p:spPr>
          <a:xfrm>
            <a:off x="6572264" y="2214554"/>
            <a:ext cx="1500198" cy="428628"/>
          </a:xfrm>
          <a:prstGeom prst="flowChartPredefinedProcess">
            <a:avLst/>
          </a:prstGeom>
          <a:solidFill>
            <a:schemeClr val="accent1">
              <a:alpha val="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chemat blokowy: terminator 8"/>
          <p:cNvSpPr/>
          <p:nvPr/>
        </p:nvSpPr>
        <p:spPr>
          <a:xfrm>
            <a:off x="6858016" y="3286124"/>
            <a:ext cx="928694" cy="357190"/>
          </a:xfrm>
          <a:prstGeom prst="flowChartTerminator">
            <a:avLst/>
          </a:prstGeom>
          <a:solidFill>
            <a:schemeClr val="accent1">
              <a:alpha val="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Łącznik prosty ze strzałką 11"/>
          <p:cNvCxnSpPr/>
          <p:nvPr/>
        </p:nvCxnSpPr>
        <p:spPr>
          <a:xfrm>
            <a:off x="6500826" y="4714884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err="1" smtClean="0"/>
              <a:t>Przykład</a:t>
            </a:r>
            <a:r>
              <a:rPr lang="en-GB" b="1" dirty="0" smtClean="0"/>
              <a:t> </a:t>
            </a:r>
            <a:r>
              <a:rPr lang="en-GB" b="1" dirty="0" err="1" smtClean="0"/>
              <a:t>algorytmizacji</a:t>
            </a:r>
            <a:r>
              <a:rPr lang="en-GB" b="1" dirty="0" smtClean="0"/>
              <a:t> </a:t>
            </a:r>
            <a:r>
              <a:rPr lang="en-GB" b="1" dirty="0" err="1" smtClean="0"/>
              <a:t>zadania</a:t>
            </a:r>
            <a:r>
              <a:rPr lang="en-GB" b="1" dirty="0" smtClean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en-GB" b="1" dirty="0" err="1" smtClean="0"/>
              <a:t>metoda</a:t>
            </a:r>
            <a:r>
              <a:rPr lang="en-GB" b="1" dirty="0" smtClean="0"/>
              <a:t> </a:t>
            </a:r>
            <a:r>
              <a:rPr lang="en-GB" b="1" dirty="0" err="1" smtClean="0"/>
              <a:t>intuicyjna</a:t>
            </a:r>
            <a:r>
              <a:rPr lang="en-GB" b="1" dirty="0" smtClean="0"/>
              <a:t> - </a:t>
            </a:r>
            <a:r>
              <a:rPr lang="en-GB" b="1" dirty="0" err="1" smtClean="0"/>
              <a:t>nieformalna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8115328" cy="4910158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Zadanie</a:t>
            </a:r>
            <a:r>
              <a:rPr lang="pl-PL" b="1" dirty="0" smtClean="0"/>
              <a:t>: Dane są liczby całkowite a i b. Znajdź ich największy wspólny podzielnik. </a:t>
            </a:r>
            <a:endParaRPr lang="pl-PL" b="1" dirty="0" smtClean="0"/>
          </a:p>
          <a:p>
            <a:r>
              <a:rPr lang="en-GB" b="1" dirty="0" smtClean="0"/>
              <a:t>Problem I (</a:t>
            </a:r>
            <a:r>
              <a:rPr lang="en-GB" b="1" dirty="0" err="1" smtClean="0"/>
              <a:t>trywialny</a:t>
            </a:r>
            <a:r>
              <a:rPr lang="en-GB" b="1" dirty="0" smtClean="0"/>
              <a:t>): </a:t>
            </a:r>
          </a:p>
          <a:p>
            <a:pPr lvl="1"/>
            <a:r>
              <a:rPr lang="en-GB" dirty="0" smtClean="0"/>
              <a:t>Co jest </a:t>
            </a:r>
            <a:r>
              <a:rPr lang="en-GB" dirty="0" err="1" smtClean="0"/>
              <a:t>dane</a:t>
            </a:r>
            <a:r>
              <a:rPr lang="en-GB" dirty="0" smtClean="0"/>
              <a:t>? </a:t>
            </a:r>
          </a:p>
          <a:p>
            <a:pPr lvl="1"/>
            <a:r>
              <a:rPr lang="en-GB" dirty="0" smtClean="0"/>
              <a:t>Dane </a:t>
            </a:r>
            <a:r>
              <a:rPr lang="en-GB" dirty="0" err="1" smtClean="0"/>
              <a:t>są</a:t>
            </a:r>
            <a:r>
              <a:rPr lang="en-GB" dirty="0" smtClean="0"/>
              <a:t> </a:t>
            </a:r>
            <a:r>
              <a:rPr lang="en-GB" dirty="0" err="1" smtClean="0"/>
              <a:t>dwie</a:t>
            </a:r>
            <a:r>
              <a:rPr lang="en-GB" dirty="0" smtClean="0"/>
              <a:t> </a:t>
            </a:r>
            <a:r>
              <a:rPr lang="en-GB" dirty="0" err="1" smtClean="0"/>
              <a:t>liczby</a:t>
            </a:r>
            <a:r>
              <a:rPr lang="en-GB" dirty="0" smtClean="0"/>
              <a:t>. </a:t>
            </a:r>
          </a:p>
          <a:p>
            <a:pPr lvl="1"/>
            <a:r>
              <a:rPr lang="pl-PL" dirty="0" smtClean="0"/>
              <a:t>W razie potrzeby możemy je oznaczyć jako a i b. </a:t>
            </a:r>
          </a:p>
          <a:p>
            <a:r>
              <a:rPr lang="en-GB" b="1" dirty="0" smtClean="0"/>
              <a:t>Problem II (</a:t>
            </a:r>
            <a:r>
              <a:rPr lang="en-GB" b="1" dirty="0" err="1" smtClean="0"/>
              <a:t>trochę</a:t>
            </a:r>
            <a:r>
              <a:rPr lang="en-GB" b="1" dirty="0" smtClean="0"/>
              <a:t> </a:t>
            </a:r>
            <a:r>
              <a:rPr lang="en-GB" b="1" dirty="0" err="1" smtClean="0"/>
              <a:t>trudniejszy</a:t>
            </a:r>
            <a:r>
              <a:rPr lang="en-GB" b="1" dirty="0" smtClean="0"/>
              <a:t>): </a:t>
            </a:r>
          </a:p>
          <a:p>
            <a:pPr lvl="1"/>
            <a:r>
              <a:rPr lang="pl-PL" dirty="0" smtClean="0"/>
              <a:t>Co to jest największy wspólny podzielnik? </a:t>
            </a:r>
          </a:p>
          <a:p>
            <a:pPr lvl="1"/>
            <a:r>
              <a:rPr lang="pl-PL" dirty="0" smtClean="0"/>
              <a:t>Jest to największa liczba całkowita, przez którą dzielą się bez reszty obydwie liczby. </a:t>
            </a:r>
          </a:p>
          <a:p>
            <a:pPr lvl="1"/>
            <a:r>
              <a:rPr lang="en-GB" dirty="0" smtClean="0"/>
              <a:t>NWD </a:t>
            </a:r>
            <a:r>
              <a:rPr lang="en-GB" dirty="0" err="1" smtClean="0"/>
              <a:t>zawsze</a:t>
            </a:r>
            <a:r>
              <a:rPr lang="en-GB" dirty="0" smtClean="0"/>
              <a:t> </a:t>
            </a:r>
            <a:r>
              <a:rPr lang="en-GB" dirty="0" err="1" smtClean="0"/>
              <a:t>istnieje</a:t>
            </a:r>
            <a:r>
              <a:rPr lang="en-GB" dirty="0" smtClean="0"/>
              <a:t>. </a:t>
            </a:r>
          </a:p>
          <a:p>
            <a:r>
              <a:rPr lang="en-GB" b="1" dirty="0" smtClean="0"/>
              <a:t>Problem III (</a:t>
            </a:r>
            <a:r>
              <a:rPr lang="en-GB" b="1" dirty="0" err="1" smtClean="0"/>
              <a:t>najtrudniejszy</a:t>
            </a:r>
            <a:r>
              <a:rPr lang="en-GB" b="1" dirty="0" smtClean="0"/>
              <a:t>): </a:t>
            </a:r>
          </a:p>
          <a:p>
            <a:pPr lvl="1"/>
            <a:r>
              <a:rPr lang="en-GB" dirty="0" err="1" smtClean="0"/>
              <a:t>Jak</a:t>
            </a:r>
            <a:r>
              <a:rPr lang="en-GB" dirty="0" smtClean="0"/>
              <a:t> </a:t>
            </a:r>
            <a:r>
              <a:rPr lang="en-GB" dirty="0" err="1" smtClean="0"/>
              <a:t>obliczyć</a:t>
            </a:r>
            <a:r>
              <a:rPr lang="en-GB" dirty="0" smtClean="0"/>
              <a:t> NWD?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0" y="1168400"/>
            <a:ext cx="64770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882650"/>
            <a:ext cx="80010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obliczyć NWD?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NWD(-</a:t>
            </a:r>
            <a:r>
              <a:rPr lang="pl-PL" sz="3200" dirty="0" err="1" smtClean="0"/>
              <a:t>a,b</a:t>
            </a:r>
            <a:r>
              <a:rPr lang="pl-PL" sz="3200" dirty="0" smtClean="0"/>
              <a:t>) = NWD(</a:t>
            </a:r>
            <a:r>
              <a:rPr lang="pl-PL" sz="3200" dirty="0" err="1" smtClean="0"/>
              <a:t>a,b</a:t>
            </a:r>
            <a:r>
              <a:rPr lang="pl-PL" sz="3200" dirty="0" smtClean="0"/>
              <a:t>), dla a,b&gt;0 </a:t>
            </a:r>
          </a:p>
          <a:p>
            <a:r>
              <a:rPr lang="en-GB" sz="3200" dirty="0" smtClean="0"/>
              <a:t>NWD(a,0) = a, </a:t>
            </a:r>
          </a:p>
          <a:p>
            <a:r>
              <a:rPr lang="en-GB" sz="3200" dirty="0" smtClean="0"/>
              <a:t>NWD(</a:t>
            </a:r>
            <a:r>
              <a:rPr lang="en-GB" sz="3200" dirty="0" err="1" smtClean="0"/>
              <a:t>a,b</a:t>
            </a:r>
            <a:r>
              <a:rPr lang="en-GB" sz="3200" dirty="0" smtClean="0"/>
              <a:t>) = NWD(</a:t>
            </a:r>
            <a:r>
              <a:rPr lang="en-GB" sz="3200" dirty="0" err="1" smtClean="0"/>
              <a:t>b,a</a:t>
            </a:r>
            <a:r>
              <a:rPr lang="en-GB" sz="3200" dirty="0" smtClean="0"/>
              <a:t>). </a:t>
            </a:r>
          </a:p>
          <a:p>
            <a:r>
              <a:rPr lang="pl-PL" sz="3200" dirty="0" smtClean="0"/>
              <a:t>Gdyby udało się nam zmniejszać liczby dla których szukamy NWD tak, by nie zmieniać NWD, to w końcu doprowadzilibyśmy do sytuacji, że szukalibyśmy NWD(a,0) lub NWD(0,b).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obliczyć NWD?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42910" y="1447800"/>
            <a:ext cx="804389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dirty="0" err="1" smtClean="0"/>
              <a:t>Intuicyjny</a:t>
            </a:r>
            <a:r>
              <a:rPr lang="en-GB" sz="2800" dirty="0" smtClean="0"/>
              <a:t> </a:t>
            </a:r>
            <a:r>
              <a:rPr lang="en-GB" sz="2800" dirty="0" err="1" smtClean="0"/>
              <a:t>algorytm</a:t>
            </a:r>
            <a:r>
              <a:rPr lang="en-GB" sz="2800" dirty="0" smtClean="0"/>
              <a:t> </a:t>
            </a:r>
            <a:r>
              <a:rPr lang="en-GB" sz="2800" dirty="0" err="1" smtClean="0"/>
              <a:t>można</a:t>
            </a:r>
            <a:r>
              <a:rPr lang="en-GB" sz="2800" dirty="0" smtClean="0"/>
              <a:t> </a:t>
            </a:r>
            <a:r>
              <a:rPr lang="en-GB" sz="2800" dirty="0" err="1" smtClean="0"/>
              <a:t>zapisać</a:t>
            </a:r>
            <a:r>
              <a:rPr lang="en-GB" sz="2800" dirty="0" smtClean="0"/>
              <a:t>: </a:t>
            </a:r>
            <a:endParaRPr lang="pl-PL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pl-PL" sz="2800" dirty="0" smtClean="0"/>
              <a:t>(1) Pod x podstaw a, pod y podstaw b, </a:t>
            </a:r>
          </a:p>
          <a:p>
            <a:pPr>
              <a:buNone/>
            </a:pPr>
            <a:r>
              <a:rPr lang="pl-PL" sz="2800" dirty="0" smtClean="0"/>
              <a:t>(2) Jeśli y &lt; &gt; 0 to </a:t>
            </a:r>
          </a:p>
          <a:p>
            <a:pPr>
              <a:buNone/>
            </a:pPr>
            <a:r>
              <a:rPr lang="pl-PL" sz="2800" dirty="0" smtClean="0"/>
              <a:t>	(</a:t>
            </a:r>
            <a:r>
              <a:rPr lang="pl-PL" sz="2800" dirty="0" smtClean="0"/>
              <a:t>a) </a:t>
            </a:r>
            <a:r>
              <a:rPr lang="pl-PL" sz="2800" dirty="0" smtClean="0"/>
              <a:t>	zmniejsz </a:t>
            </a:r>
            <a:r>
              <a:rPr lang="pl-PL" sz="2800" dirty="0" smtClean="0"/>
              <a:t>y i zmień x w ten sposób, by obie </a:t>
            </a:r>
            <a:endParaRPr lang="en-GB" sz="2800" dirty="0" smtClean="0"/>
          </a:p>
          <a:p>
            <a:pPr>
              <a:buNone/>
            </a:pPr>
            <a:r>
              <a:rPr lang="pl-PL" sz="2800" dirty="0" smtClean="0"/>
              <a:t>		liczby </a:t>
            </a:r>
            <a:r>
              <a:rPr lang="pl-PL" sz="2800" dirty="0" smtClean="0"/>
              <a:t>pozostały &gt;= 0 i by wartość </a:t>
            </a:r>
            <a:r>
              <a:rPr lang="en-GB" sz="2800" dirty="0" smtClean="0"/>
              <a:t>NWD(</a:t>
            </a:r>
            <a:r>
              <a:rPr lang="en-GB" sz="2800" dirty="0" err="1" smtClean="0"/>
              <a:t>x,y</a:t>
            </a:r>
            <a:r>
              <a:rPr lang="en-GB" sz="2800" dirty="0" smtClean="0"/>
              <a:t>)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	</a:t>
            </a:r>
            <a:r>
              <a:rPr lang="en-GB" sz="2800" dirty="0" err="1" smtClean="0"/>
              <a:t>nie</a:t>
            </a:r>
            <a:r>
              <a:rPr lang="en-GB" sz="2800" dirty="0" smtClean="0"/>
              <a:t> </a:t>
            </a:r>
            <a:r>
              <a:rPr lang="en-GB" sz="2800" dirty="0" err="1" smtClean="0"/>
              <a:t>zmieniła</a:t>
            </a:r>
            <a:r>
              <a:rPr lang="en-GB" sz="2800" dirty="0" smtClean="0"/>
              <a:t> </a:t>
            </a:r>
            <a:r>
              <a:rPr lang="en-GB" sz="2800" dirty="0" err="1" smtClean="0"/>
              <a:t>się</a:t>
            </a:r>
            <a:r>
              <a:rPr lang="en-GB" sz="2800" dirty="0" smtClean="0"/>
              <a:t>, </a:t>
            </a:r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en-GB" sz="2800" dirty="0" smtClean="0"/>
              <a:t>(</a:t>
            </a:r>
            <a:r>
              <a:rPr lang="en-GB" sz="2800" dirty="0" smtClean="0"/>
              <a:t>b) </a:t>
            </a:r>
            <a:r>
              <a:rPr lang="en-GB" sz="2800" dirty="0" err="1" smtClean="0"/>
              <a:t>powtórz</a:t>
            </a:r>
            <a:r>
              <a:rPr lang="en-GB" sz="2800" dirty="0" smtClean="0"/>
              <a:t> </a:t>
            </a:r>
            <a:r>
              <a:rPr lang="en-GB" sz="2800" dirty="0" err="1" smtClean="0"/>
              <a:t>krok</a:t>
            </a:r>
            <a:r>
              <a:rPr lang="en-GB" sz="2800" dirty="0" smtClean="0"/>
              <a:t> (2), </a:t>
            </a:r>
          </a:p>
          <a:p>
            <a:pPr>
              <a:buNone/>
            </a:pPr>
            <a:r>
              <a:rPr lang="pl-PL" sz="2800" dirty="0" smtClean="0"/>
              <a:t>(3) jeśli y = 0, to NWD(x,0) = x.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225" y="971550"/>
            <a:ext cx="706755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4294967295"/>
          </p:nvPr>
        </p:nvSpPr>
        <p:spPr>
          <a:xfrm>
            <a:off x="571472" y="857232"/>
            <a:ext cx="8572528" cy="56435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200" b="1" dirty="0" smtClean="0"/>
              <a:t>x </a:t>
            </a:r>
            <a:r>
              <a:rPr lang="es-ES" sz="3200" b="1" dirty="0" smtClean="0"/>
              <a:t>= (x div y)*y + x mod y, </a:t>
            </a:r>
          </a:p>
          <a:p>
            <a:pPr>
              <a:buNone/>
            </a:pPr>
            <a:r>
              <a:rPr lang="pl-PL" sz="3200" dirty="0" smtClean="0"/>
              <a:t>x div y oznacza wynik dzielenia całkowitego, </a:t>
            </a:r>
          </a:p>
          <a:p>
            <a:pPr>
              <a:buNone/>
            </a:pPr>
            <a:r>
              <a:rPr lang="pl-PL" sz="3200" dirty="0" smtClean="0"/>
              <a:t>x </a:t>
            </a:r>
            <a:r>
              <a:rPr lang="pl-PL" sz="3200" dirty="0" err="1" smtClean="0"/>
              <a:t>mod</a:t>
            </a:r>
            <a:r>
              <a:rPr lang="pl-PL" sz="3200" dirty="0" smtClean="0"/>
              <a:t> y oznacza resztę z dzielenia (x &gt;= y). </a:t>
            </a:r>
            <a:endParaRPr lang="pl-PL" sz="3200" dirty="0" smtClean="0"/>
          </a:p>
          <a:p>
            <a:pPr>
              <a:buNone/>
            </a:pPr>
            <a:endParaRPr lang="pl-PL" sz="3200" dirty="0" smtClean="0"/>
          </a:p>
          <a:p>
            <a:pPr>
              <a:buNone/>
            </a:pPr>
            <a:r>
              <a:rPr lang="en-GB" sz="3200" dirty="0" err="1" smtClean="0"/>
              <a:t>dla</a:t>
            </a:r>
            <a:r>
              <a:rPr lang="en-GB" sz="3200" dirty="0" smtClean="0"/>
              <a:t> x=30 y=7 </a:t>
            </a:r>
            <a:r>
              <a:rPr lang="en-GB" sz="3200" dirty="0" err="1" smtClean="0"/>
              <a:t>mamy</a:t>
            </a:r>
            <a:r>
              <a:rPr lang="en-GB" sz="3200" dirty="0" smtClean="0"/>
              <a:t> </a:t>
            </a:r>
          </a:p>
          <a:p>
            <a:pPr>
              <a:buNone/>
            </a:pPr>
            <a:r>
              <a:rPr lang="da-DK" sz="3200" dirty="0" smtClean="0"/>
              <a:t>30 = (30 div 7)*7+30 mod 7=4*7+2=30 </a:t>
            </a:r>
            <a:endParaRPr lang="pl-PL" sz="3200" dirty="0" smtClean="0"/>
          </a:p>
          <a:p>
            <a:pPr>
              <a:buNone/>
            </a:pPr>
            <a:endParaRPr lang="da-DK" sz="3200" dirty="0" smtClean="0"/>
          </a:p>
          <a:p>
            <a:pPr>
              <a:buNone/>
            </a:pPr>
            <a:r>
              <a:rPr lang="pl-PL" sz="3200" dirty="0" smtClean="0"/>
              <a:t>dla x=7 i y=30 mamy </a:t>
            </a:r>
          </a:p>
          <a:p>
            <a:pPr>
              <a:buNone/>
            </a:pPr>
            <a:r>
              <a:rPr lang="da-DK" sz="3200" dirty="0" smtClean="0"/>
              <a:t>7=(7 div 30)*30+7 mod 30=0*30+7=7.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715436" cy="53054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800" dirty="0" smtClean="0"/>
              <a:t>x = (x div y)*y + x mod y, </a:t>
            </a:r>
            <a:endParaRPr lang="pl-PL" sz="2800" dirty="0" smtClean="0"/>
          </a:p>
          <a:p>
            <a:pPr>
              <a:buNone/>
            </a:pPr>
            <a:r>
              <a:rPr lang="en-GB" sz="2800" dirty="0" err="1" smtClean="0"/>
              <a:t>Zatem</a:t>
            </a:r>
            <a:r>
              <a:rPr lang="en-GB" sz="2800" dirty="0" smtClean="0"/>
              <a:t> </a:t>
            </a:r>
            <a:endParaRPr lang="en-GB" sz="2800" dirty="0" smtClean="0"/>
          </a:p>
          <a:p>
            <a:pPr>
              <a:buNone/>
            </a:pPr>
            <a:r>
              <a:rPr lang="es-ES" sz="2800" dirty="0" smtClean="0"/>
              <a:t>x </a:t>
            </a:r>
            <a:r>
              <a:rPr lang="es-ES" sz="2800" dirty="0" smtClean="0"/>
              <a:t>mod y = x - (x div y)*y. </a:t>
            </a:r>
          </a:p>
          <a:p>
            <a:pPr>
              <a:buNone/>
            </a:pPr>
            <a:r>
              <a:rPr lang="pl-PL" sz="2800" dirty="0" smtClean="0"/>
              <a:t>Jeśli NWD dzieli x i y to NWD dzieli również </a:t>
            </a:r>
          </a:p>
          <a:p>
            <a:pPr>
              <a:buNone/>
            </a:pPr>
            <a:r>
              <a:rPr lang="pl-PL" sz="2800" dirty="0" smtClean="0"/>
              <a:t>			</a:t>
            </a:r>
            <a:r>
              <a:rPr lang="es-ES" sz="2800" dirty="0" smtClean="0"/>
              <a:t>x </a:t>
            </a:r>
            <a:r>
              <a:rPr lang="es-ES" sz="2800" dirty="0" smtClean="0"/>
              <a:t>- (x div y)*y, </a:t>
            </a:r>
            <a:endParaRPr lang="pl-PL" sz="2800" dirty="0" smtClean="0"/>
          </a:p>
          <a:p>
            <a:pPr>
              <a:buNone/>
            </a:pPr>
            <a:r>
              <a:rPr lang="es-ES" sz="2800" dirty="0" smtClean="0"/>
              <a:t>bo </a:t>
            </a:r>
            <a:endParaRPr lang="es-ES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en-GB" sz="2800" dirty="0" smtClean="0"/>
              <a:t>(</a:t>
            </a:r>
            <a:r>
              <a:rPr lang="en-GB" sz="2800" dirty="0" smtClean="0"/>
              <a:t>x-(x div y)*y)/NWD=x/NWD-(x div y)*(y/NWD) </a:t>
            </a:r>
            <a:endParaRPr lang="pl-PL" sz="2800" dirty="0" smtClean="0"/>
          </a:p>
          <a:p>
            <a:pPr>
              <a:buNone/>
            </a:pPr>
            <a:r>
              <a:rPr lang="en-GB" sz="2800" dirty="0" smtClean="0"/>
              <a:t>jest </a:t>
            </a:r>
            <a:r>
              <a:rPr lang="en-GB" sz="2800" dirty="0" err="1" smtClean="0"/>
              <a:t>liczbą</a:t>
            </a:r>
            <a:r>
              <a:rPr lang="en-GB" sz="2800" dirty="0" smtClean="0"/>
              <a:t> </a:t>
            </a:r>
            <a:r>
              <a:rPr lang="en-GB" sz="2800" dirty="0" err="1" smtClean="0"/>
              <a:t>całkowitą</a:t>
            </a:r>
            <a:r>
              <a:rPr lang="en-GB" sz="2800" dirty="0" smtClean="0"/>
              <a:t>. </a:t>
            </a:r>
            <a:endParaRPr lang="pl-PL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err="1" smtClean="0"/>
              <a:t>Zachodzi</a:t>
            </a:r>
            <a:r>
              <a:rPr lang="en-GB" sz="2800" dirty="0" smtClean="0"/>
              <a:t> </a:t>
            </a:r>
            <a:r>
              <a:rPr lang="en-GB" sz="2800" dirty="0" err="1" smtClean="0"/>
              <a:t>więc</a:t>
            </a:r>
            <a:endParaRPr lang="en-GB" sz="2800" dirty="0" smtClean="0"/>
          </a:p>
          <a:p>
            <a:pPr>
              <a:buNone/>
            </a:pPr>
            <a:r>
              <a:rPr lang="en-GB" sz="2800" b="1" dirty="0" smtClean="0"/>
              <a:t>NWD(</a:t>
            </a:r>
            <a:r>
              <a:rPr lang="en-GB" sz="2800" b="1" dirty="0" err="1" smtClean="0"/>
              <a:t>x,y</a:t>
            </a:r>
            <a:r>
              <a:rPr lang="en-GB" sz="2800" b="1" dirty="0" smtClean="0"/>
              <a:t>) = NWD(</a:t>
            </a:r>
            <a:r>
              <a:rPr lang="en-GB" sz="2800" b="1" dirty="0" err="1" smtClean="0"/>
              <a:t>y,x</a:t>
            </a:r>
            <a:r>
              <a:rPr lang="en-GB" sz="2800" b="1" dirty="0" smtClean="0"/>
              <a:t> mod y) 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Podstawowe pojęcia: </a:t>
            </a:r>
            <a:r>
              <a:rPr lang="pl-PL" b="1" dirty="0" smtClean="0"/>
              <a:t>Akcja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47800"/>
            <a:ext cx="8429684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3200" dirty="0" smtClean="0"/>
          </a:p>
          <a:p>
            <a:r>
              <a:rPr lang="pl-PL" sz="3200" dirty="0" smtClean="0"/>
              <a:t>G</a:t>
            </a:r>
            <a:r>
              <a:rPr lang="pl-PL" sz="3200" dirty="0" smtClean="0"/>
              <a:t>łównym </a:t>
            </a:r>
            <a:r>
              <a:rPr lang="pl-PL" sz="3200" dirty="0" smtClean="0"/>
              <a:t>pojęciem występującym wszędzie jest pojęcie akcji. </a:t>
            </a:r>
            <a:endParaRPr lang="pl-PL" sz="3200" dirty="0" smtClean="0"/>
          </a:p>
          <a:p>
            <a:r>
              <a:rPr lang="pl-PL" sz="3200" dirty="0" smtClean="0"/>
              <a:t>W </a:t>
            </a:r>
            <a:r>
              <a:rPr lang="pl-PL" sz="3200" dirty="0" smtClean="0"/>
              <a:t>programowaniu zakładamy, że akcja jest pewnym zdarzeniem o skończonym czasie trwania i o </a:t>
            </a:r>
            <a:r>
              <a:rPr lang="pl-PL" sz="3200" dirty="0" smtClean="0"/>
              <a:t>zamierzonym, </a:t>
            </a:r>
            <a:r>
              <a:rPr lang="pl-PL" sz="3200" dirty="0" smtClean="0"/>
              <a:t>dobrze określonym skutku. </a:t>
            </a:r>
            <a:endParaRPr lang="pl-PL" sz="3200" dirty="0" smtClean="0"/>
          </a:p>
          <a:p>
            <a:r>
              <a:rPr lang="pl-PL" sz="3200" dirty="0" smtClean="0"/>
              <a:t>Skutek </a:t>
            </a:r>
            <a:r>
              <a:rPr lang="pl-PL" sz="3200" dirty="0" smtClean="0"/>
              <a:t>będzie nazywany </a:t>
            </a:r>
            <a:r>
              <a:rPr lang="pl-PL" sz="3200" b="1" dirty="0" smtClean="0"/>
              <a:t>efektem</a:t>
            </a:r>
            <a:r>
              <a:rPr lang="pl-PL" sz="3200" dirty="0" smtClean="0"/>
              <a:t> (akcji). </a:t>
            </a:r>
            <a:endParaRPr lang="pl-PL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9725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obliczyć NWD?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42910" y="1447800"/>
            <a:ext cx="804389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800" dirty="0" smtClean="0"/>
              <a:t>(</a:t>
            </a:r>
            <a:r>
              <a:rPr lang="pl-PL" sz="2800" dirty="0" smtClean="0"/>
              <a:t>1) Pod x podstaw a, pod y podstaw b, </a:t>
            </a:r>
          </a:p>
          <a:p>
            <a:pPr>
              <a:buNone/>
            </a:pPr>
            <a:r>
              <a:rPr lang="pl-PL" sz="2800" dirty="0" smtClean="0"/>
              <a:t>(2) Jeśli y &lt; &gt; 0 to </a:t>
            </a:r>
          </a:p>
          <a:p>
            <a:r>
              <a:rPr lang="pl-PL" sz="2800" dirty="0" smtClean="0"/>
              <a:t>(a1) Pod </a:t>
            </a:r>
            <a:r>
              <a:rPr lang="pl-PL" sz="2800" dirty="0" err="1" smtClean="0"/>
              <a:t>r</a:t>
            </a:r>
            <a:r>
              <a:rPr lang="pl-PL" sz="2800" dirty="0" smtClean="0"/>
              <a:t> podstaw x </a:t>
            </a:r>
            <a:r>
              <a:rPr lang="pl-PL" sz="2800" dirty="0" err="1" smtClean="0"/>
              <a:t>mod</a:t>
            </a:r>
            <a:r>
              <a:rPr lang="pl-PL" sz="2800" dirty="0" smtClean="0"/>
              <a:t> y, </a:t>
            </a:r>
          </a:p>
          <a:p>
            <a:r>
              <a:rPr lang="pl-PL" sz="2800" dirty="0" smtClean="0"/>
              <a:t>(a2) Pod x podstaw y, </a:t>
            </a:r>
          </a:p>
          <a:p>
            <a:r>
              <a:rPr lang="pl-PL" sz="2800" dirty="0" smtClean="0"/>
              <a:t>(a3) Pod y podstaw r. </a:t>
            </a:r>
            <a:endParaRPr lang="en-GB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en-GB" sz="2800" dirty="0" smtClean="0"/>
              <a:t>(</a:t>
            </a:r>
            <a:r>
              <a:rPr lang="en-GB" sz="2800" dirty="0" smtClean="0"/>
              <a:t>b) </a:t>
            </a:r>
            <a:r>
              <a:rPr lang="en-GB" sz="2800" dirty="0" err="1" smtClean="0"/>
              <a:t>powtórz</a:t>
            </a:r>
            <a:r>
              <a:rPr lang="en-GB" sz="2800" dirty="0" smtClean="0"/>
              <a:t> </a:t>
            </a:r>
            <a:r>
              <a:rPr lang="en-GB" sz="2800" dirty="0" err="1" smtClean="0"/>
              <a:t>krok</a:t>
            </a:r>
            <a:r>
              <a:rPr lang="en-GB" sz="2800" dirty="0" smtClean="0"/>
              <a:t> (2), </a:t>
            </a:r>
          </a:p>
          <a:p>
            <a:pPr>
              <a:buNone/>
            </a:pPr>
            <a:r>
              <a:rPr lang="pl-PL" sz="2800" dirty="0" smtClean="0"/>
              <a:t>(3) jeśli y = 0, to NWD(x,0) = x. </a:t>
            </a:r>
            <a:endParaRPr lang="en-GB" sz="2800" dirty="0"/>
          </a:p>
        </p:txBody>
      </p:sp>
      <p:sp>
        <p:nvSpPr>
          <p:cNvPr id="5" name="Objaśnienie prostokątne 4"/>
          <p:cNvSpPr/>
          <p:nvPr/>
        </p:nvSpPr>
        <p:spPr>
          <a:xfrm>
            <a:off x="5857884" y="2285992"/>
            <a:ext cx="2571768" cy="2643206"/>
          </a:xfrm>
          <a:prstGeom prst="wedgeRectCallout">
            <a:avLst>
              <a:gd name="adj1" fmla="val -61617"/>
              <a:gd name="adj2" fmla="val 51986"/>
            </a:avLst>
          </a:prstGeom>
          <a:solidFill>
            <a:schemeClr val="accent1">
              <a:alpha val="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NWD(</a:t>
            </a:r>
            <a:r>
              <a:rPr lang="pl-PL" sz="2000" b="1" dirty="0" err="1" smtClean="0">
                <a:solidFill>
                  <a:srgbClr val="FF0000"/>
                </a:solidFill>
              </a:rPr>
              <a:t>a,b</a:t>
            </a:r>
            <a:r>
              <a:rPr lang="pl-PL" sz="2000" b="1" dirty="0" smtClean="0">
                <a:solidFill>
                  <a:srgbClr val="FF0000"/>
                </a:solidFill>
              </a:rPr>
              <a:t>):</a:t>
            </a:r>
          </a:p>
          <a:p>
            <a:r>
              <a:rPr lang="pl-PL" sz="2000" b="1" dirty="0" smtClean="0">
                <a:solidFill>
                  <a:srgbClr val="FF0000"/>
                </a:solidFill>
              </a:rPr>
              <a:t>   x = a, </a:t>
            </a:r>
            <a:r>
              <a:rPr lang="pl-PL" sz="2000" b="1" dirty="0" err="1" smtClean="0">
                <a:solidFill>
                  <a:srgbClr val="FF0000"/>
                </a:solidFill>
              </a:rPr>
              <a:t>y=b</a:t>
            </a:r>
            <a:endParaRPr lang="pl-PL" sz="2000" b="1" dirty="0" smtClean="0">
              <a:solidFill>
                <a:srgbClr val="FF0000"/>
              </a:solidFill>
            </a:endParaRPr>
          </a:p>
          <a:p>
            <a:r>
              <a:rPr lang="pl-PL" sz="2000" b="1" dirty="0" smtClean="0">
                <a:solidFill>
                  <a:srgbClr val="FF0000"/>
                </a:solidFill>
              </a:rPr>
              <a:t>   </a:t>
            </a:r>
            <a:r>
              <a:rPr lang="pl-PL" sz="2000" b="1" dirty="0" err="1" smtClean="0">
                <a:solidFill>
                  <a:srgbClr val="FF0000"/>
                </a:solidFill>
              </a:rPr>
              <a:t>while</a:t>
            </a:r>
            <a:r>
              <a:rPr lang="pl-PL" sz="2000" b="1" dirty="0" smtClean="0">
                <a:solidFill>
                  <a:srgbClr val="FF0000"/>
                </a:solidFill>
              </a:rPr>
              <a:t> y != 0:</a:t>
            </a:r>
          </a:p>
          <a:p>
            <a:r>
              <a:rPr lang="pl-PL" sz="2000" b="1" dirty="0" smtClean="0">
                <a:solidFill>
                  <a:srgbClr val="FF0000"/>
                </a:solidFill>
              </a:rPr>
              <a:t>      </a:t>
            </a:r>
            <a:r>
              <a:rPr lang="pl-PL" sz="2000" b="1" dirty="0" err="1" smtClean="0">
                <a:solidFill>
                  <a:srgbClr val="FF0000"/>
                </a:solidFill>
              </a:rPr>
              <a:t>r</a:t>
            </a:r>
            <a:r>
              <a:rPr lang="pl-PL" sz="2000" b="1" dirty="0" smtClean="0">
                <a:solidFill>
                  <a:srgbClr val="FF0000"/>
                </a:solidFill>
              </a:rPr>
              <a:t> = x % y</a:t>
            </a:r>
          </a:p>
          <a:p>
            <a:r>
              <a:rPr lang="pl-PL" sz="2000" b="1" dirty="0" smtClean="0">
                <a:solidFill>
                  <a:srgbClr val="FF0000"/>
                </a:solidFill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</a:rPr>
              <a:t>     x = y</a:t>
            </a:r>
          </a:p>
          <a:p>
            <a:r>
              <a:rPr lang="pl-PL" sz="2000" b="1" dirty="0" smtClean="0">
                <a:solidFill>
                  <a:srgbClr val="FF0000"/>
                </a:solidFill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</a:rPr>
              <a:t>     y = </a:t>
            </a:r>
            <a:r>
              <a:rPr lang="pl-PL" sz="2000" b="1" dirty="0" err="1" smtClean="0">
                <a:solidFill>
                  <a:srgbClr val="FF0000"/>
                </a:solidFill>
              </a:rPr>
              <a:t>r</a:t>
            </a:r>
            <a:endParaRPr lang="pl-PL" sz="2000" b="1" dirty="0" smtClean="0">
              <a:solidFill>
                <a:srgbClr val="FF0000"/>
              </a:solidFill>
            </a:endParaRPr>
          </a:p>
          <a:p>
            <a:r>
              <a:rPr lang="pl-PL" sz="2000" b="1" dirty="0" smtClean="0">
                <a:solidFill>
                  <a:srgbClr val="FF0000"/>
                </a:solidFill>
              </a:rPr>
              <a:t>   return x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GB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FORTRAN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552968"/>
          </a:xfrm>
        </p:spPr>
        <p:txBody>
          <a:bodyPr>
            <a:normAutofit/>
          </a:bodyPr>
          <a:lstStyle/>
          <a:p>
            <a:pPr lvl="0"/>
            <a:r>
              <a:rPr lang="pl-PL" sz="3200" dirty="0" smtClean="0"/>
              <a:t> </a:t>
            </a:r>
            <a:r>
              <a:rPr lang="en-GB" sz="3200" dirty="0" smtClean="0"/>
              <a:t>Do </a:t>
            </a:r>
            <a:r>
              <a:rPr lang="en-GB" sz="3200" dirty="0" err="1" smtClean="0"/>
              <a:t>obliczeń</a:t>
            </a:r>
            <a:r>
              <a:rPr lang="en-GB" sz="3200" dirty="0" smtClean="0"/>
              <a:t> </a:t>
            </a:r>
            <a:r>
              <a:rPr lang="en-GB" sz="3200" dirty="0" err="1" smtClean="0"/>
              <a:t>naukowo-technicznych</a:t>
            </a:r>
            <a:r>
              <a:rPr lang="en-GB" sz="3200" dirty="0" smtClean="0"/>
              <a:t>, </a:t>
            </a:r>
          </a:p>
          <a:p>
            <a:pPr lvl="0"/>
            <a:r>
              <a:rPr lang="en-GB" sz="3200" dirty="0" smtClean="0"/>
              <a:t> </a:t>
            </a:r>
            <a:r>
              <a:rPr lang="en-GB" sz="3200" dirty="0" err="1" smtClean="0"/>
              <a:t>Opracowany</a:t>
            </a:r>
            <a:r>
              <a:rPr lang="en-GB" sz="3200" dirty="0" smtClean="0"/>
              <a:t> w 1957r, </a:t>
            </a:r>
          </a:p>
          <a:p>
            <a:pPr lvl="0"/>
            <a:r>
              <a:rPr lang="en-GB" sz="3200" dirty="0" smtClean="0"/>
              <a:t> </a:t>
            </a:r>
            <a:r>
              <a:rPr lang="en-GB" sz="3200" dirty="0" err="1" smtClean="0"/>
              <a:t>Popularny</a:t>
            </a:r>
            <a:r>
              <a:rPr lang="en-GB" sz="3200" dirty="0" smtClean="0"/>
              <a:t> w </a:t>
            </a:r>
            <a:r>
              <a:rPr lang="en-GB" sz="3200" dirty="0" err="1" smtClean="0"/>
              <a:t>zastosowaniach</a:t>
            </a:r>
            <a:r>
              <a:rPr lang="en-GB" sz="3200" dirty="0" smtClean="0"/>
              <a:t> </a:t>
            </a:r>
            <a:r>
              <a:rPr lang="en-GB" sz="3200" dirty="0" err="1" smtClean="0"/>
              <a:t>numerycznych</a:t>
            </a:r>
            <a:r>
              <a:rPr lang="en-GB" sz="3200" dirty="0" smtClean="0"/>
              <a:t>, </a:t>
            </a:r>
          </a:p>
          <a:p>
            <a:pPr lvl="0"/>
            <a:r>
              <a:rPr lang="pl-PL" sz="3200" dirty="0" smtClean="0"/>
              <a:t> Wykorzystywana instrukcja skoku </a:t>
            </a:r>
            <a:r>
              <a:rPr lang="pl-PL" sz="3200" dirty="0" err="1" smtClean="0"/>
              <a:t>goto</a:t>
            </a:r>
            <a:r>
              <a:rPr lang="pl-PL" sz="3200" dirty="0" smtClean="0"/>
              <a:t>, brak rekurencji.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GB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COBOL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Powstał</a:t>
            </a:r>
            <a:r>
              <a:rPr lang="en-GB" sz="3200" dirty="0" smtClean="0"/>
              <a:t> w 1959 r., </a:t>
            </a:r>
            <a:endParaRPr lang="pl-PL" sz="3200" dirty="0" smtClean="0"/>
          </a:p>
          <a:p>
            <a:r>
              <a:rPr lang="en-GB" sz="3200" dirty="0" err="1" smtClean="0"/>
              <a:t>Popularny</a:t>
            </a:r>
            <a:r>
              <a:rPr lang="en-GB" sz="3200" dirty="0" smtClean="0"/>
              <a:t> </a:t>
            </a:r>
            <a:r>
              <a:rPr lang="pl-PL" sz="3200" dirty="0" smtClean="0"/>
              <a:t>(wówczas) </a:t>
            </a:r>
            <a:r>
              <a:rPr lang="en-GB" sz="3200" dirty="0" smtClean="0"/>
              <a:t>w </a:t>
            </a:r>
            <a:r>
              <a:rPr lang="en-GB" sz="3200" dirty="0" err="1" smtClean="0"/>
              <a:t>środowiskach</a:t>
            </a:r>
            <a:r>
              <a:rPr lang="en-GB" sz="3200" dirty="0" smtClean="0"/>
              <a:t> </a:t>
            </a:r>
            <a:r>
              <a:rPr lang="en-GB" sz="3200" dirty="0" err="1" smtClean="0"/>
              <a:t>biznesu</a:t>
            </a:r>
            <a:r>
              <a:rPr lang="en-GB" sz="3200" dirty="0" smtClean="0"/>
              <a:t>, </a:t>
            </a:r>
          </a:p>
          <a:p>
            <a:r>
              <a:rPr lang="pl-PL" sz="3200" dirty="0" smtClean="0"/>
              <a:t> Zawiera mechanizmy definiowania struktury pliku z danymi (sekcja data </a:t>
            </a:r>
            <a:r>
              <a:rPr lang="pl-PL" sz="3200" dirty="0" err="1" smtClean="0"/>
              <a:t>division</a:t>
            </a:r>
            <a:r>
              <a:rPr lang="pl-PL" sz="3200" dirty="0" smtClean="0"/>
              <a:t>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GB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PL/I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0" lang="pl-PL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3200" dirty="0" smtClean="0"/>
              <a:t>Zaproponowany przez użytkowników IBM i sponsorowany przez IBM, </a:t>
            </a:r>
          </a:p>
          <a:p>
            <a:r>
              <a:rPr lang="pl-PL" sz="3200" dirty="0" smtClean="0"/>
              <a:t> Przeznaczony do obliczeń inżynierskich, do zastosowań w biznesie, zawiera dużo instrukcji, rozbudowane struktury danych, b. złożony.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GB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 (C++)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kumimoji="0" lang="en-GB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500" dirty="0" err="1" smtClean="0"/>
              <a:t>Opracowany</a:t>
            </a:r>
            <a:r>
              <a:rPr lang="en-GB" sz="3500" dirty="0" smtClean="0"/>
              <a:t> w 1972 r., </a:t>
            </a:r>
          </a:p>
          <a:p>
            <a:r>
              <a:rPr lang="pl-PL" sz="3500" dirty="0" smtClean="0"/>
              <a:t> Język wysokiego poziomu, zawiera instrukcje charakterystyczne dla języków niskiego poziomu, </a:t>
            </a:r>
          </a:p>
          <a:p>
            <a:r>
              <a:rPr lang="pl-PL" sz="3500" dirty="0" smtClean="0"/>
              <a:t> Pozwala tworzyć programy łatwe do przenoszenia na inne platformy sprzętowe, </a:t>
            </a:r>
          </a:p>
          <a:p>
            <a:r>
              <a:rPr lang="pl-PL" sz="3500" dirty="0" smtClean="0"/>
              <a:t> Opracowuje się w nim systemy operacyjne, np. UNIX,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GB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LISP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910158"/>
          </a:xfrm>
        </p:spPr>
        <p:txBody>
          <a:bodyPr>
            <a:normAutofit/>
          </a:bodyPr>
          <a:lstStyle/>
          <a:p>
            <a:r>
              <a:rPr kumimoji="0" lang="pl-PL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3200" dirty="0" smtClean="0"/>
              <a:t>Opracowany w latach 50 i 60, </a:t>
            </a:r>
          </a:p>
          <a:p>
            <a:r>
              <a:rPr lang="pl-PL" sz="3200" dirty="0" smtClean="0"/>
              <a:t> Oparty na listach i rekurencji, </a:t>
            </a:r>
          </a:p>
          <a:p>
            <a:r>
              <a:rPr lang="en-GB" sz="3200" dirty="0" smtClean="0"/>
              <a:t> </a:t>
            </a:r>
            <a:r>
              <a:rPr lang="en-GB" sz="3200" dirty="0" err="1" smtClean="0"/>
              <a:t>Zwykle</a:t>
            </a:r>
            <a:r>
              <a:rPr lang="en-GB" sz="3200" dirty="0" smtClean="0"/>
              <a:t> </a:t>
            </a:r>
            <a:r>
              <a:rPr lang="en-GB" sz="3200" dirty="0" err="1" smtClean="0"/>
              <a:t>interpretowany</a:t>
            </a:r>
            <a:r>
              <a:rPr lang="en-GB" sz="3200" dirty="0" smtClean="0"/>
              <a:t> (</a:t>
            </a:r>
            <a:r>
              <a:rPr lang="en-GB" sz="3200" dirty="0" err="1" smtClean="0"/>
              <a:t>dużo</a:t>
            </a:r>
            <a:r>
              <a:rPr lang="en-GB" sz="3200" dirty="0" smtClean="0"/>
              <a:t> </a:t>
            </a:r>
            <a:r>
              <a:rPr lang="en-GB" sz="3200" dirty="0" err="1" smtClean="0"/>
              <a:t>pamięci</a:t>
            </a:r>
            <a:r>
              <a:rPr lang="en-GB" sz="3200" dirty="0" smtClean="0"/>
              <a:t>), </a:t>
            </a:r>
          </a:p>
          <a:p>
            <a:r>
              <a:rPr lang="pl-PL" sz="3200" dirty="0" smtClean="0"/>
              <a:t> Sprawdza się w obliczeniach symbolicznych (gry komputerowe, przetwarzanie języka naturalnego, podejmowanie decyzji),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GB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GB" sz="4000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Prolog</a:t>
            </a:r>
            <a:r>
              <a:rPr kumimoji="0" lang="en-GB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0" lang="en-GB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500" dirty="0" err="1" smtClean="0"/>
              <a:t>Powstał</a:t>
            </a:r>
            <a:r>
              <a:rPr lang="en-GB" sz="3500" dirty="0" smtClean="0"/>
              <a:t> w </a:t>
            </a:r>
            <a:r>
              <a:rPr lang="en-GB" sz="3500" dirty="0" err="1" smtClean="0"/>
              <a:t>latach</a:t>
            </a:r>
            <a:r>
              <a:rPr lang="en-GB" sz="3500" dirty="0" smtClean="0"/>
              <a:t> 70, </a:t>
            </a:r>
          </a:p>
          <a:p>
            <a:r>
              <a:rPr lang="pl-PL" sz="3500" dirty="0" smtClean="0"/>
              <a:t> Opiera się na klauzulach, stwierdzających, że pewne fakty logicznie wynikają z innych faktów, </a:t>
            </a:r>
          </a:p>
          <a:p>
            <a:r>
              <a:rPr lang="en-GB" sz="3500" dirty="0" smtClean="0"/>
              <a:t> </a:t>
            </a:r>
            <a:r>
              <a:rPr lang="en-GB" sz="3500" dirty="0" err="1" smtClean="0"/>
              <a:t>Wykorzystuje</a:t>
            </a:r>
            <a:r>
              <a:rPr lang="en-GB" sz="3500" dirty="0" smtClean="0"/>
              <a:t> </a:t>
            </a:r>
            <a:r>
              <a:rPr lang="en-GB" sz="3500" dirty="0" err="1" smtClean="0"/>
              <a:t>rekurencję</a:t>
            </a:r>
            <a:r>
              <a:rPr lang="en-GB" sz="3500" dirty="0" smtClean="0"/>
              <a:t>, </a:t>
            </a:r>
          </a:p>
          <a:p>
            <a:r>
              <a:rPr lang="pl-PL" sz="3500" dirty="0" smtClean="0"/>
              <a:t> Program jest zbiorem faktów, klauzul i dyrektyw polecających sprawdzenie prawdziwości pewnego faktu,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GB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JAVA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0" lang="en-GB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100" dirty="0" err="1" smtClean="0"/>
              <a:t>Powstała</a:t>
            </a:r>
            <a:r>
              <a:rPr lang="en-GB" sz="4100" dirty="0" smtClean="0"/>
              <a:t> w 1995 r., </a:t>
            </a:r>
          </a:p>
          <a:p>
            <a:r>
              <a:rPr lang="en-GB" sz="4100" dirty="0" smtClean="0"/>
              <a:t> </a:t>
            </a:r>
            <a:r>
              <a:rPr lang="en-GB" sz="4100" dirty="0" err="1" smtClean="0"/>
              <a:t>Obiektowy</a:t>
            </a:r>
            <a:r>
              <a:rPr lang="en-GB" sz="4100" dirty="0" smtClean="0"/>
              <a:t>, </a:t>
            </a:r>
            <a:r>
              <a:rPr lang="en-GB" sz="4100" dirty="0" err="1" smtClean="0"/>
              <a:t>strukturalny</a:t>
            </a:r>
            <a:r>
              <a:rPr lang="en-GB" sz="4100" dirty="0" smtClean="0"/>
              <a:t>, </a:t>
            </a:r>
            <a:r>
              <a:rPr lang="en-GB" sz="4100" dirty="0" err="1" smtClean="0"/>
              <a:t>imperatywny</a:t>
            </a:r>
            <a:r>
              <a:rPr lang="en-GB" sz="4100" dirty="0" smtClean="0"/>
              <a:t>, </a:t>
            </a:r>
          </a:p>
          <a:p>
            <a:r>
              <a:rPr lang="pl-PL" sz="4100" dirty="0" smtClean="0"/>
              <a:t> Kompilowany do kodu bajtowego, czyli postaci wykonywalnej przez maszynę wirtualną, później interpretowany </a:t>
            </a:r>
          </a:p>
          <a:p>
            <a:r>
              <a:rPr lang="en-GB" sz="4100" dirty="0" smtClean="0"/>
              <a:t> </a:t>
            </a:r>
            <a:r>
              <a:rPr lang="en-GB" sz="4100" dirty="0" err="1" smtClean="0"/>
              <a:t>Silnie</a:t>
            </a:r>
            <a:r>
              <a:rPr lang="en-GB" sz="4100" dirty="0" smtClean="0"/>
              <a:t> </a:t>
            </a:r>
            <a:r>
              <a:rPr lang="en-GB" sz="4100" dirty="0" err="1" smtClean="0"/>
              <a:t>typowany</a:t>
            </a:r>
            <a:r>
              <a:rPr lang="en-GB" sz="4100" dirty="0" smtClean="0"/>
              <a:t>, </a:t>
            </a:r>
          </a:p>
          <a:p>
            <a:endParaRPr lang="en-GB" sz="4100" dirty="0" smtClean="0"/>
          </a:p>
          <a:p>
            <a:r>
              <a:rPr lang="en-GB" sz="4100" dirty="0" err="1" smtClean="0"/>
              <a:t>Aktualnie</a:t>
            </a:r>
            <a:r>
              <a:rPr lang="en-GB" sz="4100" dirty="0" smtClean="0"/>
              <a:t>: Java Script, PHP, </a:t>
            </a:r>
            <a:r>
              <a:rPr lang="en-GB" sz="4100" dirty="0" err="1" smtClean="0"/>
              <a:t>Scala</a:t>
            </a:r>
            <a:r>
              <a:rPr lang="en-GB" sz="4100" dirty="0" smtClean="0"/>
              <a:t>, </a:t>
            </a:r>
            <a:r>
              <a:rPr lang="pl-PL" sz="4100" dirty="0" err="1" smtClean="0"/>
              <a:t>Rust</a:t>
            </a:r>
            <a:r>
              <a:rPr lang="pl-PL" sz="4100" dirty="0" smtClean="0"/>
              <a:t>, </a:t>
            </a:r>
            <a:r>
              <a:rPr lang="en-GB" sz="4100" dirty="0" smtClean="0"/>
              <a:t>SQL, Python, Swift, C#, </a:t>
            </a:r>
            <a:r>
              <a:rPr lang="pl-PL" sz="4100" dirty="0" smtClean="0"/>
              <a:t>Kotlin, Ruby, F#, </a:t>
            </a:r>
            <a:r>
              <a:rPr lang="pl-PL" sz="4100" dirty="0" err="1" smtClean="0"/>
              <a:t>Clojure</a:t>
            </a:r>
            <a:r>
              <a:rPr lang="pl-PL" sz="4100" dirty="0" smtClean="0"/>
              <a:t>, </a:t>
            </a:r>
            <a:r>
              <a:rPr lang="pl-PL" sz="4100" dirty="0" err="1" smtClean="0"/>
              <a:t>Dart</a:t>
            </a:r>
            <a:r>
              <a:rPr lang="pl-PL" sz="4100" dirty="0" smtClean="0"/>
              <a:t>, Go,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>
            <a:normAutofit fontScale="90000"/>
          </a:bodyPr>
          <a:lstStyle/>
          <a:p>
            <a:pPr lvl="0"/>
            <a:r>
              <a:rPr kumimoji="0" lang="pl-PL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Obszary badań nad językami programowania: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4981596"/>
          </a:xfrm>
        </p:spPr>
        <p:txBody>
          <a:bodyPr>
            <a:normAutofit/>
          </a:bodyPr>
          <a:lstStyle/>
          <a:p>
            <a:pPr lvl="0"/>
            <a:r>
              <a:rPr kumimoji="0" lang="pl-PL" sz="28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pl-PL" sz="2800" kern="1200" baseline="0" dirty="0" smtClean="0">
                <a:latin typeface="+mj-lt"/>
                <a:ea typeface="+mj-ea"/>
                <a:cs typeface="+mj-cs"/>
              </a:rPr>
              <a:t>Podstawy matematyczne interpretacji i kompilacji, </a:t>
            </a:r>
          </a:p>
          <a:p>
            <a:pPr lvl="0"/>
            <a:r>
              <a:rPr kumimoji="0" lang="pl-PL" sz="2800" kern="1200" baseline="0" dirty="0" smtClean="0">
                <a:latin typeface="+mj-lt"/>
                <a:ea typeface="+mj-ea"/>
                <a:cs typeface="+mj-cs"/>
              </a:rPr>
              <a:t> Definiowanie semantyki metodą operacyjną i denotacyjną, </a:t>
            </a:r>
          </a:p>
          <a:p>
            <a:pPr lvl="0"/>
            <a:r>
              <a:rPr kumimoji="0" lang="pl-PL" sz="2800" kern="1200" baseline="0" dirty="0" smtClean="0">
                <a:latin typeface="+mj-lt"/>
                <a:ea typeface="+mj-ea"/>
                <a:cs typeface="+mj-cs"/>
              </a:rPr>
              <a:t> Tworzenie języków zapytań i manipulowania danymi, </a:t>
            </a:r>
          </a:p>
          <a:p>
            <a:pPr lvl="0"/>
            <a:r>
              <a:rPr kumimoji="0" lang="en-GB" sz="2800" kern="1200" baseline="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GB" sz="2800" kern="1200" baseline="0" dirty="0" err="1" smtClean="0">
                <a:latin typeface="+mj-lt"/>
                <a:ea typeface="+mj-ea"/>
                <a:cs typeface="+mj-cs"/>
              </a:rPr>
              <a:t>Opracowywanie</a:t>
            </a:r>
            <a:r>
              <a:rPr kumimoji="0" lang="en-GB" sz="2800" kern="1200" baseline="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GB" sz="2800" kern="1200" baseline="0" dirty="0" err="1" smtClean="0">
                <a:latin typeface="+mj-lt"/>
                <a:ea typeface="+mj-ea"/>
                <a:cs typeface="+mj-cs"/>
              </a:rPr>
              <a:t>środowisk</a:t>
            </a:r>
            <a:r>
              <a:rPr kumimoji="0" lang="en-GB" sz="2800" kern="1200" baseline="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GB" sz="2800" kern="1200" baseline="0" dirty="0" err="1" smtClean="0">
                <a:latin typeface="+mj-lt"/>
                <a:ea typeface="+mj-ea"/>
                <a:cs typeface="+mj-cs"/>
              </a:rPr>
              <a:t>programowania</a:t>
            </a:r>
            <a:r>
              <a:rPr kumimoji="0" lang="en-GB" sz="2800" kern="1200" baseline="0" dirty="0" smtClean="0">
                <a:latin typeface="+mj-lt"/>
                <a:ea typeface="+mj-ea"/>
                <a:cs typeface="+mj-cs"/>
              </a:rPr>
              <a:t>, </a:t>
            </a:r>
          </a:p>
          <a:p>
            <a:pPr lvl="0"/>
            <a:r>
              <a:rPr kumimoji="0" lang="en-GB" sz="2800" kern="1200" baseline="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GB" sz="2800" kern="1200" baseline="0" dirty="0" err="1" smtClean="0">
                <a:latin typeface="+mj-lt"/>
                <a:ea typeface="+mj-ea"/>
                <a:cs typeface="+mj-cs"/>
              </a:rPr>
              <a:t>Wizualne</a:t>
            </a:r>
            <a:r>
              <a:rPr kumimoji="0" lang="en-GB" sz="2800" kern="1200" baseline="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GB" sz="2800" kern="1200" baseline="0" dirty="0" err="1" smtClean="0">
                <a:latin typeface="+mj-lt"/>
                <a:ea typeface="+mj-ea"/>
                <a:cs typeface="+mj-cs"/>
              </a:rPr>
              <a:t>języki</a:t>
            </a:r>
            <a:r>
              <a:rPr kumimoji="0" lang="en-GB" sz="2800" kern="1200" baseline="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GB" sz="2800" kern="1200" baseline="0" dirty="0" err="1" smtClean="0">
                <a:latin typeface="+mj-lt"/>
                <a:ea typeface="+mj-ea"/>
                <a:cs typeface="+mj-cs"/>
              </a:rPr>
              <a:t>programowania</a:t>
            </a:r>
            <a:r>
              <a:rPr kumimoji="0" lang="en-GB" sz="2800" kern="1200" baseline="0" dirty="0" smtClean="0">
                <a:latin typeface="+mj-lt"/>
                <a:ea typeface="+mj-ea"/>
                <a:cs typeface="+mj-cs"/>
              </a:rPr>
              <a:t>, </a:t>
            </a:r>
          </a:p>
          <a:p>
            <a:pPr lvl="0"/>
            <a:r>
              <a:rPr lang="pl-PL" sz="2800" dirty="0" smtClean="0">
                <a:latin typeface="+mj-lt"/>
                <a:ea typeface="+mj-ea"/>
                <a:cs typeface="+mj-cs"/>
              </a:rPr>
              <a:t>programowanie </a:t>
            </a:r>
            <a:r>
              <a:rPr lang="pl-PL" sz="2800" dirty="0" err="1" smtClean="0">
                <a:latin typeface="+mj-lt"/>
                <a:ea typeface="+mj-ea"/>
                <a:cs typeface="+mj-cs"/>
              </a:rPr>
              <a:t>generyczne</a:t>
            </a:r>
            <a:r>
              <a:rPr lang="pl-PL" sz="2800" dirty="0" smtClean="0">
                <a:latin typeface="+mj-lt"/>
                <a:ea typeface="+mj-ea"/>
                <a:cs typeface="+mj-cs"/>
              </a:rPr>
              <a:t> i </a:t>
            </a:r>
            <a:r>
              <a:rPr lang="pl-PL" sz="2800" dirty="0" err="1" smtClean="0">
                <a:latin typeface="+mj-lt"/>
                <a:ea typeface="+mj-ea"/>
                <a:cs typeface="+mj-cs"/>
              </a:rPr>
              <a:t>metaprogramowanie</a:t>
            </a:r>
            <a:endParaRPr lang="pl-PL" sz="2800" dirty="0" smtClean="0">
              <a:latin typeface="+mj-lt"/>
              <a:ea typeface="+mj-ea"/>
              <a:cs typeface="+mj-cs"/>
            </a:endParaRPr>
          </a:p>
          <a:p>
            <a:pPr lvl="0"/>
            <a:r>
              <a:rPr lang="pl-PL" sz="2800" dirty="0" smtClean="0">
                <a:latin typeface="+mj-lt"/>
                <a:ea typeface="+mj-ea"/>
                <a:cs typeface="+mj-cs"/>
              </a:rPr>
              <a:t>języki </a:t>
            </a:r>
            <a:r>
              <a:rPr lang="pl-PL" sz="2800" dirty="0" smtClean="0">
                <a:latin typeface="+mj-lt"/>
                <a:ea typeface="+mj-ea"/>
                <a:cs typeface="+mj-cs"/>
              </a:rPr>
              <a:t>dziedzinowe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GB" sz="4000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Metoda</a:t>
            </a:r>
            <a:r>
              <a:rPr kumimoji="0" lang="en-GB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TOP-DOWN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8572560" cy="5286412"/>
          </a:xfrm>
        </p:spPr>
        <p:txBody>
          <a:bodyPr>
            <a:noAutofit/>
          </a:bodyPr>
          <a:lstStyle/>
          <a:p>
            <a:r>
              <a:rPr lang="pl-PL" sz="2800" dirty="0" smtClean="0"/>
              <a:t>W rozwiązywaniu problemów najczęściej wykorzystywana jest metoda </a:t>
            </a:r>
            <a:r>
              <a:rPr lang="pl-PL" sz="2800" b="1" dirty="0" smtClean="0"/>
              <a:t>zstępująca</a:t>
            </a:r>
            <a:r>
              <a:rPr lang="pl-PL" sz="2800" dirty="0" smtClean="0"/>
              <a:t>, ang. </a:t>
            </a:r>
            <a:r>
              <a:rPr lang="pl-PL" sz="2800" dirty="0" smtClean="0"/>
              <a:t>Top-down. </a:t>
            </a:r>
            <a:r>
              <a:rPr lang="pl-PL" sz="2800" dirty="0" smtClean="0"/>
              <a:t>Polega </a:t>
            </a:r>
            <a:r>
              <a:rPr lang="pl-PL" sz="2800" dirty="0" smtClean="0"/>
              <a:t>ona tym, by: </a:t>
            </a:r>
          </a:p>
          <a:p>
            <a:r>
              <a:rPr lang="pl-PL" sz="2800" dirty="0" smtClean="0"/>
              <a:t>Rozłożyć cały problem na ściśle określone </a:t>
            </a:r>
            <a:r>
              <a:rPr lang="pl-PL" sz="2800" dirty="0" err="1" smtClean="0"/>
              <a:t>podproblemy</a:t>
            </a:r>
            <a:r>
              <a:rPr lang="pl-PL" sz="2800" dirty="0" smtClean="0"/>
              <a:t> </a:t>
            </a:r>
          </a:p>
          <a:p>
            <a:r>
              <a:rPr lang="pl-PL" sz="2800" dirty="0" smtClean="0"/>
              <a:t>udowodnić, że jeśli każdy </a:t>
            </a:r>
            <a:r>
              <a:rPr lang="pl-PL" sz="2800" dirty="0" err="1" smtClean="0"/>
              <a:t>podproblem</a:t>
            </a:r>
            <a:r>
              <a:rPr lang="pl-PL" sz="2800" dirty="0" smtClean="0"/>
              <a:t> jest rozwiązany poprawnie, a te rozwiązania są połączone w określony sposób, to pierwotny problem też jest rozwiązany poprawnie. </a:t>
            </a:r>
          </a:p>
          <a:p>
            <a:r>
              <a:rPr lang="pl-PL" sz="2800" dirty="0" smtClean="0"/>
              <a:t>Proces dzielenia na </a:t>
            </a:r>
            <a:r>
              <a:rPr lang="pl-PL" sz="2800" dirty="0" err="1" smtClean="0"/>
              <a:t>podproblemy</a:t>
            </a:r>
            <a:r>
              <a:rPr lang="pl-PL" sz="2800" dirty="0" smtClean="0"/>
              <a:t> należy prowadzić tak długo, aż ich rozwiązanie można zapisać za pomocą kilku wierszy w wybranym języku programowania.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Podstawowe pojęcia: </a:t>
            </a:r>
            <a:r>
              <a:rPr lang="pl-PL" b="1" dirty="0" smtClean="0"/>
              <a:t>Obiekt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47800"/>
            <a:ext cx="8429684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3200" dirty="0" smtClean="0"/>
          </a:p>
          <a:p>
            <a:r>
              <a:rPr lang="pl-PL" sz="3200" dirty="0" smtClean="0"/>
              <a:t>Każda </a:t>
            </a:r>
            <a:r>
              <a:rPr lang="pl-PL" sz="3200" dirty="0" smtClean="0"/>
              <a:t>akcja musi być wykonywana na pewnym obiekcie, </a:t>
            </a:r>
            <a:endParaRPr lang="pl-PL" sz="3200" dirty="0" smtClean="0"/>
          </a:p>
          <a:p>
            <a:r>
              <a:rPr lang="pl-PL" sz="3200" dirty="0" smtClean="0"/>
              <a:t>wynik </a:t>
            </a:r>
            <a:r>
              <a:rPr lang="pl-PL" sz="3200" dirty="0" smtClean="0"/>
              <a:t>działania akcji rozpoznawany jest po zmianach stanu tego obiektu. </a:t>
            </a:r>
            <a:endParaRPr lang="pl-PL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9725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Każdy algorytm ma strukturę statyczną i strukturę dynamiczną. </a:t>
            </a:r>
          </a:p>
          <a:p>
            <a:r>
              <a:rPr lang="pl-PL" sz="2800" dirty="0" smtClean="0"/>
              <a:t>Strukturę statyczną reprezentuje tekst programu (w postaci schematu blokowego lub programu w języku np. Pascal).</a:t>
            </a:r>
          </a:p>
          <a:p>
            <a:r>
              <a:rPr lang="pl-PL" sz="2800" dirty="0" smtClean="0"/>
              <a:t>Strukturą dynamiczną jest proces obliczeń.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Poważnym problemem jest, by udowodnić formalnie, że instrukcje zmieniają stany obliczeń w określony dający się badać sposób. </a:t>
            </a:r>
            <a:endParaRPr lang="pl-PL" sz="2800" dirty="0" smtClean="0"/>
          </a:p>
          <a:p>
            <a:r>
              <a:rPr lang="pl-PL" sz="2800" dirty="0" smtClean="0"/>
              <a:t>W </a:t>
            </a:r>
            <a:r>
              <a:rPr lang="pl-PL" sz="2800" dirty="0" smtClean="0"/>
              <a:t>tym celu należy określić instrukcje, jakie mogą wystąpić w języku programowania i podać dowody ich poprawności. </a:t>
            </a:r>
            <a:endParaRPr lang="pl-PL" sz="2800" dirty="0" smtClean="0"/>
          </a:p>
          <a:p>
            <a:r>
              <a:rPr lang="pl-PL" sz="2800" dirty="0" smtClean="0"/>
              <a:t>W przypadku badania poprawności algorytmu należy dążyć do usunięcia błędów (poprawność programu niewątpliwie tego wymaga) a następnie udowodnić formalnie poprawność samego algorytmu.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0" lang="en-GB" sz="4000" kern="1200" baseline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kumimoji="0" lang="pl-PL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Błędy językowe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5053034"/>
          </a:xfrm>
        </p:spPr>
        <p:txBody>
          <a:bodyPr>
            <a:normAutofit/>
          </a:bodyPr>
          <a:lstStyle/>
          <a:p>
            <a:pPr lvl="0"/>
            <a:r>
              <a:rPr lang="pl-PL" sz="2800" dirty="0" smtClean="0"/>
              <a:t>wynikają ze złego wykorzystania składni języka lub jej nieznajomości. </a:t>
            </a:r>
          </a:p>
          <a:p>
            <a:pPr lvl="0"/>
            <a:r>
              <a:rPr lang="pl-PL" sz="2800" dirty="0" smtClean="0"/>
              <a:t>Skutkiem ich jest zatrzymanie kompilacji lub interpretacji </a:t>
            </a:r>
          </a:p>
          <a:p>
            <a:pPr lvl="0"/>
            <a:r>
              <a:rPr lang="pl-PL" sz="2800" dirty="0" smtClean="0"/>
              <a:t>są to łatwe do usunięcia błędy,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pl-PL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Błędy semantyczne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981596"/>
          </a:xfrm>
        </p:spPr>
        <p:txBody>
          <a:bodyPr>
            <a:normAutofit/>
          </a:bodyPr>
          <a:lstStyle/>
          <a:p>
            <a:pPr lvl="0"/>
            <a:r>
              <a:rPr lang="pl-PL" sz="2800" dirty="0" smtClean="0"/>
              <a:t>wynikają z nieznajomości semantyki języka programowania. </a:t>
            </a:r>
          </a:p>
          <a:p>
            <a:pPr lvl="0"/>
            <a:r>
              <a:rPr lang="pl-PL" sz="2800" dirty="0" smtClean="0"/>
              <a:t>Skutkiem jest to, że program nie realizuje prawidłowo algorytmu, </a:t>
            </a:r>
          </a:p>
          <a:p>
            <a:pPr lvl="0"/>
            <a:r>
              <a:rPr lang="pl-PL" sz="2800" dirty="0" smtClean="0"/>
              <a:t>trudne do wyszukania i przewidzenia, </a:t>
            </a:r>
          </a:p>
          <a:p>
            <a:pPr lvl="0"/>
            <a:r>
              <a:rPr lang="pl-PL" sz="2800" dirty="0" smtClean="0"/>
              <a:t>możliwe do usunięcia przy odpowiedniej trosce o używane instrukcje,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pl-PL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Błędy logiczne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472518" cy="4981596"/>
          </a:xfrm>
        </p:spPr>
        <p:txBody>
          <a:bodyPr>
            <a:normAutofit/>
          </a:bodyPr>
          <a:lstStyle/>
          <a:p>
            <a:pPr lvl="0"/>
            <a:r>
              <a:rPr lang="pl-PL" sz="2800" dirty="0" smtClean="0"/>
              <a:t>wynikają z niewłaściwego rozwiązania zadania, </a:t>
            </a:r>
          </a:p>
          <a:p>
            <a:pPr lvl="0"/>
            <a:r>
              <a:rPr lang="pl-PL" sz="2800" dirty="0" smtClean="0"/>
              <a:t>w pewnych sytuacjach programy mogą działać poprawnie,</a:t>
            </a:r>
          </a:p>
          <a:p>
            <a:pPr lvl="0"/>
            <a:r>
              <a:rPr lang="pl-PL" sz="2800" dirty="0" smtClean="0"/>
              <a:t>trudne do usunięcia i dlatego są bardzo groźne, mogą długo pozostawać w ukryciu,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pl-PL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Błędy algorytmiczne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643998" cy="5124472"/>
          </a:xfrm>
        </p:spPr>
        <p:txBody>
          <a:bodyPr>
            <a:normAutofit/>
          </a:bodyPr>
          <a:lstStyle/>
          <a:p>
            <a:pPr lvl="0"/>
            <a:endParaRPr kumimoji="0" lang="pl-PL" sz="3200" kern="1200" baseline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pl-PL" sz="2800" dirty="0" smtClean="0"/>
              <a:t>występują wtedy, gdy algorytm dla pewnych dopuszczalnych danych daje niepoprawny wynik, program nie kończy swojego działania. </a:t>
            </a:r>
          </a:p>
          <a:p>
            <a:pPr lvl="0"/>
            <a:endParaRPr lang="pl-PL" sz="2800" dirty="0" smtClean="0"/>
          </a:p>
          <a:p>
            <a:r>
              <a:rPr lang="pl-PL" sz="2800" dirty="0" smtClean="0"/>
              <a:t>Aby tych błędów uniknąć należy przeprowadzić testowanie programu (algorytmu).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Algorytm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abstrakcyjny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2800" dirty="0" smtClean="0"/>
              <a:t>W momencie rozwiązywania złożonego problemu należy skupić się na wyrażeniu rozwiązania w języku naturalnym. </a:t>
            </a:r>
            <a:endParaRPr lang="pl-PL" sz="2800" dirty="0" smtClean="0"/>
          </a:p>
          <a:p>
            <a:pPr lvl="0"/>
            <a:r>
              <a:rPr lang="pl-PL" sz="2800" dirty="0" smtClean="0"/>
              <a:t>Takie </a:t>
            </a:r>
            <a:r>
              <a:rPr lang="pl-PL" sz="2800" dirty="0" smtClean="0"/>
              <a:t>rozwiązanie będzie nazywane algorytmem abstrakcyjnym. </a:t>
            </a:r>
            <a:endParaRPr lang="pl-PL" sz="2800" dirty="0" smtClean="0"/>
          </a:p>
          <a:p>
            <a:pPr lvl="0"/>
            <a:r>
              <a:rPr lang="pl-PL" sz="2800" dirty="0" smtClean="0"/>
              <a:t>Wyraża </a:t>
            </a:r>
            <a:r>
              <a:rPr lang="pl-PL" sz="2800" dirty="0" smtClean="0"/>
              <a:t>on tylko ogólną strategię rozwiązania problemu wraz z ogólną strukturą rozwiązania, które chcemy otrzymać. </a:t>
            </a: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Metoda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zstępująca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programowania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2800" dirty="0" smtClean="0"/>
              <a:t>Budowanie programu polega na określaniu kolejnych uściśleń tak, aby w kolejnych krokach instrukcje i dane abstrakcyjne wyrażać w kategoriach wybranego języka programowania.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846158"/>
          </a:xfrm>
        </p:spPr>
        <p:txBody>
          <a:bodyPr/>
          <a:lstStyle/>
          <a:p>
            <a:pPr lvl="0"/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Sprawdzanie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poprawności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14282" y="1078077"/>
            <a:ext cx="8715436" cy="4948254"/>
          </a:xfrm>
        </p:spPr>
        <p:txBody>
          <a:bodyPr>
            <a:noAutofit/>
          </a:bodyPr>
          <a:lstStyle/>
          <a:p>
            <a:r>
              <a:rPr lang="pl-PL" sz="2800" dirty="0" smtClean="0"/>
              <a:t>Ważną cechą stopniowego uściślania programu jest to, że równolegle można sprawdzać poprawność budowanego programu. </a:t>
            </a:r>
            <a:endParaRPr lang="pl-PL" sz="2800" dirty="0" smtClean="0"/>
          </a:p>
          <a:p>
            <a:r>
              <a:rPr lang="pl-PL" sz="2800" dirty="0" smtClean="0"/>
              <a:t>Należy </a:t>
            </a:r>
            <a:r>
              <a:rPr lang="pl-PL" sz="2800" dirty="0" smtClean="0"/>
              <a:t>dowodzić poprawności każdej kolejnej wersji programu (oczywiście na pewnym poziomie abstrakcji). </a:t>
            </a:r>
            <a:endParaRPr lang="pl-PL" sz="2800" dirty="0" smtClean="0"/>
          </a:p>
          <a:p>
            <a:r>
              <a:rPr lang="pl-PL" sz="2800" dirty="0" smtClean="0"/>
              <a:t>Ponieważ programy abstrakcyjne są znacznie prostsze i krótsze, więc dowody poprawności są również krótkie i mniej uciążliwe. </a:t>
            </a:r>
            <a:endParaRPr lang="pl-PL" sz="2800" dirty="0" smtClean="0"/>
          </a:p>
          <a:p>
            <a:r>
              <a:rPr lang="pl-PL" sz="2800" dirty="0" smtClean="0"/>
              <a:t>W </a:t>
            </a:r>
            <a:r>
              <a:rPr lang="pl-PL" sz="2800" dirty="0" smtClean="0"/>
              <a:t>kolejnym etapie stosujemy to samo podejście do poszczególnych instrukcji abstrakcyjnych kończąc w chwili, gdy każdą instrukcję zapiszemy w wybranym języku programowania. </a:t>
            </a: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Formalne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dowodzenie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poprawności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572000"/>
          </a:xfrm>
        </p:spPr>
        <p:txBody>
          <a:bodyPr>
            <a:normAutofit/>
          </a:bodyPr>
          <a:lstStyle/>
          <a:p>
            <a:pPr lvl="0"/>
            <a:r>
              <a:rPr kumimoji="0" lang="pl-PL" sz="3600" kern="1200" baseline="0" dirty="0" smtClean="0">
                <a:ea typeface="+mj-ea"/>
                <a:cs typeface="+mj-cs"/>
              </a:rPr>
              <a:t>Ogólny schemat:</a:t>
            </a:r>
          </a:p>
          <a:p>
            <a:pPr lvl="1" algn="ctr">
              <a:buNone/>
            </a:pPr>
            <a:r>
              <a:rPr lang="en-GB" sz="4000" b="1" dirty="0" smtClean="0"/>
              <a:t>{P} S {Q}</a:t>
            </a:r>
            <a:r>
              <a:rPr kumimoji="0" lang="pl-PL" sz="38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r>
              <a:rPr lang="en-GB" sz="2800" dirty="0" err="1" smtClean="0"/>
              <a:t>Specyfikacja</a:t>
            </a:r>
            <a:r>
              <a:rPr lang="en-GB" sz="2800" dirty="0" smtClean="0"/>
              <a:t> </a:t>
            </a:r>
            <a:r>
              <a:rPr lang="en-GB" sz="2800" dirty="0" err="1" smtClean="0"/>
              <a:t>programu</a:t>
            </a:r>
            <a:r>
              <a:rPr lang="en-GB" sz="2800" dirty="0" smtClean="0"/>
              <a:t>: </a:t>
            </a:r>
          </a:p>
          <a:p>
            <a:r>
              <a:rPr lang="pl-PL" sz="2800" dirty="0" smtClean="0"/>
              <a:t>Jeśli relacja P zachodzi przed wykonaniem programu S to po jego wykonaniu zachodzi relacja Q</a:t>
            </a:r>
            <a:r>
              <a:rPr lang="pl-PL" sz="2800" dirty="0" smtClean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071942"/>
            <a:ext cx="2294135" cy="225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Podstawowe pojęcia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47800"/>
            <a:ext cx="8429684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3200" dirty="0" smtClean="0"/>
          </a:p>
          <a:p>
            <a:r>
              <a:rPr lang="pl-PL" sz="3200" b="1" dirty="0" smtClean="0"/>
              <a:t>Instrukcja</a:t>
            </a:r>
          </a:p>
          <a:p>
            <a:pPr lvl="1"/>
            <a:r>
              <a:rPr lang="pl-PL" sz="3000" dirty="0" smtClean="0"/>
              <a:t>Jeżeli </a:t>
            </a:r>
            <a:r>
              <a:rPr lang="pl-PL" sz="3000" dirty="0" smtClean="0"/>
              <a:t>chcemy opisać akcję w jakimś języku formalnym to używamy instrukcji. </a:t>
            </a:r>
            <a:endParaRPr lang="pl-PL" sz="3000" dirty="0" smtClean="0"/>
          </a:p>
          <a:p>
            <a:r>
              <a:rPr lang="pl-PL" sz="3200" b="1" dirty="0" smtClean="0"/>
              <a:t>Proces</a:t>
            </a:r>
            <a:r>
              <a:rPr lang="pl-PL" sz="3200" dirty="0" smtClean="0"/>
              <a:t>, </a:t>
            </a:r>
            <a:r>
              <a:rPr lang="pl-PL" sz="3200" b="1" dirty="0" smtClean="0"/>
              <a:t>Obliczenie </a:t>
            </a:r>
          </a:p>
          <a:p>
            <a:pPr lvl="1"/>
            <a:r>
              <a:rPr lang="pl-PL" sz="3000" dirty="0" smtClean="0"/>
              <a:t>Składa </a:t>
            </a:r>
            <a:r>
              <a:rPr lang="pl-PL" sz="3000" dirty="0" smtClean="0"/>
              <a:t>się z kilku części składowych (akcji). </a:t>
            </a:r>
            <a:endParaRPr lang="pl-PL" sz="3000" dirty="0" smtClean="0"/>
          </a:p>
          <a:p>
            <a:pPr lvl="1"/>
            <a:r>
              <a:rPr lang="pl-PL" sz="3000" dirty="0" smtClean="0"/>
              <a:t>W </a:t>
            </a:r>
            <a:r>
              <a:rPr lang="pl-PL" sz="3000" dirty="0" smtClean="0"/>
              <a:t>procesie poszczególne akcje najczęściej muszą następować w ściśle określonej kolejności. </a:t>
            </a:r>
            <a:endParaRPr lang="pl-PL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9725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4294967295"/>
          </p:nvPr>
        </p:nvSpPr>
        <p:spPr>
          <a:xfrm>
            <a:off x="357158" y="1447800"/>
            <a:ext cx="8786842" cy="4572000"/>
          </a:xfrm>
        </p:spPr>
        <p:txBody>
          <a:bodyPr/>
          <a:lstStyle/>
          <a:p>
            <a:pPr lvl="0"/>
            <a:r>
              <a:rPr kumimoji="0" lang="en-GB" sz="26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Definicja</a:t>
            </a:r>
            <a:r>
              <a:rPr kumimoji="0" lang="en-GB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6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częściowej</a:t>
            </a:r>
            <a:r>
              <a:rPr kumimoji="0" lang="en-GB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6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poprawności</a:t>
            </a:r>
            <a:r>
              <a:rPr kumimoji="0" lang="en-GB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6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programu</a:t>
            </a:r>
            <a:r>
              <a:rPr kumimoji="0" lang="en-GB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pl-PL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kumimoji="0" lang="pl-PL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kumimoji="0" lang="en-GB" sz="26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względem</a:t>
            </a:r>
            <a:r>
              <a:rPr kumimoji="0" lang="en-GB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6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specyfikacji</a:t>
            </a:r>
            <a:r>
              <a:rPr kumimoji="0" lang="en-GB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pPr lvl="1"/>
            <a:r>
              <a:rPr kumimoji="0" lang="pl-PL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Jeśli spełniona jest relacja P i program S się zakończy, </a:t>
            </a:r>
            <a:br>
              <a:rPr kumimoji="0" lang="pl-PL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kumimoji="0" lang="pl-PL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będzie spełniona relacja Q. </a:t>
            </a:r>
          </a:p>
          <a:p>
            <a:pPr lvl="1"/>
            <a:endParaRPr kumimoji="0" lang="pl-PL" sz="24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kumimoji="0" lang="en-GB" sz="26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Definicja</a:t>
            </a:r>
            <a:r>
              <a:rPr kumimoji="0" lang="en-GB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6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pełnej</a:t>
            </a:r>
            <a:r>
              <a:rPr kumimoji="0" lang="en-GB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6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poprawności</a:t>
            </a:r>
            <a:r>
              <a:rPr kumimoji="0" lang="en-GB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6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programu</a:t>
            </a:r>
            <a:r>
              <a:rPr kumimoji="0" lang="en-GB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pl-PL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kumimoji="0" lang="pl-PL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kumimoji="0" lang="en-GB" sz="26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względem</a:t>
            </a:r>
            <a:r>
              <a:rPr kumimoji="0" lang="en-GB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6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specyfikacji</a:t>
            </a:r>
            <a:r>
              <a:rPr kumimoji="0" lang="en-GB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pPr lvl="1"/>
            <a:r>
              <a:rPr kumimoji="0" lang="pl-PL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Jeśli spełniona jest relacja P, </a:t>
            </a:r>
            <a:br>
              <a:rPr kumimoji="0" lang="pl-PL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kumimoji="0" lang="pl-PL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program S zakończy się i będzie spełniona relacja Q.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kumimoji="0" lang="pl-PL" sz="4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Podejście do programowania można sformułować następująco: 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428596" y="1447800"/>
            <a:ext cx="8258204" cy="498159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kumimoji="0" lang="pl-PL" sz="4000" kern="1200" baseline="0" dirty="0" smtClean="0">
                <a:ea typeface="+mj-ea"/>
                <a:cs typeface="+mj-cs"/>
              </a:rPr>
              <a:t>projektowanie powinno rozpocząć się od pełnej specyfikacji {P}S{Q}, którą program powinien spełniać. </a:t>
            </a:r>
          </a:p>
          <a:p>
            <a:pPr lvl="1"/>
            <a:r>
              <a:rPr kumimoji="0" lang="pl-PL" sz="3800" kern="1200" baseline="0" dirty="0" smtClean="0">
                <a:ea typeface="+mj-ea"/>
                <a:cs typeface="+mj-cs"/>
              </a:rPr>
              <a:t>Oznacza to, że należy podać, dla jakich danych możemy program stosować oraz jakie wyniki powinny być otrzymane (jest to sformułowanie zadania). </a:t>
            </a:r>
          </a:p>
          <a:p>
            <a:pPr lvl="0"/>
            <a:endParaRPr kumimoji="0" lang="en-GB" sz="4000" kern="1200" baseline="0" dirty="0" smtClean="0">
              <a:ea typeface="+mj-ea"/>
              <a:cs typeface="+mj-cs"/>
            </a:endParaRPr>
          </a:p>
          <a:p>
            <a:pPr lvl="0"/>
            <a:r>
              <a:rPr kumimoji="0" lang="pl-PL" sz="4000" kern="1200" baseline="0" dirty="0" smtClean="0">
                <a:ea typeface="+mj-ea"/>
                <a:cs typeface="+mj-cs"/>
              </a:rPr>
              <a:t>Proces projektowania zstępującego pozwala dzielić problem na specyfikacje {Pi}Si{</a:t>
            </a:r>
            <a:r>
              <a:rPr kumimoji="0" lang="pl-PL" sz="4000" kern="1200" baseline="0" dirty="0" err="1" smtClean="0">
                <a:ea typeface="+mj-ea"/>
                <a:cs typeface="+mj-cs"/>
              </a:rPr>
              <a:t>Qi</a:t>
            </a:r>
            <a:r>
              <a:rPr kumimoji="0" lang="pl-PL" sz="4000" kern="1200" baseline="0" dirty="0" smtClean="0">
                <a:ea typeface="+mj-ea"/>
                <a:cs typeface="+mj-cs"/>
              </a:rPr>
              <a:t>} fragmentów pod-programów Si, z których program jest zbudowany. </a:t>
            </a:r>
          </a:p>
          <a:p>
            <a:pPr lvl="0"/>
            <a:endParaRPr kumimoji="0" lang="en-GB" sz="4000" kern="1200" baseline="0" dirty="0" smtClean="0">
              <a:ea typeface="+mj-ea"/>
              <a:cs typeface="+mj-cs"/>
            </a:endParaRPr>
          </a:p>
          <a:p>
            <a:pPr lvl="0"/>
            <a:r>
              <a:rPr kumimoji="0" lang="pl-PL" sz="4000" kern="1200" baseline="0" dirty="0" smtClean="0">
                <a:ea typeface="+mj-ea"/>
                <a:cs typeface="+mj-cs"/>
              </a:rPr>
              <a:t>Projektowaniu towarzyszy dowodzenie poprawności wszystkich tych specyfikacji, przy czym przyjmujemy, że {Pi+1}={</a:t>
            </a:r>
            <a:r>
              <a:rPr kumimoji="0" lang="pl-PL" sz="4000" kern="1200" baseline="0" dirty="0" err="1" smtClean="0">
                <a:ea typeface="+mj-ea"/>
                <a:cs typeface="+mj-cs"/>
              </a:rPr>
              <a:t>Qi</a:t>
            </a:r>
            <a:r>
              <a:rPr kumimoji="0" lang="pl-PL" sz="4000" kern="1200" baseline="0" dirty="0" smtClean="0">
                <a:ea typeface="+mj-ea"/>
                <a:cs typeface="+mj-cs"/>
              </a:rPr>
              <a:t>}.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4294967295"/>
          </p:nvPr>
        </p:nvSpPr>
        <p:spPr>
          <a:xfrm>
            <a:off x="285720" y="1447800"/>
            <a:ext cx="8401080" cy="5053034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r>
              <a:rPr kumimoji="0" lang="pl-PL" sz="4800" kern="1200" baseline="0" dirty="0" smtClean="0">
                <a:ea typeface="+mj-ea"/>
                <a:cs typeface="+mj-cs"/>
              </a:rPr>
              <a:t>1. </a:t>
            </a:r>
            <a:r>
              <a:rPr kumimoji="0" lang="pl-PL" sz="6000" kern="1200" baseline="0" dirty="0" smtClean="0">
                <a:ea typeface="+mj-ea"/>
                <a:cs typeface="+mj-cs"/>
              </a:rPr>
              <a:t>Typ danych pozwala osiągnąć logiczną jasność, wskazując czym jest dana zmienna (np. liczbą rzeczywistą) i jakie operacje można na niej wykonywać.</a:t>
            </a:r>
          </a:p>
          <a:p>
            <a:pPr lvl="0">
              <a:buNone/>
            </a:pPr>
            <a:r>
              <a:rPr kumimoji="0" lang="pl-PL" sz="6000" kern="1200" baseline="0" dirty="0" smtClean="0">
                <a:ea typeface="+mj-ea"/>
                <a:cs typeface="+mj-cs"/>
              </a:rPr>
              <a:t>	Typ</a:t>
            </a:r>
            <a:r>
              <a:rPr kumimoji="0" lang="pl-PL" sz="6000" kern="1200" dirty="0" smtClean="0">
                <a:ea typeface="+mj-ea"/>
                <a:cs typeface="+mj-cs"/>
              </a:rPr>
              <a:t> danych można interpretować jako zbiór wszystkich możliwych wartości dla zmiennych danego typu.</a:t>
            </a:r>
            <a:r>
              <a:rPr kumimoji="0" lang="pl-PL" sz="6000" kern="1200" baseline="0" dirty="0" smtClean="0">
                <a:ea typeface="+mj-ea"/>
                <a:cs typeface="+mj-cs"/>
              </a:rPr>
              <a:t> </a:t>
            </a:r>
          </a:p>
          <a:p>
            <a:pPr lvl="0">
              <a:buNone/>
            </a:pPr>
            <a:endParaRPr kumimoji="0" lang="en-GB" sz="6000" kern="1200" baseline="0" dirty="0" smtClean="0">
              <a:ea typeface="+mj-ea"/>
              <a:cs typeface="+mj-cs"/>
            </a:endParaRPr>
          </a:p>
          <a:p>
            <a:pPr lvl="0">
              <a:buNone/>
            </a:pPr>
            <a:r>
              <a:rPr kumimoji="0" lang="pl-PL" sz="6000" kern="1200" baseline="0" dirty="0" smtClean="0">
                <a:ea typeface="+mj-ea"/>
                <a:cs typeface="+mj-cs"/>
              </a:rPr>
              <a:t>2. Podczas wykonywania programu bieżąca wartość zmiennej może być zapamiętywana w kilku komórkach. </a:t>
            </a:r>
            <a:br>
              <a:rPr kumimoji="0" lang="pl-PL" sz="6000" kern="1200" baseline="0" dirty="0" smtClean="0">
                <a:ea typeface="+mj-ea"/>
                <a:cs typeface="+mj-cs"/>
              </a:rPr>
            </a:br>
            <a:r>
              <a:rPr kumimoji="0" lang="pl-PL" sz="6000" kern="1200" baseline="0" dirty="0" smtClean="0">
                <a:ea typeface="+mj-ea"/>
                <a:cs typeface="+mj-cs"/>
              </a:rPr>
              <a:t>Typ danych pozwala translatorowi (kompilatorowi, interpretatorowi) na zarezerwowanie niezbędnej liczby komórek z przeznaczeniem na przechowywanie wartości zmiennych oraz określenie jakie procedury mogą służyć do kodowania lub dekodowania wartości. </a:t>
            </a:r>
          </a:p>
          <a:p>
            <a:pPr lvl="0">
              <a:buNone/>
            </a:pPr>
            <a:endParaRPr kumimoji="0" lang="en-GB" sz="6000" kern="1200" baseline="0" dirty="0" smtClean="0">
              <a:ea typeface="+mj-ea"/>
              <a:cs typeface="+mj-cs"/>
            </a:endParaRPr>
          </a:p>
          <a:p>
            <a:pPr lvl="0">
              <a:buNone/>
            </a:pPr>
            <a:r>
              <a:rPr kumimoji="0" lang="pl-PL" sz="6000" kern="1200" baseline="0" dirty="0" smtClean="0">
                <a:ea typeface="+mj-ea"/>
                <a:cs typeface="+mj-cs"/>
              </a:rPr>
              <a:t>3. Każdy język programowania ma swój repertuar podstawowych instrukcji testujących wartości pewnych zmiennych lub przekształcających wartości zmiennych, aby otrzymać nowe wartości. </a:t>
            </a:r>
            <a:br>
              <a:rPr kumimoji="0" lang="pl-PL" sz="6000" kern="1200" baseline="0" dirty="0" smtClean="0">
                <a:ea typeface="+mj-ea"/>
                <a:cs typeface="+mj-cs"/>
              </a:rPr>
            </a:br>
            <a:r>
              <a:rPr kumimoji="0" lang="pl-PL" sz="6000" kern="1200" baseline="0" dirty="0" smtClean="0">
                <a:ea typeface="+mj-ea"/>
                <a:cs typeface="+mj-cs"/>
              </a:rPr>
              <a:t>Wymaga to jasnej specyfikacji typu danych dla zmiennych uczestniczących w tych operacjach.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TYPY DANYCH </a:t>
            </a:r>
            <a:endParaRPr lang="en-GB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4294967295"/>
          </p:nvPr>
        </p:nvSpPr>
        <p:spPr>
          <a:xfrm>
            <a:off x="285720" y="1447800"/>
            <a:ext cx="8401080" cy="5053034"/>
          </a:xfrm>
        </p:spPr>
        <p:txBody>
          <a:bodyPr/>
          <a:lstStyle/>
          <a:p>
            <a:r>
              <a:rPr kumimoji="0" lang="pl-PL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jeden z najważniejszych parametrów charakteryzujących algorytm. </a:t>
            </a:r>
          </a:p>
          <a:p>
            <a:r>
              <a:rPr kumimoji="0" lang="pl-PL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Decyduje o efektywności całego programu. </a:t>
            </a:r>
          </a:p>
          <a:p>
            <a:r>
              <a:rPr kumimoji="0" lang="pl-PL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Podstawowymi zasobami systemowymi uwzględnianymi w analizie algorytmów są </a:t>
            </a:r>
            <a:r>
              <a:rPr kumimoji="0" lang="pl-PL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czas</a:t>
            </a:r>
            <a:r>
              <a:rPr kumimoji="0" lang="pl-PL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działania oraz obszar zajmowanej </a:t>
            </a:r>
            <a:r>
              <a:rPr kumimoji="0" lang="pl-PL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pamięci</a:t>
            </a:r>
            <a:r>
              <a:rPr kumimoji="0" lang="pl-PL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kumimoji="0" lang="pl-PL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złożoność czasową składają się dwie wartości: </a:t>
            </a:r>
            <a:r>
              <a:rPr kumimoji="0" lang="pl-PL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pesymistyczna</a:t>
            </a:r>
            <a:r>
              <a:rPr kumimoji="0" lang="pl-PL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czyli taka, która charakteryzuje najgorszy przypadek działania oraz</a:t>
            </a:r>
            <a:r>
              <a:rPr kumimoji="0" lang="pl-PL" sz="2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oczekiwana.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err="1" smtClean="0"/>
              <a:t>Złożoność</a:t>
            </a:r>
            <a:r>
              <a:rPr lang="en-GB" b="1" dirty="0" smtClean="0"/>
              <a:t> </a:t>
            </a:r>
            <a:r>
              <a:rPr lang="en-GB" b="1" dirty="0" err="1" smtClean="0"/>
              <a:t>obliczeniowa</a:t>
            </a:r>
            <a:r>
              <a:rPr lang="en-GB" b="1" dirty="0" smtClean="0"/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Najczęściej spotykane klasy złożoności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914400" y="1447800"/>
            <a:ext cx="7772400" cy="4838720"/>
          </a:xfrm>
        </p:spPr>
        <p:txBody>
          <a:bodyPr/>
          <a:lstStyle/>
          <a:p>
            <a:endParaRPr kumimoji="0" lang="pl-PL" sz="26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0" lang="pl-PL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Najczęściej algorytmy mają złożoność czasową proporcjonalną do funkcji: </a:t>
            </a:r>
            <a:endParaRPr kumimoji="0" lang="en-GB" sz="26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0" lang="en-GB" sz="2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log(n)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kumimoji="0" lang="en-GB" sz="2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złożoność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logarytmiczna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kumimoji="0" lang="en-GB" sz="2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kumimoji="0" lang="en-GB" sz="2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złożoność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liniowa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kumimoji="0" lang="en-GB" sz="24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nlog</a:t>
            </a:r>
            <a:r>
              <a:rPr kumimoji="0" lang="en-GB" sz="2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(n)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kumimoji="0" lang="en-GB" sz="2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złożoność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liniowo-logarytmiczna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kumimoji="0" lang="en-GB" sz="2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kumimoji="0" lang="en-GB" sz="24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kumimoji="0" lang="en-GB" sz="2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złożoność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kwadratowa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kumimoji="0" lang="en-GB" sz="24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kumimoji="0" lang="en-GB" sz="2400" b="1" kern="1200" baseline="30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kumimoji="0" lang="en-GB" sz="2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złożoność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wielomianowa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kumimoji="0" lang="en-GB" sz="2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kumimoji="0" lang="en-GB" sz="24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kumimoji="0" lang="en-GB" sz="2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złożoność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GB" sz="2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wykładnicza</a:t>
            </a:r>
            <a:r>
              <a:rPr kumimoji="0" lang="en-GB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kumimoji="0" lang="pl-PL" sz="24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4294967295"/>
          </p:nvPr>
        </p:nvSpPr>
        <p:spPr>
          <a:xfrm>
            <a:off x="571472" y="1447800"/>
            <a:ext cx="8115328" cy="4572000"/>
          </a:xfrm>
        </p:spPr>
        <p:txBody>
          <a:bodyPr>
            <a:normAutofit/>
          </a:bodyPr>
          <a:lstStyle/>
          <a:p>
            <a:pPr lvl="0"/>
            <a:r>
              <a:rPr kumimoji="0" lang="pl-PL" sz="3200" kern="1200" baseline="0" dirty="0" smtClean="0">
                <a:ea typeface="+mj-ea"/>
                <a:cs typeface="+mj-cs"/>
              </a:rPr>
              <a:t>służy do opisu czasu działania algorytmu. </a:t>
            </a:r>
          </a:p>
          <a:p>
            <a:pPr lvl="0"/>
            <a:r>
              <a:rPr kumimoji="0" lang="pl-PL" sz="3200" kern="1200" baseline="0" dirty="0" smtClean="0">
                <a:ea typeface="+mj-ea"/>
                <a:cs typeface="+mj-cs"/>
              </a:rPr>
              <a:t>Istnieją trzy notacje służące do tego celu. </a:t>
            </a:r>
          </a:p>
          <a:p>
            <a:pPr lvl="1"/>
            <a:r>
              <a:rPr kumimoji="0" lang="pl-PL" sz="3000" kern="1200" baseline="0" dirty="0" smtClean="0">
                <a:ea typeface="+mj-ea"/>
                <a:cs typeface="+mj-cs"/>
              </a:rPr>
              <a:t>Notacja </a:t>
            </a:r>
            <a:r>
              <a:rPr kumimoji="0" lang="pl-PL" sz="3000" b="1" kern="1200" baseline="0" dirty="0" smtClean="0">
                <a:ea typeface="+mj-ea"/>
                <a:cs typeface="+mj-cs"/>
              </a:rPr>
              <a:t>O (omikron) </a:t>
            </a:r>
          </a:p>
          <a:p>
            <a:pPr lvl="2"/>
            <a:r>
              <a:rPr kumimoji="0" lang="pl-PL" sz="2600" kern="1200" baseline="0" dirty="0" smtClean="0">
                <a:ea typeface="+mj-ea"/>
                <a:cs typeface="+mj-cs"/>
              </a:rPr>
              <a:t>ograniczenie funkcji </a:t>
            </a:r>
            <a:r>
              <a:rPr kumimoji="0" lang="pl-PL" sz="2600" b="1" kern="1200" baseline="0" dirty="0" smtClean="0">
                <a:ea typeface="+mj-ea"/>
                <a:cs typeface="+mj-cs"/>
              </a:rPr>
              <a:t>od góry.</a:t>
            </a:r>
          </a:p>
          <a:p>
            <a:r>
              <a:rPr lang="en-GB" sz="2800" dirty="0" err="1" smtClean="0"/>
              <a:t>Notacja</a:t>
            </a:r>
            <a:r>
              <a:rPr lang="en-GB" sz="2800" dirty="0" smtClean="0"/>
              <a:t> </a:t>
            </a:r>
            <a:r>
              <a:rPr lang="el-GR" sz="2800" b="1" dirty="0" smtClean="0"/>
              <a:t>Ω (</a:t>
            </a:r>
            <a:r>
              <a:rPr lang="en-GB" sz="2800" b="1" dirty="0" smtClean="0"/>
              <a:t>omega). </a:t>
            </a:r>
          </a:p>
          <a:p>
            <a:pPr lvl="1"/>
            <a:r>
              <a:rPr lang="pl-PL" dirty="0" smtClean="0"/>
              <a:t>ogranicza </a:t>
            </a:r>
            <a:r>
              <a:rPr lang="pl-PL" dirty="0" smtClean="0"/>
              <a:t>funkcję f(n</a:t>
            </a:r>
            <a:r>
              <a:rPr lang="pl-PL" b="1" dirty="0" smtClean="0"/>
              <a:t>) od dołu</a:t>
            </a:r>
            <a:r>
              <a:rPr lang="pl-PL" dirty="0" smtClean="0"/>
              <a:t>.</a:t>
            </a:r>
            <a:r>
              <a:rPr kumimoji="0" lang="pl-PL" sz="3800" b="1" kern="1200" baseline="0" dirty="0" smtClean="0">
                <a:ea typeface="+mj-ea"/>
                <a:cs typeface="+mj-cs"/>
              </a:rPr>
              <a:t> </a:t>
            </a:r>
          </a:p>
          <a:p>
            <a:pPr lvl="1"/>
            <a:r>
              <a:rPr lang="pl-PL" sz="3000" b="1" dirty="0" smtClean="0">
                <a:ea typeface="+mj-ea"/>
                <a:cs typeface="+mj-cs"/>
              </a:rPr>
              <a:t>Notacja </a:t>
            </a:r>
            <a:r>
              <a:rPr lang="el-GR" sz="3000" b="1" dirty="0" smtClean="0">
                <a:ea typeface="MS Gothic"/>
                <a:cs typeface="+mj-cs"/>
              </a:rPr>
              <a:t>Θ</a:t>
            </a:r>
            <a:r>
              <a:rPr lang="pl-PL" sz="3000" b="1" dirty="0" smtClean="0">
                <a:ea typeface="MS Gothic"/>
                <a:cs typeface="+mj-cs"/>
              </a:rPr>
              <a:t> (</a:t>
            </a:r>
            <a:r>
              <a:rPr lang="pl-PL" sz="3000" b="1" dirty="0" err="1" smtClean="0">
                <a:ea typeface="MS Gothic"/>
                <a:cs typeface="+mj-cs"/>
              </a:rPr>
              <a:t>theta</a:t>
            </a:r>
            <a:r>
              <a:rPr lang="pl-PL" sz="3000" b="1" dirty="0" smtClean="0">
                <a:ea typeface="MS Gothic"/>
                <a:cs typeface="+mj-cs"/>
              </a:rPr>
              <a:t>) </a:t>
            </a:r>
          </a:p>
          <a:p>
            <a:pPr lvl="2"/>
            <a:r>
              <a:rPr lang="pl-PL" sz="2600" dirty="0" smtClean="0">
                <a:ea typeface="MS Gothic"/>
                <a:cs typeface="+mj-cs"/>
              </a:rPr>
              <a:t>ograniczenie funkcji</a:t>
            </a:r>
            <a:r>
              <a:rPr lang="pl-PL" sz="2600" b="1" dirty="0" smtClean="0">
                <a:ea typeface="MS Gothic"/>
                <a:cs typeface="+mj-cs"/>
              </a:rPr>
              <a:t> od góry i od dołu</a:t>
            </a:r>
          </a:p>
          <a:p>
            <a:pPr lvl="1"/>
            <a:endParaRPr lang="en-GB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Rząd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wielkości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4294967295"/>
          </p:nvPr>
        </p:nvSpPr>
        <p:spPr>
          <a:xfrm>
            <a:off x="571472" y="1447800"/>
            <a:ext cx="8115328" cy="4572000"/>
          </a:xfrm>
        </p:spPr>
        <p:txBody>
          <a:bodyPr>
            <a:normAutofit/>
          </a:bodyPr>
          <a:lstStyle/>
          <a:p>
            <a:r>
              <a:rPr kumimoji="0" lang="pl-PL" sz="3200" kern="1200" baseline="0" dirty="0" smtClean="0">
                <a:ea typeface="+mj-ea"/>
                <a:cs typeface="+mj-cs"/>
              </a:rPr>
              <a:t>ograniczenie funkcji </a:t>
            </a:r>
            <a:r>
              <a:rPr kumimoji="0" lang="pl-PL" sz="3200" b="1" kern="1200" baseline="0" dirty="0" smtClean="0">
                <a:ea typeface="+mj-ea"/>
                <a:cs typeface="+mj-cs"/>
              </a:rPr>
              <a:t>od góry.</a:t>
            </a:r>
          </a:p>
          <a:p>
            <a:r>
              <a:rPr lang="pl-PL" sz="2800" dirty="0" smtClean="0"/>
              <a:t>pewna funkcja </a:t>
            </a:r>
            <a:r>
              <a:rPr lang="pl-PL" sz="2800" dirty="0" smtClean="0"/>
              <a:t>f(n) </a:t>
            </a:r>
            <a:r>
              <a:rPr lang="pl-PL" sz="2800" dirty="0" smtClean="0"/>
              <a:t>jest </a:t>
            </a:r>
            <a:r>
              <a:rPr lang="pl-PL" sz="2800" dirty="0" smtClean="0"/>
              <a:t>rzędu g(n), co zapisujemy f(n)=O(g(n)), </a:t>
            </a:r>
            <a:r>
              <a:rPr lang="pl-PL" sz="2800" dirty="0" smtClean="0"/>
              <a:t>gdy</a:t>
            </a:r>
          </a:p>
          <a:p>
            <a:pPr lvl="1"/>
            <a:r>
              <a:rPr lang="pl-PL" dirty="0" smtClean="0"/>
              <a:t>istnieje </a:t>
            </a:r>
            <a:r>
              <a:rPr lang="pl-PL" dirty="0" smtClean="0"/>
              <a:t>taki argument n_0, którego począwszy dla każdego niemniejszego od n_0 wartości funkcji f(n) są niewiększe od wartości funkcji g(n) z dokładnością do stałej c.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Notacja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(</a:t>
            </a:r>
            <a:r>
              <a:rPr kumimoji="0" lang="en-GB" sz="4000" b="1" kern="1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omikron</a:t>
            </a:r>
            <a: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br>
              <a:rPr kumimoji="0" lang="en-GB" sz="4000" b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143380"/>
            <a:ext cx="31432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4294967295"/>
          </p:nvPr>
        </p:nvSpPr>
        <p:spPr>
          <a:xfrm>
            <a:off x="571472" y="1447800"/>
            <a:ext cx="8115328" cy="4572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ogranicza </a:t>
            </a:r>
            <a:r>
              <a:rPr lang="pl-PL" sz="2800" dirty="0" smtClean="0"/>
              <a:t>funkcję f(n</a:t>
            </a:r>
            <a:r>
              <a:rPr lang="pl-PL" sz="2800" b="1" dirty="0" smtClean="0"/>
              <a:t>) od </a:t>
            </a:r>
            <a:r>
              <a:rPr lang="pl-PL" sz="2800" b="1" dirty="0" smtClean="0"/>
              <a:t>dołu</a:t>
            </a:r>
          </a:p>
          <a:p>
            <a:r>
              <a:rPr lang="pl-PL" sz="2800" dirty="0" smtClean="0"/>
              <a:t>Czyli, jeśli f(n)=Ω(g(n)) to istnieje taki argument n_0, od którego począwszy dla każdego argumentu od niego niemniejszego funkcja f(n) jest niemniejsza niż g(n) z dokładnością do stałej c: </a:t>
            </a:r>
            <a:r>
              <a:rPr kumimoji="0" lang="pl-PL" sz="2800" b="1" kern="1200" baseline="0" dirty="0" smtClean="0">
                <a:ea typeface="+mj-ea"/>
                <a:cs typeface="+mj-cs"/>
              </a:rPr>
              <a:t> </a:t>
            </a:r>
          </a:p>
          <a:p>
            <a:pPr lvl="1"/>
            <a:endParaRPr lang="en-GB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Notacja</a:t>
            </a:r>
            <a:r>
              <a:rPr lang="en-GB" b="1" dirty="0" smtClean="0"/>
              <a:t> </a:t>
            </a:r>
            <a:r>
              <a:rPr lang="el-GR" b="1" dirty="0" smtClean="0"/>
              <a:t>Ω (</a:t>
            </a:r>
            <a:r>
              <a:rPr lang="en-GB" b="1" dirty="0" smtClean="0"/>
              <a:t>omega). 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857628"/>
            <a:ext cx="26955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4294967295"/>
          </p:nvPr>
        </p:nvSpPr>
        <p:spPr>
          <a:xfrm>
            <a:off x="357158" y="928670"/>
            <a:ext cx="8501122" cy="5091130"/>
          </a:xfrm>
        </p:spPr>
        <p:txBody>
          <a:bodyPr>
            <a:normAutofit/>
          </a:bodyPr>
          <a:lstStyle/>
          <a:p>
            <a:r>
              <a:rPr lang="pl-PL" sz="2800" dirty="0" smtClean="0">
                <a:ea typeface="MS Gothic"/>
                <a:cs typeface="+mj-cs"/>
              </a:rPr>
              <a:t>ograniczenie funkcji od góry i od dołu</a:t>
            </a:r>
          </a:p>
          <a:p>
            <a:r>
              <a:rPr lang="pl-PL" sz="2800" dirty="0" smtClean="0"/>
              <a:t>Czyli, jeżeli f(n)=Θ(g(n)) to istnieje taki argument n_0, od którego począwszy dla każdego argumentu od niego niemniejszego: </a:t>
            </a:r>
          </a:p>
          <a:p>
            <a:pPr lvl="1"/>
            <a:r>
              <a:rPr lang="pl-PL" dirty="0" smtClean="0"/>
              <a:t>wartości </a:t>
            </a:r>
            <a:r>
              <a:rPr lang="pl-PL" dirty="0" smtClean="0"/>
              <a:t>funkcji f(n) są niewiększe od wartości funkcji g(n) z dokładnością do stałej c1 </a:t>
            </a:r>
          </a:p>
          <a:p>
            <a:pPr lvl="1"/>
            <a:r>
              <a:rPr lang="pl-PL" dirty="0" smtClean="0"/>
              <a:t>wartości </a:t>
            </a:r>
            <a:r>
              <a:rPr lang="pl-PL" dirty="0" smtClean="0"/>
              <a:t>funkcji f(n) są niemniejsze od wartości funkcji g(n) z dokładnością do stałej c2 </a:t>
            </a:r>
          </a:p>
          <a:p>
            <a:r>
              <a:rPr lang="pl-PL" sz="2800" dirty="0" smtClean="0"/>
              <a:t>Jest to </a:t>
            </a:r>
            <a:r>
              <a:rPr lang="pl-PL" sz="2800" dirty="0" smtClean="0"/>
              <a:t>asymptotyczne </a:t>
            </a:r>
            <a:br>
              <a:rPr lang="pl-PL" sz="2800" dirty="0" smtClean="0"/>
            </a:br>
            <a:r>
              <a:rPr lang="pl-PL" sz="2800" dirty="0" smtClean="0"/>
              <a:t>oszacowanie </a:t>
            </a:r>
            <a:r>
              <a:rPr lang="pl-PL" sz="2800" dirty="0" smtClean="0"/>
              <a:t>dokładne. </a:t>
            </a:r>
            <a:endParaRPr lang="pl-PL" sz="2800" dirty="0" smtClean="0">
              <a:ea typeface="MS Gothic"/>
              <a:cs typeface="+mj-cs"/>
            </a:endParaRPr>
          </a:p>
          <a:p>
            <a:pPr lvl="1">
              <a:buNone/>
            </a:pPr>
            <a:endParaRPr lang="en-GB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 idx="4294967295"/>
          </p:nvPr>
        </p:nvSpPr>
        <p:spPr>
          <a:xfrm>
            <a:off x="928662" y="142852"/>
            <a:ext cx="7772400" cy="785810"/>
          </a:xfrm>
        </p:spPr>
        <p:txBody>
          <a:bodyPr>
            <a:normAutofit/>
          </a:bodyPr>
          <a:lstStyle/>
          <a:p>
            <a:r>
              <a:rPr lang="en-GB" dirty="0" err="1" smtClean="0"/>
              <a:t>Notacja</a:t>
            </a:r>
            <a:r>
              <a:rPr lang="en-GB" dirty="0" smtClean="0"/>
              <a:t> </a:t>
            </a:r>
            <a:r>
              <a:rPr lang="el-GR" dirty="0" smtClean="0"/>
              <a:t>Θ (</a:t>
            </a:r>
            <a:r>
              <a:rPr lang="en-GB" dirty="0" smtClean="0"/>
              <a:t>theta) 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l="5376" t="3086" r="5913" b="4320"/>
          <a:stretch>
            <a:fillRect/>
          </a:stretch>
        </p:blipFill>
        <p:spPr bwMode="auto">
          <a:xfrm>
            <a:off x="4786314" y="4143380"/>
            <a:ext cx="235745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Podstawowe pojęcia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47800"/>
            <a:ext cx="8429684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l-PL" sz="3200" dirty="0" smtClean="0"/>
          </a:p>
          <a:p>
            <a:r>
              <a:rPr lang="pl-PL" sz="3200" b="1" dirty="0" smtClean="0"/>
              <a:t>Program</a:t>
            </a:r>
          </a:p>
          <a:p>
            <a:pPr lvl="1"/>
            <a:r>
              <a:rPr lang="pl-PL" sz="3000" dirty="0" smtClean="0"/>
              <a:t>Instrukcja </a:t>
            </a:r>
            <a:r>
              <a:rPr lang="pl-PL" sz="3000" dirty="0" smtClean="0"/>
              <a:t>lub ciąg instrukcji opisujący proces będzie nazywany programem. </a:t>
            </a:r>
          </a:p>
          <a:p>
            <a:r>
              <a:rPr lang="pl-PL" sz="3200" b="1" dirty="0" smtClean="0"/>
              <a:t>Algorytm</a:t>
            </a:r>
          </a:p>
          <a:p>
            <a:pPr lvl="1"/>
            <a:r>
              <a:rPr lang="pl-PL" sz="3000" dirty="0" smtClean="0"/>
              <a:t>Dokładny </a:t>
            </a:r>
            <a:r>
              <a:rPr lang="pl-PL" sz="3000" dirty="0" smtClean="0"/>
              <a:t>schemat postępowania prowadzący do rozwiązania określonego zadania. </a:t>
            </a:r>
            <a:endParaRPr lang="pl-PL" sz="3000" dirty="0" smtClean="0"/>
          </a:p>
          <a:p>
            <a:pPr lvl="1"/>
            <a:r>
              <a:rPr lang="pl-PL" sz="3000" dirty="0" smtClean="0"/>
              <a:t>Pochodzi </a:t>
            </a:r>
            <a:r>
              <a:rPr lang="pl-PL" sz="3000" dirty="0" smtClean="0"/>
              <a:t>od przekształconego arabskiego przydomka </a:t>
            </a:r>
            <a:r>
              <a:rPr lang="pl-PL" sz="3000" dirty="0" err="1" smtClean="0"/>
              <a:t>Alchwarizini</a:t>
            </a:r>
            <a:r>
              <a:rPr lang="pl-PL" sz="3000" dirty="0" smtClean="0"/>
              <a:t>. </a:t>
            </a: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9725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Algorytm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47800"/>
            <a:ext cx="8429684" cy="4572000"/>
          </a:xfrm>
        </p:spPr>
        <p:txBody>
          <a:bodyPr>
            <a:normAutofit fontScale="92500" lnSpcReduction="20000"/>
          </a:bodyPr>
          <a:lstStyle/>
          <a:p>
            <a:endParaRPr lang="en-GB" sz="3200" dirty="0" smtClean="0"/>
          </a:p>
          <a:p>
            <a:r>
              <a:rPr lang="pl-PL" sz="3200" dirty="0" smtClean="0"/>
              <a:t>Algorytm opracowuje </a:t>
            </a:r>
            <a:r>
              <a:rPr lang="pl-PL" sz="3200" dirty="0" smtClean="0"/>
              <a:t>się w celu rozwiązywania problemów, dla których metoda z algorytmu jest powtarzalna. </a:t>
            </a:r>
            <a:endParaRPr lang="en-GB" sz="3200" dirty="0" smtClean="0"/>
          </a:p>
          <a:p>
            <a:r>
              <a:rPr lang="pl-PL" sz="3200" dirty="0" smtClean="0"/>
              <a:t>Algorytm projektuje </a:t>
            </a:r>
            <a:r>
              <a:rPr lang="pl-PL" sz="3200" dirty="0" smtClean="0"/>
              <a:t>się dla zadań, dla których istnieje rozwiązanie. </a:t>
            </a:r>
            <a:endParaRPr lang="pl-PL" sz="3200" dirty="0" smtClean="0"/>
          </a:p>
          <a:p>
            <a:r>
              <a:rPr lang="pl-PL" sz="3200" dirty="0" smtClean="0"/>
              <a:t>Gdy </a:t>
            </a:r>
            <a:r>
              <a:rPr lang="pl-PL" sz="3200" dirty="0" smtClean="0"/>
              <a:t>nie wiadomo czy istnieje </a:t>
            </a:r>
            <a:r>
              <a:rPr lang="pl-PL" sz="3200" dirty="0" smtClean="0"/>
              <a:t>rozwiązanie, </a:t>
            </a:r>
            <a:r>
              <a:rPr lang="pl-PL" sz="3200" dirty="0" smtClean="0"/>
              <a:t>należy określić moment przerwania wykonywania algorytmu. </a:t>
            </a:r>
            <a:endParaRPr lang="en-GB" sz="3200" dirty="0" smtClean="0"/>
          </a:p>
          <a:p>
            <a:r>
              <a:rPr lang="pl-PL" sz="3200" dirty="0" smtClean="0"/>
              <a:t>Dla </a:t>
            </a:r>
            <a:r>
              <a:rPr lang="pl-PL" sz="3200" dirty="0" smtClean="0"/>
              <a:t>danego problemu może być wiele algorytmów, które </a:t>
            </a:r>
            <a:r>
              <a:rPr lang="pl-PL" sz="3200" dirty="0" smtClean="0"/>
              <a:t>go </a:t>
            </a:r>
            <a:r>
              <a:rPr lang="pl-PL" sz="3200" dirty="0" smtClean="0"/>
              <a:t>rozwiązują </a:t>
            </a:r>
          </a:p>
        </p:txBody>
      </p:sp>
    </p:spTree>
    <p:extLst>
      <p:ext uri="{BB962C8B-B14F-4D97-AF65-F5344CB8AC3E}">
        <p14:creationId xmlns:p14="http://schemas.microsoft.com/office/powerpoint/2010/main" xmlns="" val="9725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Z historii </a:t>
            </a:r>
            <a:r>
              <a:rPr lang="pl-PL" b="1" dirty="0" smtClean="0"/>
              <a:t>algorytmów: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47800"/>
            <a:ext cx="8429684" cy="5124472"/>
          </a:xfrm>
        </p:spPr>
        <p:txBody>
          <a:bodyPr>
            <a:normAutofit fontScale="85000" lnSpcReduction="20000"/>
          </a:bodyPr>
          <a:lstStyle/>
          <a:p>
            <a:r>
              <a:rPr lang="pl-PL" sz="2800" dirty="0" smtClean="0"/>
              <a:t>Algorytm </a:t>
            </a:r>
            <a:r>
              <a:rPr lang="pl-PL" sz="2800" dirty="0" smtClean="0"/>
              <a:t>Euklidesa </a:t>
            </a:r>
            <a:endParaRPr lang="pl-PL" sz="2800" dirty="0" smtClean="0"/>
          </a:p>
          <a:p>
            <a:pPr lvl="1"/>
            <a:r>
              <a:rPr lang="pl-PL" dirty="0" smtClean="0"/>
              <a:t>400-300 </a:t>
            </a:r>
            <a:r>
              <a:rPr lang="pl-PL" dirty="0" err="1" smtClean="0"/>
              <a:t>p.n.e</a:t>
            </a:r>
            <a:r>
              <a:rPr lang="pl-PL" dirty="0" smtClean="0"/>
              <a:t> (wyznaczanie NWD dla dwóch liczb, np. NWD(33,22) = 11, </a:t>
            </a:r>
            <a:endParaRPr lang="en-GB" sz="2800" dirty="0" smtClean="0"/>
          </a:p>
          <a:p>
            <a:r>
              <a:rPr lang="pl-PL" sz="2800" dirty="0" smtClean="0"/>
              <a:t>Muhammed </a:t>
            </a:r>
            <a:r>
              <a:rPr lang="pl-PL" sz="2800" dirty="0" err="1" smtClean="0"/>
              <a:t>Alchwarizini</a:t>
            </a:r>
            <a:r>
              <a:rPr lang="pl-PL" sz="2800" dirty="0" smtClean="0"/>
              <a:t> (IX w.) </a:t>
            </a:r>
          </a:p>
          <a:p>
            <a:pPr lvl="1"/>
            <a:r>
              <a:rPr lang="pl-PL" dirty="0" smtClean="0"/>
              <a:t>matematyk</a:t>
            </a:r>
            <a:r>
              <a:rPr lang="pl-PL" dirty="0" smtClean="0"/>
              <a:t>, autor reguł podstawowych operacji arytmetycznych dla liczb dziesiętnych (</a:t>
            </a:r>
            <a:r>
              <a:rPr lang="pl-PL" dirty="0" err="1" smtClean="0"/>
              <a:t>łac</a:t>
            </a:r>
            <a:r>
              <a:rPr lang="pl-PL" dirty="0" smtClean="0"/>
              <a:t> </a:t>
            </a:r>
            <a:r>
              <a:rPr lang="pl-PL" dirty="0" err="1" smtClean="0"/>
              <a:t>Algorismus</a:t>
            </a:r>
            <a:r>
              <a:rPr lang="pl-PL" dirty="0" smtClean="0"/>
              <a:t>). Od jego nazwiska pochodzi nazwa algorytm, </a:t>
            </a:r>
            <a:endParaRPr lang="en-GB" sz="2800" dirty="0" smtClean="0"/>
          </a:p>
          <a:p>
            <a:r>
              <a:rPr lang="pl-PL" sz="2800" dirty="0" smtClean="0"/>
              <a:t>Charles </a:t>
            </a:r>
            <a:r>
              <a:rPr lang="pl-PL" sz="2800" dirty="0" smtClean="0"/>
              <a:t>Babbage (1833) </a:t>
            </a:r>
          </a:p>
          <a:p>
            <a:pPr lvl="1"/>
            <a:r>
              <a:rPr lang="pl-PL" dirty="0" smtClean="0"/>
              <a:t>matematyk</a:t>
            </a:r>
            <a:r>
              <a:rPr lang="pl-PL" dirty="0" smtClean="0"/>
              <a:t>, wynalazca maszyny różnicowej i autor projektu „maszyny analitycznej” sterowanej algorytmami kodowanymi na dziurkowanych kartach, </a:t>
            </a:r>
            <a:endParaRPr lang="en-GB" sz="2800" dirty="0" smtClean="0"/>
          </a:p>
          <a:p>
            <a:r>
              <a:rPr lang="pl-PL" sz="2800" dirty="0" smtClean="0"/>
              <a:t>Herman </a:t>
            </a:r>
            <a:r>
              <a:rPr lang="pl-PL" sz="2800" dirty="0" err="1" smtClean="0"/>
              <a:t>Hollerith</a:t>
            </a:r>
            <a:r>
              <a:rPr lang="pl-PL" sz="2800" dirty="0" smtClean="0"/>
              <a:t> (1890) </a:t>
            </a:r>
          </a:p>
          <a:p>
            <a:pPr lvl="1"/>
            <a:r>
              <a:rPr lang="pl-PL" dirty="0" smtClean="0"/>
              <a:t>wynalazca </a:t>
            </a:r>
            <a:r>
              <a:rPr lang="pl-PL" dirty="0" smtClean="0"/>
              <a:t>maszyny wspomagającej spis powszechny w USA, skrócił czas z blisko ½ roku do kilku dni, </a:t>
            </a:r>
            <a:endParaRPr lang="en-GB" sz="2800" dirty="0" smtClean="0"/>
          </a:p>
          <a:p>
            <a:r>
              <a:rPr lang="pl-PL" sz="2800" dirty="0" smtClean="0"/>
              <a:t>Alan </a:t>
            </a:r>
            <a:r>
              <a:rPr lang="pl-PL" sz="2800" dirty="0" smtClean="0"/>
              <a:t>Turing, John von Neumann i </a:t>
            </a:r>
            <a:r>
              <a:rPr lang="pl-PL" sz="2800" dirty="0" smtClean="0"/>
              <a:t>inni</a:t>
            </a:r>
          </a:p>
          <a:p>
            <a:pPr lvl="1"/>
            <a:r>
              <a:rPr lang="pl-PL" dirty="0" smtClean="0"/>
              <a:t>pierwsze </a:t>
            </a:r>
            <a:r>
              <a:rPr lang="pl-PL" dirty="0" smtClean="0"/>
              <a:t>komputery elektroniczne, </a:t>
            </a:r>
            <a:endParaRPr lang="en-GB" sz="2800" dirty="0" smtClean="0"/>
          </a:p>
          <a:p>
            <a:r>
              <a:rPr lang="pl-PL" sz="2800" dirty="0" smtClean="0"/>
              <a:t>Połowa </a:t>
            </a:r>
            <a:r>
              <a:rPr lang="pl-PL" sz="2800" dirty="0" smtClean="0"/>
              <a:t>lat 60 </a:t>
            </a:r>
          </a:p>
          <a:p>
            <a:pPr lvl="1"/>
            <a:r>
              <a:rPr lang="pl-PL" dirty="0" smtClean="0"/>
              <a:t>Informatyka </a:t>
            </a:r>
            <a:r>
              <a:rPr lang="pl-PL" dirty="0" smtClean="0"/>
              <a:t>staje się dyscypliną akademicką. </a:t>
            </a:r>
          </a:p>
        </p:txBody>
      </p:sp>
    </p:spTree>
    <p:extLst>
      <p:ext uri="{BB962C8B-B14F-4D97-AF65-F5344CB8AC3E}">
        <p14:creationId xmlns:p14="http://schemas.microsoft.com/office/powerpoint/2010/main" xmlns="" val="9725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772400" cy="857248"/>
          </a:xfrm>
        </p:spPr>
        <p:txBody>
          <a:bodyPr/>
          <a:lstStyle/>
          <a:p>
            <a:r>
              <a:rPr lang="pl-PL" dirty="0" smtClean="0"/>
              <a:t>Podstawowe pojęcia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8186766" cy="5143536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/>
              <a:t>Procesor, </a:t>
            </a:r>
            <a:r>
              <a:rPr lang="pl-PL" b="1" dirty="0" smtClean="0"/>
              <a:t>komputer</a:t>
            </a:r>
          </a:p>
          <a:p>
            <a:pPr lvl="1"/>
            <a:r>
              <a:rPr lang="pl-PL" dirty="0" smtClean="0"/>
              <a:t>Algorytm </a:t>
            </a:r>
            <a:r>
              <a:rPr lang="pl-PL" dirty="0" smtClean="0"/>
              <a:t>może być wykonywany zarówno przez człowieka (jest to raczej praca nudna i niewdzięczna) jak również przez automaty/maszyny. </a:t>
            </a:r>
          </a:p>
          <a:p>
            <a:r>
              <a:rPr lang="pl-PL" b="1" dirty="0" smtClean="0"/>
              <a:t>Pamięć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Obiekty </a:t>
            </a:r>
            <a:r>
              <a:rPr lang="pl-PL" dirty="0" smtClean="0"/>
              <a:t>muszą być gdzieś umieszczane. W tym celu powstała pamięć. </a:t>
            </a:r>
            <a:endParaRPr lang="pl-PL" dirty="0" smtClean="0"/>
          </a:p>
          <a:p>
            <a:r>
              <a:rPr lang="pl-PL" b="1" dirty="0" smtClean="0"/>
              <a:t>Języki programowania </a:t>
            </a:r>
          </a:p>
          <a:p>
            <a:pPr lvl="1"/>
            <a:r>
              <a:rPr lang="pl-PL" dirty="0" smtClean="0"/>
              <a:t>Samo </a:t>
            </a:r>
            <a:r>
              <a:rPr lang="pl-PL" dirty="0" smtClean="0"/>
              <a:t>ułożenie algorytmu jest niewystarczające. Trzeba go zaimplementować.</a:t>
            </a:r>
            <a:r>
              <a:rPr lang="pl-PL" b="1" dirty="0" smtClean="0"/>
              <a:t> </a:t>
            </a:r>
          </a:p>
          <a:p>
            <a:pPr lvl="1"/>
            <a:r>
              <a:rPr lang="pl-PL" dirty="0" smtClean="0"/>
              <a:t>Algorytm układa człowiek natomiast </a:t>
            </a:r>
            <a:r>
              <a:rPr lang="pl-PL" dirty="0" smtClean="0"/>
              <a:t>najczęściej wykonuje go komputer/maszyna. </a:t>
            </a:r>
            <a:endParaRPr lang="pl-PL" dirty="0" smtClean="0"/>
          </a:p>
          <a:p>
            <a:pPr lvl="1"/>
            <a:r>
              <a:rPr lang="pl-PL" dirty="0" smtClean="0"/>
              <a:t>Zatem algorytm musi być zapisany za pomocą języka programowania. </a:t>
            </a:r>
          </a:p>
          <a:p>
            <a:pPr lvl="1"/>
            <a:r>
              <a:rPr lang="pl-PL" dirty="0" smtClean="0"/>
              <a:t>Język programowania: </a:t>
            </a:r>
            <a:r>
              <a:rPr lang="pl-PL" b="1" dirty="0" smtClean="0"/>
              <a:t>składnia</a:t>
            </a:r>
            <a:r>
              <a:rPr lang="pl-PL" dirty="0" smtClean="0"/>
              <a:t> i </a:t>
            </a:r>
            <a:r>
              <a:rPr lang="pl-PL" b="1" dirty="0" smtClean="0"/>
              <a:t>semantyka</a:t>
            </a:r>
            <a:r>
              <a:rPr lang="pl-PL" dirty="0" smtClean="0"/>
              <a:t>.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Etapy</a:t>
            </a:r>
            <a:r>
              <a:rPr lang="en-GB" b="1" dirty="0" smtClean="0"/>
              <a:t> </a:t>
            </a:r>
            <a:r>
              <a:rPr lang="en-GB" b="1" dirty="0" err="1" smtClean="0"/>
              <a:t>rozwiązywania</a:t>
            </a:r>
            <a:r>
              <a:rPr lang="en-GB" b="1" dirty="0" smtClean="0"/>
              <a:t> </a:t>
            </a:r>
            <a:r>
              <a:rPr lang="en-GB" b="1" dirty="0" err="1" smtClean="0"/>
              <a:t>zadań</a:t>
            </a:r>
            <a:r>
              <a:rPr lang="en-GB" b="1" dirty="0" smtClean="0"/>
              <a:t>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51244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1</a:t>
            </a:r>
            <a:r>
              <a:rPr lang="pl-PL" dirty="0" smtClean="0"/>
              <a:t>. </a:t>
            </a:r>
            <a:r>
              <a:rPr lang="pl-PL" b="1" dirty="0" smtClean="0"/>
              <a:t>Sformułowanie zadania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 smtClean="0"/>
              <a:t>wyróżnieniem informacji wejściowych i wyjściowych. </a:t>
            </a:r>
            <a:endParaRPr lang="en-GB" dirty="0" smtClean="0"/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Opracowanie algorytmu.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Algorytm </a:t>
            </a:r>
            <a:r>
              <a:rPr lang="pl-PL" dirty="0" smtClean="0"/>
              <a:t>jest często przedstawiany za pomocą graficznej reprezentacji z wykorzystaniem odpowiednio zdefiniowanych symboli graficznych, nazywamy to schematem blokowym lub siecią działań. </a:t>
            </a:r>
            <a:endParaRPr lang="en-GB" dirty="0" smtClean="0"/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Opracowanie kodu programu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według </a:t>
            </a:r>
            <a:r>
              <a:rPr lang="pl-PL" dirty="0" smtClean="0"/>
              <a:t>zasad i składni zadanej przez wybrany język </a:t>
            </a:r>
            <a:r>
              <a:rPr lang="pl-PL" dirty="0" smtClean="0"/>
              <a:t>programowania</a:t>
            </a:r>
            <a:r>
              <a:rPr lang="pl-PL" dirty="0" smtClean="0"/>
              <a:t>. </a:t>
            </a:r>
            <a:endParaRPr lang="en-GB" dirty="0" smtClean="0"/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Sprawdzenie poprawności działania programu</a:t>
            </a:r>
            <a:r>
              <a:rPr lang="pl-PL" dirty="0" smtClean="0"/>
              <a:t>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tzn</a:t>
            </a:r>
            <a:r>
              <a:rPr lang="pl-PL" dirty="0" smtClean="0"/>
              <a:t>. skompilowanie programu i przetestowanie. W przypadku niewłaściwych wyników należy powtórzyć wszystkie etapy w celu znalezienia błędu.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va8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solidFill>
          <a:schemeClr val="accent1">
            <a:alpha val="0"/>
          </a:schemeClr>
        </a:solidFill>
        <a:ln w="25400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Java8</Template>
  <TotalTime>994</TotalTime>
  <Words>2074</Words>
  <Application>Microsoft Office PowerPoint</Application>
  <PresentationFormat>Pokaz na ekranie (4:3)</PresentationFormat>
  <Paragraphs>289</Paragraphs>
  <Slides>48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48</vt:i4>
      </vt:variant>
    </vt:vector>
  </HeadingPairs>
  <TitlesOfParts>
    <vt:vector size="49" baseType="lpstr">
      <vt:lpstr>Java8</vt:lpstr>
      <vt:lpstr>Algorytmy i złożoność</vt:lpstr>
      <vt:lpstr>Podstawowe pojęcia: Akcja</vt:lpstr>
      <vt:lpstr>Podstawowe pojęcia: Obiekt</vt:lpstr>
      <vt:lpstr>Podstawowe pojęcia</vt:lpstr>
      <vt:lpstr>Podstawowe pojęcia</vt:lpstr>
      <vt:lpstr>Algorytm</vt:lpstr>
      <vt:lpstr>Z historii algorytmów: </vt:lpstr>
      <vt:lpstr>Podstawowe pojęcia</vt:lpstr>
      <vt:lpstr>Etapy rozwiązywania zadań </vt:lpstr>
      <vt:lpstr>Schematy blokowe</vt:lpstr>
      <vt:lpstr>Schematy blokowe</vt:lpstr>
      <vt:lpstr>Przykład algorytmizacji zadania  metoda intuicyjna - nieformalna</vt:lpstr>
      <vt:lpstr>Slajd 13</vt:lpstr>
      <vt:lpstr>Slajd 14</vt:lpstr>
      <vt:lpstr>Jak obliczyć NWD?</vt:lpstr>
      <vt:lpstr>Jak obliczyć NWD?</vt:lpstr>
      <vt:lpstr>Slajd 17</vt:lpstr>
      <vt:lpstr>Slajd 18</vt:lpstr>
      <vt:lpstr>Slajd 19</vt:lpstr>
      <vt:lpstr>Jak obliczyć NWD?</vt:lpstr>
      <vt:lpstr>FORTRAN </vt:lpstr>
      <vt:lpstr>COBOL </vt:lpstr>
      <vt:lpstr> PL/I </vt:lpstr>
      <vt:lpstr> C (C++) </vt:lpstr>
      <vt:lpstr> LISP </vt:lpstr>
      <vt:lpstr> Prolog </vt:lpstr>
      <vt:lpstr> JAVA </vt:lpstr>
      <vt:lpstr>Obszary badań nad językami programowania: </vt:lpstr>
      <vt:lpstr>Metoda TOP-DOWN </vt:lpstr>
      <vt:lpstr>Slajd 30</vt:lpstr>
      <vt:lpstr>Slajd 31</vt:lpstr>
      <vt:lpstr> Błędy językowe </vt:lpstr>
      <vt:lpstr>Błędy semantyczne </vt:lpstr>
      <vt:lpstr>Błędy logiczne</vt:lpstr>
      <vt:lpstr>Błędy algorytmiczne </vt:lpstr>
      <vt:lpstr>Algorytm abstrakcyjny </vt:lpstr>
      <vt:lpstr>Metoda zstępująca programowania </vt:lpstr>
      <vt:lpstr>Sprawdzanie poprawności </vt:lpstr>
      <vt:lpstr>Formalne dowodzenie poprawności </vt:lpstr>
      <vt:lpstr>Slajd 40</vt:lpstr>
      <vt:lpstr>Podejście do programowania można sformułować następująco: </vt:lpstr>
      <vt:lpstr>TYPY DANYCH </vt:lpstr>
      <vt:lpstr>Złożoność obliczeniowa </vt:lpstr>
      <vt:lpstr>Najczęściej spotykane klasy złożoności</vt:lpstr>
      <vt:lpstr>Rząd wielkości </vt:lpstr>
      <vt:lpstr>Notacja O (omikron)  </vt:lpstr>
      <vt:lpstr>Notacja Ω (omega). </vt:lpstr>
      <vt:lpstr>Notacja Θ (theta)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Algorytmy i złożoność</dc:title>
  <dc:creator>arturro</dc:creator>
  <cp:lastModifiedBy>arturro</cp:lastModifiedBy>
  <cp:revision>51</cp:revision>
  <dcterms:created xsi:type="dcterms:W3CDTF">2020-10-07T18:37:43Z</dcterms:created>
  <dcterms:modified xsi:type="dcterms:W3CDTF">2020-10-08T11:12:19Z</dcterms:modified>
</cp:coreProperties>
</file>